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4"/>
  </p:notes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83" r:id="rId9"/>
    <p:sldId id="284" r:id="rId10"/>
    <p:sldId id="285" r:id="rId11"/>
    <p:sldId id="286" r:id="rId12"/>
    <p:sldId id="287" r:id="rId13"/>
    <p:sldId id="288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30" r:id="rId44"/>
    <p:sldId id="331" r:id="rId45"/>
    <p:sldId id="332" r:id="rId46"/>
    <p:sldId id="333" r:id="rId47"/>
    <p:sldId id="338" r:id="rId48"/>
    <p:sldId id="339" r:id="rId49"/>
    <p:sldId id="340" r:id="rId50"/>
    <p:sldId id="345" r:id="rId51"/>
    <p:sldId id="346" r:id="rId52"/>
    <p:sldId id="347" r:id="rId53"/>
    <p:sldId id="348" r:id="rId54"/>
    <p:sldId id="351" r:id="rId55"/>
    <p:sldId id="352" r:id="rId56"/>
    <p:sldId id="353" r:id="rId57"/>
    <p:sldId id="354" r:id="rId58"/>
    <p:sldId id="355" r:id="rId59"/>
    <p:sldId id="356" r:id="rId60"/>
    <p:sldId id="357" r:id="rId61"/>
    <p:sldId id="358" r:id="rId62"/>
    <p:sldId id="361" r:id="rId63"/>
    <p:sldId id="364" r:id="rId64"/>
    <p:sldId id="367" r:id="rId65"/>
    <p:sldId id="368" r:id="rId66"/>
    <p:sldId id="369" r:id="rId67"/>
    <p:sldId id="370" r:id="rId68"/>
    <p:sldId id="371" r:id="rId69"/>
    <p:sldId id="372" r:id="rId70"/>
    <p:sldId id="373" r:id="rId71"/>
    <p:sldId id="374" r:id="rId72"/>
    <p:sldId id="375" r:id="rId73"/>
  </p:sldIdLst>
  <p:sldSz cx="9144000" cy="6858000" type="letter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">
          <p15:clr>
            <a:srgbClr val="A4A3A4"/>
          </p15:clr>
        </p15:guide>
        <p15:guide id="2" orient="horz" pos="272">
          <p15:clr>
            <a:srgbClr val="A4A3A4"/>
          </p15:clr>
        </p15:guide>
        <p15:guide id="3" orient="horz" pos="4080">
          <p15:clr>
            <a:srgbClr val="A4A3A4"/>
          </p15:clr>
        </p15:guide>
        <p15:guide id="4" orient="horz" pos="1648">
          <p15:clr>
            <a:srgbClr val="A4A3A4"/>
          </p15:clr>
        </p15:guide>
        <p15:guide id="5" orient="horz" pos="3464">
          <p15:clr>
            <a:srgbClr val="A4A3A4"/>
          </p15:clr>
        </p15:guide>
        <p15:guide id="6" pos="96">
          <p15:clr>
            <a:srgbClr val="A4A3A4"/>
          </p15:clr>
        </p15:guide>
        <p15:guide id="7" pos="288">
          <p15:clr>
            <a:srgbClr val="A4A3A4"/>
          </p15:clr>
        </p15:guide>
        <p15:guide id="8" pos="584">
          <p15:clr>
            <a:srgbClr val="A4A3A4"/>
          </p15:clr>
        </p15:guide>
        <p15:guide id="9" pos="2952">
          <p15:clr>
            <a:srgbClr val="A4A3A4"/>
          </p15:clr>
        </p15:guide>
        <p15:guide id="10" pos="3776">
          <p15:clr>
            <a:srgbClr val="A4A3A4"/>
          </p15:clr>
        </p15:guide>
        <p15:guide id="11" pos="50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/>
    <p:restoredTop sz="94648"/>
  </p:normalViewPr>
  <p:slideViewPr>
    <p:cSldViewPr>
      <p:cViewPr varScale="1">
        <p:scale>
          <a:sx n="113" d="100"/>
          <a:sy n="113" d="100"/>
        </p:scale>
        <p:origin x="840" y="184"/>
      </p:cViewPr>
      <p:guideLst>
        <p:guide orient="horz" pos="864"/>
        <p:guide orient="horz" pos="272"/>
        <p:guide orient="horz" pos="4080"/>
        <p:guide orient="horz" pos="1648"/>
        <p:guide orient="horz" pos="3464"/>
        <p:guide pos="96"/>
        <p:guide pos="288"/>
        <p:guide pos="584"/>
        <p:guide pos="2952"/>
        <p:guide pos="3776"/>
        <p:guide pos="50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24C4DFDC-ED2D-E24B-AC37-5A2CC0D1221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charset="0"/>
                <a:ea typeface="ＭＳ Ｐゴシック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BFE99A88-AC1A-F14D-80A5-BECC790E26D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charset="0"/>
                <a:ea typeface="ＭＳ Ｐゴシック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0" name="Rectangle 4">
            <a:extLst>
              <a:ext uri="{FF2B5EF4-FFF2-40B4-BE49-F238E27FC236}">
                <a16:creationId xmlns:a16="http://schemas.microsoft.com/office/drawing/2014/main" id="{9560D9DF-9D6A-D14D-BB89-5874FD57202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829" name="Rectangle 5">
            <a:extLst>
              <a:ext uri="{FF2B5EF4-FFF2-40B4-BE49-F238E27FC236}">
                <a16:creationId xmlns:a16="http://schemas.microsoft.com/office/drawing/2014/main" id="{909C417E-36EF-9440-9BFF-2471E893ADA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7830" name="Rectangle 6">
            <a:extLst>
              <a:ext uri="{FF2B5EF4-FFF2-40B4-BE49-F238E27FC236}">
                <a16:creationId xmlns:a16="http://schemas.microsoft.com/office/drawing/2014/main" id="{5F36A92C-550A-F94D-BB2D-36060B4511A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charset="0"/>
                <a:ea typeface="ＭＳ Ｐゴシック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31" name="Rectangle 7">
            <a:extLst>
              <a:ext uri="{FF2B5EF4-FFF2-40B4-BE49-F238E27FC236}">
                <a16:creationId xmlns:a16="http://schemas.microsoft.com/office/drawing/2014/main" id="{41C8B5EF-CD30-5A44-95F3-3BF3EB2BD0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fld id="{B7AD2224-892C-374B-9450-049147DBDCC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ollision16">
            <a:extLst>
              <a:ext uri="{FF2B5EF4-FFF2-40B4-BE49-F238E27FC236}">
                <a16:creationId xmlns:a16="http://schemas.microsoft.com/office/drawing/2014/main" id="{694BAA3D-48BB-B048-B0AB-C048E58E49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80" b="4262"/>
          <a:stretch>
            <a:fillRect/>
          </a:stretch>
        </p:blipFill>
        <p:spPr bwMode="auto">
          <a:xfrm>
            <a:off x="0" y="106363"/>
            <a:ext cx="914400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261EB31D-E410-FC43-836D-A2EF1B1B0FC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6400800"/>
            <a:ext cx="9144000" cy="4572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defRPr/>
            </a:pPr>
            <a:endParaRPr lang="en-US" i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11" descr="Pearson_Bound_White">
            <a:extLst>
              <a:ext uri="{FF2B5EF4-FFF2-40B4-BE49-F238E27FC236}">
                <a16:creationId xmlns:a16="http://schemas.microsoft.com/office/drawing/2014/main" id="{A02CD693-F9E6-B14F-87DB-1080CF30DC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3" y="6356350"/>
            <a:ext cx="15287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Pearson_Strap_Bound_White">
            <a:extLst>
              <a:ext uri="{FF2B5EF4-FFF2-40B4-BE49-F238E27FC236}">
                <a16:creationId xmlns:a16="http://schemas.microsoft.com/office/drawing/2014/main" id="{4397011F-4DD2-CE42-BA35-AA8161964F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6350"/>
            <a:ext cx="17621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7B1141A2-9E18-D14F-BA5D-5655BB6352A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92200" y="2127250"/>
            <a:ext cx="5529263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500" i="0">
                <a:latin typeface="Arial" charset="0"/>
                <a:ea typeface="ＭＳ Ｐゴシック" charset="0"/>
                <a:cs typeface="Arial" charset="0"/>
              </a:rPr>
              <a:t>FOR SCIENTISTS AND ENGINEERS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8D36ACF8-604C-4440-ABCD-01BDC3C882A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1500" y="876300"/>
            <a:ext cx="358775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000" i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physics</a:t>
            </a: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B181C190-90FD-EF47-B9DA-B771D14448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76700" y="2728913"/>
            <a:ext cx="36369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93001B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000" i="0">
                <a:solidFill>
                  <a:srgbClr val="93001B"/>
                </a:solidFill>
                <a:latin typeface="Arial" charset="0"/>
                <a:ea typeface="ＭＳ Ｐゴシック" charset="0"/>
                <a:cs typeface="Arial" charset="0"/>
              </a:rPr>
              <a:t>a strategic approach</a:t>
            </a: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7C0D7921-9250-6149-84DA-E05714F7B6D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13213" y="3270250"/>
            <a:ext cx="12223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00" i="0">
                <a:solidFill>
                  <a:srgbClr val="000000"/>
                </a:solidFill>
                <a:latin typeface="Helvetica" charset="0"/>
                <a:ea typeface="ＭＳ Ｐゴシック" charset="0"/>
                <a:cs typeface="Arial" charset="0"/>
              </a:rPr>
              <a:t>THIRD EDITION</a:t>
            </a:r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9918427A-9915-6F4F-A9B1-DD101CFB202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14700" y="5284788"/>
            <a:ext cx="2514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600" i="0">
                <a:latin typeface="Helvetica" charset="0"/>
                <a:ea typeface="ＭＳ Ｐゴシック" charset="0"/>
                <a:cs typeface="Arial" charset="0"/>
              </a:rPr>
              <a:t>randall d. knight</a:t>
            </a:r>
          </a:p>
        </p:txBody>
      </p:sp>
      <p:sp>
        <p:nvSpPr>
          <p:cNvPr id="11" name="Text Box 34">
            <a:extLst>
              <a:ext uri="{FF2B5EF4-FFF2-40B4-BE49-F238E27FC236}">
                <a16:creationId xmlns:a16="http://schemas.microsoft.com/office/drawing/2014/main" id="{730D29A8-001C-FA4A-855A-013BB525B57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200" y="6130925"/>
            <a:ext cx="22256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 i="0">
                <a:latin typeface="Times New Roman" panose="02020603050405020304" pitchFamily="18" charset="0"/>
              </a:rPr>
              <a:t>© 2013 Pearson Education, Inc.</a:t>
            </a:r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4C030EFD-6B9F-4046-84C5-23A3AE684F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4356D986-38C3-9640-A76F-29ABE27E3B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ABB77D91-6EB2-AA4F-BB91-2AC1F5115F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15042353-04CC-B544-A335-51D0CD0C69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fld id="{A567AAA7-B4EB-A447-87BD-8E7C65345E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428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8B3268-0120-094F-B5EC-1B77C55CA4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C5C327-D830-FD47-912E-64CFD68901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ACBF0B-9B35-F646-BFCA-8B4418CCE7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A64F3-EE86-C34E-88EC-73C8F53FD5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9959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937855-C319-404C-AE21-9F3E3DB3EA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DD77F0-3BE5-2A45-966E-7EB1B7DD23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AA7F42-5869-A240-BC9A-2DC9FFABE0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AEA1E0-692C-074E-A12C-D033EAF9F5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2672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1853DE-FB85-8F46-9892-A90EDEE3D7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BDAE7B-79EC-634E-B679-4032ECF3D3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239347-2324-CD41-AD6C-C2D15F6FC2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80FB3-940D-A34B-B27E-6558897423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090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DDB820-C10E-A046-9868-65F16C4154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E0F1B4-DD86-B549-98C9-5B6F97E3B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47D37B-47FF-6447-B3AE-A6114EB7DE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DACFE-E92B-9344-B959-3932F25C7B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248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3EAEDE-4E68-0140-80FC-3AB205AEE6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232BF5-97B3-5C41-945B-7E511EB542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8F0EC-3F23-9D43-BA32-75B2FF2270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6C51BC-7B41-E446-8B2A-0E07057A1C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469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710E281-C0FD-ED46-BDCB-C446AF6100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55202A2-9D7A-E943-A71D-EB9F0A8AC6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7B79CF2-3D16-DA4A-81D8-E99F97A719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AE3256-F222-244E-A9D3-A80FB0862E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355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85DAE15-BF0A-4C46-ACDF-AF4677DA9E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00CDE51-65AB-8F46-B62B-93AB806CAD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64ABED-07D3-1F4C-9837-31B458C2CB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6879A9-01C2-BA4B-8DED-51FDD73A4A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9181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B4B8A86-8E0F-6C47-97BE-6AC3827220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A5B9EC6-02E1-C343-A009-193684B03D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6B15412-3E28-B440-BCAA-146BD3F73F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754289-4FCA-BC46-9397-6C0B7C18EC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8199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6C7F0-A1DD-154D-B003-3E40B7BF89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593176-1306-F542-9617-C901DAA689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310F91-1109-7A40-AA6A-A648C54F82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17E823-8449-2C45-AA65-FC66D7C209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331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1C6C47-789D-D54A-9B6A-D4A72181B0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B6CCDC-8AEC-C64F-889F-269029ACDB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BA2D24-831C-0640-BEDB-038C8A7C74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3C4B88-9BEE-AC40-9F4F-9FF738A2CE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C06A5D5-FE59-674F-83A0-FAD94474D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021988-CE4A-5143-9EBC-C53CE92CBB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FD62CE0-9849-1F42-834E-4D259285348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Arial" charset="0"/>
                <a:ea typeface="ＭＳ Ｐゴシック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5C9D16F-9860-924D-9CAC-06CB226751A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Arial" charset="0"/>
                <a:ea typeface="ＭＳ Ｐゴシック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68802BC-E138-9443-98AC-2C9C7E069C9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fld id="{94B9B48C-9A04-B940-BE43-B8C7BBFAF79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Text Box 34">
            <a:extLst>
              <a:ext uri="{FF2B5EF4-FFF2-40B4-BE49-F238E27FC236}">
                <a16:creationId xmlns:a16="http://schemas.microsoft.com/office/drawing/2014/main" id="{74699F85-EFE3-A34A-80B9-7FBC506248E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200" y="6507163"/>
            <a:ext cx="22256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 i="0">
                <a:latin typeface="Times New Roman" panose="02020603050405020304" pitchFamily="18" charset="0"/>
              </a:rPr>
              <a:t>© 2013 Pearson Education, Inc.</a:t>
            </a:r>
          </a:p>
        </p:txBody>
      </p:sp>
      <p:sp>
        <p:nvSpPr>
          <p:cNvPr id="1032" name="Rectangle 10">
            <a:extLst>
              <a:ext uri="{FF2B5EF4-FFF2-40B4-BE49-F238E27FC236}">
                <a16:creationId xmlns:a16="http://schemas.microsoft.com/office/drawing/2014/main" id="{2EE604AF-F7A9-594A-A933-E272715FB4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2413" cy="579438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3001B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3001B"/>
        </a:buClr>
        <a:buFont typeface="Times" pitchFamily="2" charset="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3">
            <a:extLst>
              <a:ext uri="{FF2B5EF4-FFF2-40B4-BE49-F238E27FC236}">
                <a16:creationId xmlns:a16="http://schemas.microsoft.com/office/drawing/2014/main" id="{34D4FA1A-425C-D343-9B93-47F6001544C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63500"/>
            <a:ext cx="7772400" cy="4572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Chapter 25 Electric Charges and Forces  </a:t>
            </a:r>
          </a:p>
        </p:txBody>
      </p:sp>
      <p:sp>
        <p:nvSpPr>
          <p:cNvPr id="14338" name="Text Box 7">
            <a:extLst>
              <a:ext uri="{FF2B5EF4-FFF2-40B4-BE49-F238E27FC236}">
                <a16:creationId xmlns:a16="http://schemas.microsoft.com/office/drawing/2014/main" id="{0B0627BF-D9FF-754F-81F7-1E63A9DB6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5791200"/>
            <a:ext cx="87630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200" b="1" i="0"/>
              <a:t>Chapter Goal: </a:t>
            </a:r>
            <a:r>
              <a:rPr lang="en-US" altLang="en-US" sz="2200" i="0"/>
              <a:t>To describe electric phenomena in terms of charges, forces, and fields.</a:t>
            </a:r>
          </a:p>
        </p:txBody>
      </p:sp>
      <p:sp>
        <p:nvSpPr>
          <p:cNvPr id="14339" name="Text Box 9">
            <a:extLst>
              <a:ext uri="{FF2B5EF4-FFF2-40B4-BE49-F238E27FC236}">
                <a16:creationId xmlns:a16="http://schemas.microsoft.com/office/drawing/2014/main" id="{B0718F92-E3A1-D943-87A8-70D7D9448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8" y="1163638"/>
            <a:ext cx="7616825" cy="43656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i="0">
                <a:solidFill>
                  <a:srgbClr val="FF3300"/>
                </a:solidFill>
              </a:rPr>
              <a:t>Pickup PSE3e</a:t>
            </a:r>
          </a:p>
          <a:p>
            <a:pPr eaLnBrk="1" hangingPunct="1"/>
            <a:r>
              <a:rPr lang="en-US" altLang="en-US" i="0">
                <a:solidFill>
                  <a:srgbClr val="FF3300"/>
                </a:solidFill>
              </a:rPr>
              <a:t>Photo from page 720, lightning</a:t>
            </a:r>
          </a:p>
          <a:p>
            <a:pPr eaLnBrk="1" hangingPunct="1"/>
            <a:r>
              <a:rPr lang="en-US" altLang="en-US" i="0">
                <a:solidFill>
                  <a:srgbClr val="FF3300"/>
                </a:solidFill>
              </a:rPr>
              <a:t>(perhaps change the fonts and make this photo fill the entire slide)</a:t>
            </a:r>
          </a:p>
        </p:txBody>
      </p:sp>
      <p:pic>
        <p:nvPicPr>
          <p:cNvPr id="14340" name="Picture 5" descr="25_00_Figure">
            <a:extLst>
              <a:ext uri="{FF2B5EF4-FFF2-40B4-BE49-F238E27FC236}">
                <a16:creationId xmlns:a16="http://schemas.microsoft.com/office/drawing/2014/main" id="{D89B8871-A42C-DA49-8A1C-16BF6851F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6"/>
          <a:stretch>
            <a:fillRect/>
          </a:stretch>
        </p:blipFill>
        <p:spPr bwMode="auto">
          <a:xfrm>
            <a:off x="454025" y="736600"/>
            <a:ext cx="8232775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6">
            <a:extLst>
              <a:ext uri="{FF2B5EF4-FFF2-40B4-BE49-F238E27FC236}">
                <a16:creationId xmlns:a16="http://schemas.microsoft.com/office/drawing/2014/main" id="{74C05C5D-66C8-AD44-85CF-FC7EF96BE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F4189F52-7F9A-8F43-8628-D80113D398A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8100"/>
            <a:ext cx="8229600" cy="5175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Discovering Electricity: Experiment 3</a:t>
            </a:r>
          </a:p>
        </p:txBody>
      </p:sp>
      <p:sp>
        <p:nvSpPr>
          <p:cNvPr id="23554" name="Text Box 3">
            <a:extLst>
              <a:ext uri="{FF2B5EF4-FFF2-40B4-BE49-F238E27FC236}">
                <a16:creationId xmlns:a16="http://schemas.microsoft.com/office/drawing/2014/main" id="{DBC4D90E-55A9-6F4A-A64F-292E2C020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1260475"/>
            <a:ext cx="432911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31800" indent="-4318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Bring a glass rod that has been rubbed with silk close to a hanging plastic rod that has been rubbed with wool.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These two rods </a:t>
            </a:r>
            <a:r>
              <a:rPr lang="en-US" altLang="en-US" sz="2600"/>
              <a:t>attract </a:t>
            </a:r>
            <a:r>
              <a:rPr lang="en-US" altLang="en-US" sz="2600" i="0"/>
              <a:t>each other.</a:t>
            </a:r>
          </a:p>
        </p:txBody>
      </p:sp>
      <p:sp>
        <p:nvSpPr>
          <p:cNvPr id="23555" name="Text Box 3">
            <a:extLst>
              <a:ext uri="{FF2B5EF4-FFF2-40B4-BE49-F238E27FC236}">
                <a16:creationId xmlns:a16="http://schemas.microsoft.com/office/drawing/2014/main" id="{B9156826-863A-A348-AF71-F87AA7321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953000"/>
            <a:ext cx="8915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</a:pPr>
            <a:r>
              <a:rPr lang="en-US" altLang="en-US" sz="2600" i="0"/>
              <a:t>These particular two types of rods are different materials, charged in a somewhat different way, and they </a:t>
            </a:r>
            <a:r>
              <a:rPr lang="en-US" altLang="en-US" sz="2600"/>
              <a:t>attract </a:t>
            </a:r>
            <a:r>
              <a:rPr lang="en-US" altLang="en-US" sz="2600" i="0"/>
              <a:t>each other rather than repel. </a:t>
            </a:r>
            <a:endParaRPr lang="en-US" altLang="en-US" sz="2600" b="1" i="0"/>
          </a:p>
        </p:txBody>
      </p:sp>
      <p:pic>
        <p:nvPicPr>
          <p:cNvPr id="23556" name="Picture 6" descr="Figure_UNTBL25_1_3">
            <a:extLst>
              <a:ext uri="{FF2B5EF4-FFF2-40B4-BE49-F238E27FC236}">
                <a16:creationId xmlns:a16="http://schemas.microsoft.com/office/drawing/2014/main" id="{E9973D8E-2B8C-DB4B-86C0-3CB7A836A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 b="34340"/>
          <a:stretch>
            <a:fillRect/>
          </a:stretch>
        </p:blipFill>
        <p:spPr bwMode="auto">
          <a:xfrm>
            <a:off x="446088" y="1219200"/>
            <a:ext cx="3565525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7">
            <a:extLst>
              <a:ext uri="{FF2B5EF4-FFF2-40B4-BE49-F238E27FC236}">
                <a16:creationId xmlns:a16="http://schemas.microsoft.com/office/drawing/2014/main" id="{10CF55E7-8312-5242-AD5A-36334BFAA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25-21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92592347-D8A1-E848-8DAD-C53B8611BA4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6200"/>
            <a:ext cx="8229600" cy="4413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Discovering Electricity: Experiment 4</a:t>
            </a:r>
          </a:p>
        </p:txBody>
      </p:sp>
      <p:sp>
        <p:nvSpPr>
          <p:cNvPr id="24578" name="Text Box 3">
            <a:extLst>
              <a:ext uri="{FF2B5EF4-FFF2-40B4-BE49-F238E27FC236}">
                <a16:creationId xmlns:a16="http://schemas.microsoft.com/office/drawing/2014/main" id="{BB90E9DA-5022-CC4D-AB4D-8B1582E02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25" y="1147763"/>
            <a:ext cx="432911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31800" indent="-4318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Rub rods with wool or silk and observe the forces between them.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These forces are greater for rods that have been rubbed more vigorously.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 strength of the forces decreases as the separation between the rods increases.</a:t>
            </a:r>
          </a:p>
        </p:txBody>
      </p:sp>
      <p:sp>
        <p:nvSpPr>
          <p:cNvPr id="24579" name="Text Box 3">
            <a:extLst>
              <a:ext uri="{FF2B5EF4-FFF2-40B4-BE49-F238E27FC236}">
                <a16:creationId xmlns:a16="http://schemas.microsoft.com/office/drawing/2014/main" id="{A8A4F8D6-8AE0-1B4F-9513-DF8DC6ABD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511800"/>
            <a:ext cx="85344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</a:pPr>
            <a:r>
              <a:rPr lang="en-US" altLang="en-US" sz="2600" i="0"/>
              <a:t>The force between two charged objects depends on the distance between them.</a:t>
            </a:r>
            <a:endParaRPr lang="en-US" altLang="en-US" sz="2600" b="1" i="0"/>
          </a:p>
        </p:txBody>
      </p:sp>
      <p:pic>
        <p:nvPicPr>
          <p:cNvPr id="24580" name="Picture 6" descr="Figure_UNTBL25_1_4">
            <a:extLst>
              <a:ext uri="{FF2B5EF4-FFF2-40B4-BE49-F238E27FC236}">
                <a16:creationId xmlns:a16="http://schemas.microsoft.com/office/drawing/2014/main" id="{2886EC23-0F01-374A-83AE-912D8ED93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9" b="41322"/>
          <a:stretch>
            <a:fillRect/>
          </a:stretch>
        </p:blipFill>
        <p:spPr bwMode="auto">
          <a:xfrm>
            <a:off x="457200" y="1295400"/>
            <a:ext cx="35814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7">
            <a:extLst>
              <a:ext uri="{FF2B5EF4-FFF2-40B4-BE49-F238E27FC236}">
                <a16:creationId xmlns:a16="http://schemas.microsoft.com/office/drawing/2014/main" id="{E4A5D66D-5292-E845-872E-65F3BFB05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25-22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0BC39BAE-3589-C449-8935-DCF139875F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8100"/>
            <a:ext cx="8229600" cy="5175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Discovering Electricity: Experiment 5</a:t>
            </a:r>
          </a:p>
        </p:txBody>
      </p:sp>
      <p:sp>
        <p:nvSpPr>
          <p:cNvPr id="25602" name="Text Box 3">
            <a:extLst>
              <a:ext uri="{FF2B5EF4-FFF2-40B4-BE49-F238E27FC236}">
                <a16:creationId xmlns:a16="http://schemas.microsoft.com/office/drawing/2014/main" id="{EC70A7B9-BC77-5240-B719-F671CAB69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993775"/>
            <a:ext cx="47752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500" i="0"/>
              <a:t>Hold a charged (i.e., rubbed) plastic rod over small pieces of paper on the table.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500" i="0"/>
              <a:t>The pieces of paper leap up and stick to the rod.</a:t>
            </a: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D2A1F6E7-6CE4-E345-8EEE-986D5674C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" y="4633913"/>
            <a:ext cx="53467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Aft>
                <a:spcPct val="10000"/>
              </a:spcAft>
              <a:buClr>
                <a:srgbClr val="FF0000"/>
              </a:buClr>
            </a:pPr>
            <a:r>
              <a:rPr lang="en-US" altLang="en-US" sz="2500" i="0"/>
              <a:t>There is an attractive force between a charged object and a </a:t>
            </a:r>
            <a:r>
              <a:rPr lang="en-US" altLang="en-US" sz="2500"/>
              <a:t>neutral </a:t>
            </a:r>
            <a:r>
              <a:rPr lang="en-US" altLang="en-US" sz="2500" i="0"/>
              <a:t>(uncharged) object.</a:t>
            </a:r>
            <a:endParaRPr lang="en-US" altLang="en-US" sz="2500" b="1" i="0"/>
          </a:p>
        </p:txBody>
      </p:sp>
      <p:sp>
        <p:nvSpPr>
          <p:cNvPr id="25604" name="Text Box 3">
            <a:extLst>
              <a:ext uri="{FF2B5EF4-FFF2-40B4-BE49-F238E27FC236}">
                <a16:creationId xmlns:a16="http://schemas.microsoft.com/office/drawing/2014/main" id="{5F6A4BD3-FC8E-244A-832D-1F47A6F60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3095625"/>
            <a:ext cx="77216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500" i="0"/>
              <a:t>A charged glass rod does the same.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500" i="0"/>
              <a:t>However, a neutral rod has no effect on the pieces of paper.</a:t>
            </a:r>
          </a:p>
        </p:txBody>
      </p:sp>
      <p:pic>
        <p:nvPicPr>
          <p:cNvPr id="25605" name="Picture 8" descr="25_Pg722_UnPhoto">
            <a:extLst>
              <a:ext uri="{FF2B5EF4-FFF2-40B4-BE49-F238E27FC236}">
                <a16:creationId xmlns:a16="http://schemas.microsoft.com/office/drawing/2014/main" id="{C5755BB8-5D77-8F40-8EB4-A7CA696FA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5"/>
          <a:stretch>
            <a:fillRect/>
          </a:stretch>
        </p:blipFill>
        <p:spPr bwMode="auto">
          <a:xfrm>
            <a:off x="5562600" y="4114800"/>
            <a:ext cx="24828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0" descr="Figure_UNTBL25_2_1">
            <a:extLst>
              <a:ext uri="{FF2B5EF4-FFF2-40B4-BE49-F238E27FC236}">
                <a16:creationId xmlns:a16="http://schemas.microsoft.com/office/drawing/2014/main" id="{A5AE3503-DD2D-3A4F-AB95-D4B54FD1C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1"/>
          <a:stretch>
            <a:fillRect/>
          </a:stretch>
        </p:blipFill>
        <p:spPr bwMode="auto">
          <a:xfrm>
            <a:off x="225425" y="1250950"/>
            <a:ext cx="3508375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Rectangle 12">
            <a:extLst>
              <a:ext uri="{FF2B5EF4-FFF2-40B4-BE49-F238E27FC236}">
                <a16:creationId xmlns:a16="http://schemas.microsoft.com/office/drawing/2014/main" id="{2C4CF735-4106-F442-945D-DDDD85F2E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25-23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Figure_UNTBL25_2_2">
            <a:extLst>
              <a:ext uri="{FF2B5EF4-FFF2-40B4-BE49-F238E27FC236}">
                <a16:creationId xmlns:a16="http://schemas.microsoft.com/office/drawing/2014/main" id="{752B6A9D-7CC6-7C4B-B58C-11CD9D5DC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6"/>
          <a:stretch>
            <a:fillRect/>
          </a:stretch>
        </p:blipFill>
        <p:spPr bwMode="auto">
          <a:xfrm>
            <a:off x="228600" y="1381125"/>
            <a:ext cx="444182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BFD7A5DA-FE49-5740-90C0-7754AB06044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6200"/>
            <a:ext cx="8229600" cy="4413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Discovering Electricity: Experiment 6</a:t>
            </a:r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76083DE5-C349-4546-925B-5B586C1D2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5200" y="1147763"/>
            <a:ext cx="4062413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Rub a plastic rod with wool and a glass rod with silk.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Hang both by threads, some distance apart.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Both rods are attracted to a </a:t>
            </a:r>
            <a:r>
              <a:rPr lang="en-US" altLang="en-US" sz="2600"/>
              <a:t>neutral </a:t>
            </a:r>
            <a:r>
              <a:rPr lang="en-US" altLang="en-US" sz="2600" i="0"/>
              <a:t>object that is held close.</a:t>
            </a:r>
          </a:p>
        </p:txBody>
      </p:sp>
      <p:sp>
        <p:nvSpPr>
          <p:cNvPr id="26628" name="Text Box 3">
            <a:extLst>
              <a:ext uri="{FF2B5EF4-FFF2-40B4-BE49-F238E27FC236}">
                <a16:creationId xmlns:a16="http://schemas.microsoft.com/office/drawing/2014/main" id="{25249890-65AC-6648-A09B-0DC52B8E4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" y="4979988"/>
            <a:ext cx="8345488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</a:pPr>
            <a:r>
              <a:rPr lang="en-US" altLang="en-US" sz="2600" i="0"/>
              <a:t>There is an attractive force between a charged object and a </a:t>
            </a:r>
            <a:r>
              <a:rPr lang="en-US" altLang="en-US" sz="2600"/>
              <a:t>neutral </a:t>
            </a:r>
            <a:r>
              <a:rPr lang="en-US" altLang="en-US" sz="2600" i="0"/>
              <a:t>(uncharged) object.</a:t>
            </a:r>
            <a:endParaRPr lang="en-US" altLang="en-US" sz="2600" b="1" i="0"/>
          </a:p>
        </p:txBody>
      </p:sp>
      <p:sp>
        <p:nvSpPr>
          <p:cNvPr id="26629" name="Rectangle 8">
            <a:extLst>
              <a:ext uri="{FF2B5EF4-FFF2-40B4-BE49-F238E27FC236}">
                <a16:creationId xmlns:a16="http://schemas.microsoft.com/office/drawing/2014/main" id="{813512F0-3CB4-2D46-AB0B-5A408B6C9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25-24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1D630A02-2F30-8346-B4CD-01176379DEF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8100"/>
            <a:ext cx="8229600" cy="5175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Discovering Electricity: Experiment 7</a:t>
            </a:r>
          </a:p>
        </p:txBody>
      </p:sp>
      <p:sp>
        <p:nvSpPr>
          <p:cNvPr id="27650" name="Text Box 3">
            <a:extLst>
              <a:ext uri="{FF2B5EF4-FFF2-40B4-BE49-F238E27FC236}">
                <a16:creationId xmlns:a16="http://schemas.microsoft.com/office/drawing/2014/main" id="{E4FA5564-D175-CB4A-8BE1-EDBE28AFC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0" y="1147763"/>
            <a:ext cx="4445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Rub a hanging plastic rod with wool and then hold the wool close to the rod.</a:t>
            </a:r>
          </a:p>
          <a:p>
            <a:pPr eaLnBrk="1" hangingPunct="1"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 rod is weakly attracted to the wool.</a:t>
            </a:r>
          </a:p>
          <a:p>
            <a:pPr eaLnBrk="1" hangingPunct="1"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 plastic rod is repelled by a piece of silk that has been used to rub glass.</a:t>
            </a:r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3EA69427-678C-D946-ACDF-A4F7B94CD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849813"/>
            <a:ext cx="86106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5000"/>
              </a:spcBef>
              <a:spcAft>
                <a:spcPct val="15000"/>
              </a:spcAft>
              <a:buClr>
                <a:srgbClr val="FF0000"/>
              </a:buClr>
            </a:pPr>
            <a:r>
              <a:rPr lang="en-US" altLang="en-US" sz="2600" i="0"/>
              <a:t>The silk starts out with equal amounts of </a:t>
            </a:r>
            <a:r>
              <a:rPr lang="ja-JP" altLang="en-US" sz="2600" i="0"/>
              <a:t>“</a:t>
            </a:r>
            <a:r>
              <a:rPr lang="en-US" altLang="ja-JP" sz="2600" i="0"/>
              <a:t>glass charge</a:t>
            </a:r>
            <a:r>
              <a:rPr lang="ja-JP" altLang="en-US" sz="2600" i="0"/>
              <a:t>”</a:t>
            </a:r>
            <a:r>
              <a:rPr lang="en-US" altLang="ja-JP" sz="2600" i="0"/>
              <a:t> and </a:t>
            </a:r>
            <a:r>
              <a:rPr lang="ja-JP" altLang="en-US" sz="2600" i="0"/>
              <a:t>“</a:t>
            </a:r>
            <a:r>
              <a:rPr lang="en-US" altLang="ja-JP" sz="2600" i="0"/>
              <a:t>plastic charge</a:t>
            </a:r>
            <a:r>
              <a:rPr lang="ja-JP" altLang="en-US" sz="2600" i="0"/>
              <a:t>”</a:t>
            </a:r>
            <a:r>
              <a:rPr lang="en-US" altLang="ja-JP" sz="2600" i="0"/>
              <a:t> and the rubbing somehow transfers </a:t>
            </a:r>
            <a:r>
              <a:rPr lang="ja-JP" altLang="en-US" sz="2600" i="0"/>
              <a:t>“</a:t>
            </a:r>
            <a:r>
              <a:rPr lang="en-US" altLang="ja-JP" sz="2600" i="0"/>
              <a:t>glass charge</a:t>
            </a:r>
            <a:r>
              <a:rPr lang="ja-JP" altLang="en-US" sz="2600" i="0"/>
              <a:t>”</a:t>
            </a:r>
            <a:r>
              <a:rPr lang="en-US" altLang="ja-JP" sz="2600" i="0"/>
              <a:t> from the silk to the rod.</a:t>
            </a:r>
            <a:endParaRPr lang="en-US" altLang="en-US" sz="2600" i="0"/>
          </a:p>
        </p:txBody>
      </p:sp>
      <p:pic>
        <p:nvPicPr>
          <p:cNvPr id="27652" name="Picture 6" descr="Figure_UNTBL25_2_3">
            <a:extLst>
              <a:ext uri="{FF2B5EF4-FFF2-40B4-BE49-F238E27FC236}">
                <a16:creationId xmlns:a16="http://schemas.microsoft.com/office/drawing/2014/main" id="{DED7EFCB-EAA3-3E49-BD83-BC76423F8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8"/>
          <a:stretch>
            <a:fillRect/>
          </a:stretch>
        </p:blipFill>
        <p:spPr bwMode="auto">
          <a:xfrm>
            <a:off x="330200" y="1447800"/>
            <a:ext cx="4089400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7">
            <a:extLst>
              <a:ext uri="{FF2B5EF4-FFF2-40B4-BE49-F238E27FC236}">
                <a16:creationId xmlns:a16="http://schemas.microsoft.com/office/drawing/2014/main" id="{C5C21595-F5B1-AA47-AC1D-A71924F6B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25-27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0290B262-E5B4-4240-A7F2-54AC493A5C6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5400"/>
            <a:ext cx="8229600" cy="5429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Discovering Electricity: Experiment 8</a:t>
            </a:r>
          </a:p>
        </p:txBody>
      </p:sp>
      <p:sp>
        <p:nvSpPr>
          <p:cNvPr id="28674" name="Text Box 3">
            <a:extLst>
              <a:ext uri="{FF2B5EF4-FFF2-40B4-BE49-F238E27FC236}">
                <a16:creationId xmlns:a16="http://schemas.microsoft.com/office/drawing/2014/main" id="{788E9DC7-C6E2-2B4F-801F-C20D00A93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0" y="1166813"/>
            <a:ext cx="4610100" cy="421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1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i="0"/>
              <a:t>Other objects, after being rubbed, attract one of the hanging charged rods (plastic or glass) and repel the other.</a:t>
            </a:r>
          </a:p>
          <a:p>
            <a:pPr eaLnBrk="1" hangingPunct="1">
              <a:spcAft>
                <a:spcPct val="1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i="0"/>
              <a:t>These objects always pick up small pieces of paper.</a:t>
            </a:r>
          </a:p>
          <a:p>
            <a:pPr eaLnBrk="1" hangingPunct="1">
              <a:spcAft>
                <a:spcPct val="1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i="0"/>
              <a:t>There appear to be </a:t>
            </a:r>
            <a:r>
              <a:rPr lang="en-US" altLang="en-US"/>
              <a:t>no </a:t>
            </a:r>
            <a:r>
              <a:rPr lang="en-US" altLang="en-US" i="0"/>
              <a:t>objects that, after being rubbed, pick up pieces of paper and attract both the charged plastic and glass rods.</a:t>
            </a:r>
          </a:p>
        </p:txBody>
      </p:sp>
      <p:sp>
        <p:nvSpPr>
          <p:cNvPr id="28675" name="Text Box 3">
            <a:extLst>
              <a:ext uri="{FF2B5EF4-FFF2-40B4-BE49-F238E27FC236}">
                <a16:creationId xmlns:a16="http://schemas.microsoft.com/office/drawing/2014/main" id="{8699EB9E-D4A7-3245-BCD5-606787343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410200"/>
            <a:ext cx="89916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10000"/>
              </a:spcAft>
              <a:buClr>
                <a:srgbClr val="FF0000"/>
              </a:buClr>
            </a:pPr>
            <a:r>
              <a:rPr lang="en-US" altLang="en-US" i="0"/>
              <a:t>There are only two types of charge: </a:t>
            </a:r>
            <a:r>
              <a:rPr lang="ja-JP" altLang="en-US" i="0"/>
              <a:t>“</a:t>
            </a:r>
            <a:r>
              <a:rPr lang="en-US" altLang="ja-JP" i="0"/>
              <a:t>like plastic</a:t>
            </a:r>
            <a:r>
              <a:rPr lang="ja-JP" altLang="en-US" i="0"/>
              <a:t>”</a:t>
            </a:r>
            <a:r>
              <a:rPr lang="en-US" altLang="ja-JP" i="0"/>
              <a:t> and </a:t>
            </a:r>
            <a:r>
              <a:rPr lang="ja-JP" altLang="en-US" i="0"/>
              <a:t>“</a:t>
            </a:r>
            <a:r>
              <a:rPr lang="en-US" altLang="ja-JP" i="0"/>
              <a:t>like glass</a:t>
            </a:r>
            <a:r>
              <a:rPr lang="ja-JP" altLang="en-US" i="0"/>
              <a:t>”</a:t>
            </a:r>
            <a:r>
              <a:rPr lang="en-US" altLang="ja-JP" i="0"/>
              <a:t>; there is no third kind of charge.</a:t>
            </a:r>
            <a:endParaRPr lang="en-US" altLang="en-US" b="1" i="0"/>
          </a:p>
        </p:txBody>
      </p:sp>
      <p:pic>
        <p:nvPicPr>
          <p:cNvPr id="28676" name="Picture 6" descr="Figure_UNTBL25_2_4">
            <a:extLst>
              <a:ext uri="{FF2B5EF4-FFF2-40B4-BE49-F238E27FC236}">
                <a16:creationId xmlns:a16="http://schemas.microsoft.com/office/drawing/2014/main" id="{6A33D2E2-ED4C-8743-8F5B-5B664DFD2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9"/>
          <a:stretch>
            <a:fillRect/>
          </a:stretch>
        </p:blipFill>
        <p:spPr bwMode="auto">
          <a:xfrm>
            <a:off x="377825" y="1603375"/>
            <a:ext cx="381317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7">
            <a:extLst>
              <a:ext uri="{FF2B5EF4-FFF2-40B4-BE49-F238E27FC236}">
                <a16:creationId xmlns:a16="http://schemas.microsoft.com/office/drawing/2014/main" id="{B8561E49-79E2-4347-B424-924C68AE9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25-28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5">
            <a:extLst>
              <a:ext uri="{FF2B5EF4-FFF2-40B4-BE49-F238E27FC236}">
                <a16:creationId xmlns:a16="http://schemas.microsoft.com/office/drawing/2014/main" id="{7C3B27BD-95A6-274C-BD8D-B04D16910F1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53975"/>
            <a:ext cx="8305800" cy="466725"/>
          </a:xfrm>
          <a:noFill/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Charge Model, Part I</a:t>
            </a:r>
          </a:p>
        </p:txBody>
      </p:sp>
      <p:pic>
        <p:nvPicPr>
          <p:cNvPr id="29698" name="Picture 6" descr="25_KeyLaws_01">
            <a:extLst>
              <a:ext uri="{FF2B5EF4-FFF2-40B4-BE49-F238E27FC236}">
                <a16:creationId xmlns:a16="http://schemas.microsoft.com/office/drawing/2014/main" id="{A7207A60-3CA1-9242-B410-12CA4EC96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9"/>
          <a:stretch>
            <a:fillRect/>
          </a:stretch>
        </p:blipFill>
        <p:spPr bwMode="auto">
          <a:xfrm>
            <a:off x="296863" y="1295400"/>
            <a:ext cx="8548687" cy="47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7">
            <a:extLst>
              <a:ext uri="{FF2B5EF4-FFF2-40B4-BE49-F238E27FC236}">
                <a16:creationId xmlns:a16="http://schemas.microsoft.com/office/drawing/2014/main" id="{EB08930B-8F2B-F847-87F2-FAF656284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25-29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0CBAECAD-7989-974D-94E7-B4730F6A2B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8100"/>
            <a:ext cx="8229600" cy="5175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Discovering Electricity: Experiment 9</a:t>
            </a:r>
          </a:p>
        </p:txBody>
      </p:sp>
      <p:sp>
        <p:nvSpPr>
          <p:cNvPr id="30722" name="Text Box 3">
            <a:extLst>
              <a:ext uri="{FF2B5EF4-FFF2-40B4-BE49-F238E27FC236}">
                <a16:creationId xmlns:a16="http://schemas.microsoft.com/office/drawing/2014/main" id="{DA9FA7C0-056D-1844-A943-586D3A1FE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" y="5486400"/>
            <a:ext cx="8345488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</a:pPr>
            <a:r>
              <a:rPr lang="en-US" altLang="en-US" sz="2600" i="0"/>
              <a:t>Charge can be </a:t>
            </a:r>
            <a:r>
              <a:rPr lang="en-US" altLang="en-US" sz="2600"/>
              <a:t>transferred </a:t>
            </a:r>
            <a:r>
              <a:rPr lang="en-US" altLang="en-US" sz="2600" i="0"/>
              <a:t>from one object to another, but only when the objects </a:t>
            </a:r>
            <a:r>
              <a:rPr lang="en-US" altLang="en-US" sz="2600"/>
              <a:t>touch</a:t>
            </a:r>
            <a:r>
              <a:rPr lang="en-US" altLang="en-US" sz="2600" i="0"/>
              <a:t>.</a:t>
            </a:r>
            <a:endParaRPr lang="en-US" altLang="en-US" sz="2600" b="1" i="0"/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4C5E516F-7791-6C4C-B4D0-4D7DAC8B5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3727450"/>
            <a:ext cx="89408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 metal sphere then picks up small pieces of paper and repels a charged, hanging plastic rod.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 metal sphere appears to have acquired </a:t>
            </a:r>
            <a:r>
              <a:rPr lang="ja-JP" altLang="en-US" sz="2600" i="0"/>
              <a:t>“</a:t>
            </a:r>
            <a:r>
              <a:rPr lang="en-US" altLang="ja-JP" sz="2600" i="0"/>
              <a:t>plastic charge</a:t>
            </a:r>
            <a:r>
              <a:rPr lang="ja-JP" altLang="en-US" sz="2600" i="0"/>
              <a:t>”</a:t>
            </a:r>
            <a:r>
              <a:rPr lang="en-US" altLang="ja-JP" sz="2600" i="0"/>
              <a:t>.</a:t>
            </a:r>
            <a:endParaRPr lang="en-US" altLang="en-US" sz="2600" i="0"/>
          </a:p>
        </p:txBody>
      </p:sp>
      <p:pic>
        <p:nvPicPr>
          <p:cNvPr id="30724" name="Picture 7" descr="Figure_UNTBL25_3_1">
            <a:extLst>
              <a:ext uri="{FF2B5EF4-FFF2-40B4-BE49-F238E27FC236}">
                <a16:creationId xmlns:a16="http://schemas.microsoft.com/office/drawing/2014/main" id="{594500FF-CECB-0047-B43D-FB3899538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5"/>
          <a:stretch>
            <a:fillRect/>
          </a:stretch>
        </p:blipFill>
        <p:spPr bwMode="auto">
          <a:xfrm>
            <a:off x="304800" y="1371600"/>
            <a:ext cx="417512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3">
            <a:extLst>
              <a:ext uri="{FF2B5EF4-FFF2-40B4-BE49-F238E27FC236}">
                <a16:creationId xmlns:a16="http://schemas.microsoft.com/office/drawing/2014/main" id="{D55D4E05-8A16-024F-978A-DC85BDAB3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5200" y="1184275"/>
            <a:ext cx="42926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Charge a plastic rod by rubbing it with wool.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Touch a neutral metal sphere with the rubbed area of the rod.</a:t>
            </a:r>
          </a:p>
        </p:txBody>
      </p:sp>
      <p:sp>
        <p:nvSpPr>
          <p:cNvPr id="30726" name="Rectangle 8">
            <a:extLst>
              <a:ext uri="{FF2B5EF4-FFF2-40B4-BE49-F238E27FC236}">
                <a16:creationId xmlns:a16="http://schemas.microsoft.com/office/drawing/2014/main" id="{2DC67039-E78F-5A4C-B722-6DCBE4AFC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25-30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48D08EE8-FD4A-4942-8853-212CAF4CF68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8575"/>
            <a:ext cx="8229600" cy="5175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Discovering Electricity: Experiment 10</a:t>
            </a:r>
          </a:p>
        </p:txBody>
      </p:sp>
      <p:sp>
        <p:nvSpPr>
          <p:cNvPr id="31746" name="Text Box 3">
            <a:extLst>
              <a:ext uri="{FF2B5EF4-FFF2-40B4-BE49-F238E27FC236}">
                <a16:creationId xmlns:a16="http://schemas.microsoft.com/office/drawing/2014/main" id="{9ABCA984-DEEC-6246-A915-71DAB0A50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0900" y="1158875"/>
            <a:ext cx="43688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Charge a plastic rod, then run your finger along it.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After you</a:t>
            </a:r>
            <a:r>
              <a:rPr lang="ja-JP" altLang="en-US" sz="2600" i="0"/>
              <a:t>’</a:t>
            </a:r>
            <a:r>
              <a:rPr lang="en-US" altLang="ja-JP" sz="2600" i="0"/>
              <a:t>ve done so, the rod no longer picks up small pieces of paper or repels a charged, hanging plastic rod.</a:t>
            </a:r>
            <a:endParaRPr lang="en-US" altLang="en-US" sz="2600" i="0"/>
          </a:p>
        </p:txBody>
      </p:sp>
      <p:sp>
        <p:nvSpPr>
          <p:cNvPr id="31747" name="Text Box 3">
            <a:extLst>
              <a:ext uri="{FF2B5EF4-FFF2-40B4-BE49-F238E27FC236}">
                <a16:creationId xmlns:a16="http://schemas.microsoft.com/office/drawing/2014/main" id="{574353E6-5B38-C442-92EE-F7C8DDE68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" y="5349875"/>
            <a:ext cx="8345488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 sz="2600" i="0"/>
              <a:t>Removing charge from an object, which you can do by touching it, is called </a:t>
            </a:r>
            <a:r>
              <a:rPr lang="en-US" altLang="en-US" sz="2600" b="1" i="0"/>
              <a:t>discharging.</a:t>
            </a:r>
          </a:p>
        </p:txBody>
      </p:sp>
      <p:sp>
        <p:nvSpPr>
          <p:cNvPr id="31748" name="Text Box 3">
            <a:extLst>
              <a:ext uri="{FF2B5EF4-FFF2-40B4-BE49-F238E27FC236}">
                <a16:creationId xmlns:a16="http://schemas.microsoft.com/office/drawing/2014/main" id="{FD3588B8-78C5-794F-B72A-63301D090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" y="4279900"/>
            <a:ext cx="87979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Similarly, the metal sphere of Experiment 9 no longer repels the plastic rod after you touch it with your finger.</a:t>
            </a:r>
          </a:p>
        </p:txBody>
      </p:sp>
      <p:pic>
        <p:nvPicPr>
          <p:cNvPr id="31749" name="Picture 7" descr="Figure_UNTBL25_3_2">
            <a:extLst>
              <a:ext uri="{FF2B5EF4-FFF2-40B4-BE49-F238E27FC236}">
                <a16:creationId xmlns:a16="http://schemas.microsoft.com/office/drawing/2014/main" id="{381607A6-281C-004B-8C92-503D18940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3"/>
          <a:stretch>
            <a:fillRect/>
          </a:stretch>
        </p:blipFill>
        <p:spPr bwMode="auto">
          <a:xfrm>
            <a:off x="331788" y="1431925"/>
            <a:ext cx="406082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8">
            <a:extLst>
              <a:ext uri="{FF2B5EF4-FFF2-40B4-BE49-F238E27FC236}">
                <a16:creationId xmlns:a16="http://schemas.microsoft.com/office/drawing/2014/main" id="{59A279B7-2879-8741-890A-177327175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25-31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990D065B-AEBB-2046-8113-EF826ECB7C9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6200"/>
            <a:ext cx="8229600" cy="4413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Discovering Electricity: Experiment 11</a:t>
            </a:r>
          </a:p>
        </p:txBody>
      </p:sp>
      <p:sp>
        <p:nvSpPr>
          <p:cNvPr id="32770" name="Text Box 3">
            <a:extLst>
              <a:ext uri="{FF2B5EF4-FFF2-40B4-BE49-F238E27FC236}">
                <a16:creationId xmlns:a16="http://schemas.microsoft.com/office/drawing/2014/main" id="{4FFA6CE2-5216-5D45-89A6-3D7A6D9EC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265238"/>
            <a:ext cx="3165475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3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Place two metal spheres close together with a plastic rod connecting them.</a:t>
            </a:r>
          </a:p>
        </p:txBody>
      </p:sp>
      <p:sp>
        <p:nvSpPr>
          <p:cNvPr id="32771" name="Text Box 3">
            <a:extLst>
              <a:ext uri="{FF2B5EF4-FFF2-40B4-BE49-F238E27FC236}">
                <a16:creationId xmlns:a16="http://schemas.microsoft.com/office/drawing/2014/main" id="{5243335F-CB40-604A-B7CE-68924524B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3630613"/>
            <a:ext cx="87884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Charge a second plastic rod, by rubbing, and touch it to one of the metal spheres.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Afterward, the metal sphere that was touched picks up small pieces of paper and repels a charged, hanging plastic rod.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 other metal sphere does neither.</a:t>
            </a:r>
          </a:p>
        </p:txBody>
      </p:sp>
      <p:pic>
        <p:nvPicPr>
          <p:cNvPr id="32772" name="Picture 6" descr="Figure_UNTBL25_3_3">
            <a:extLst>
              <a:ext uri="{FF2B5EF4-FFF2-40B4-BE49-F238E27FC236}">
                <a16:creationId xmlns:a16="http://schemas.microsoft.com/office/drawing/2014/main" id="{5B6DD913-922B-7849-ADE9-8BC80B29E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8"/>
          <a:stretch>
            <a:fillRect/>
          </a:stretch>
        </p:blipFill>
        <p:spPr bwMode="auto">
          <a:xfrm>
            <a:off x="412750" y="1320800"/>
            <a:ext cx="47688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7">
            <a:extLst>
              <a:ext uri="{FF2B5EF4-FFF2-40B4-BE49-F238E27FC236}">
                <a16:creationId xmlns:a16="http://schemas.microsoft.com/office/drawing/2014/main" id="{E7A066AD-2910-6645-B71E-D8E36A68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25-32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3">
            <a:extLst>
              <a:ext uri="{FF2B5EF4-FFF2-40B4-BE49-F238E27FC236}">
                <a16:creationId xmlns:a16="http://schemas.microsoft.com/office/drawing/2014/main" id="{30548C0A-9DDD-5A42-81D8-E1CA4B62916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69850"/>
            <a:ext cx="8229600" cy="45085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Chapter 25 Preview</a:t>
            </a:r>
          </a:p>
        </p:txBody>
      </p:sp>
      <p:pic>
        <p:nvPicPr>
          <p:cNvPr id="15362" name="Picture 4" descr="25_ChPreview_01">
            <a:extLst>
              <a:ext uri="{FF2B5EF4-FFF2-40B4-BE49-F238E27FC236}">
                <a16:creationId xmlns:a16="http://schemas.microsoft.com/office/drawing/2014/main" id="{4C1951D3-44CE-214F-9729-B5B2AF346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0"/>
          <a:stretch>
            <a:fillRect/>
          </a:stretch>
        </p:blipFill>
        <p:spPr bwMode="auto">
          <a:xfrm>
            <a:off x="2209800" y="1027113"/>
            <a:ext cx="464820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5">
            <a:extLst>
              <a:ext uri="{FF2B5EF4-FFF2-40B4-BE49-F238E27FC236}">
                <a16:creationId xmlns:a16="http://schemas.microsoft.com/office/drawing/2014/main" id="{C911EA75-DAA7-0045-8808-671518D57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75FB0403-CEA2-D44D-B077-B60CFF7DFB5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8100"/>
            <a:ext cx="8229600" cy="5175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Discovering Electricity: Experiment 12</a:t>
            </a:r>
          </a:p>
        </p:txBody>
      </p:sp>
      <p:sp>
        <p:nvSpPr>
          <p:cNvPr id="33794" name="Text Box 3">
            <a:extLst>
              <a:ext uri="{FF2B5EF4-FFF2-40B4-BE49-F238E27FC236}">
                <a16:creationId xmlns:a16="http://schemas.microsoft.com/office/drawing/2014/main" id="{B2DEA6C9-4C26-3B45-B34D-F9DF5EF47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0" y="1333500"/>
            <a:ext cx="33909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Repeat Experiment 11 with a metal rod connecting the two metal spheres.</a:t>
            </a:r>
          </a:p>
        </p:txBody>
      </p:sp>
      <p:sp>
        <p:nvSpPr>
          <p:cNvPr id="33795" name="Text Box 3">
            <a:extLst>
              <a:ext uri="{FF2B5EF4-FFF2-40B4-BE49-F238E27FC236}">
                <a16:creationId xmlns:a16="http://schemas.microsoft.com/office/drawing/2014/main" id="{876901C4-11E1-9D47-89B6-247788EE2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" y="5222875"/>
            <a:ext cx="90551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 sz="2600" i="0"/>
              <a:t>Metal is a </a:t>
            </a:r>
            <a:r>
              <a:rPr lang="en-US" altLang="en-US" sz="2600" b="1" i="0"/>
              <a:t>conductor</a:t>
            </a:r>
            <a:r>
              <a:rPr lang="en-US" altLang="en-US" sz="2600" i="0"/>
              <a:t>: Charge moves easily through it. Glass and plastic are </a:t>
            </a:r>
            <a:r>
              <a:rPr lang="en-US" altLang="en-US" sz="2600" b="1" i="0"/>
              <a:t>insulators</a:t>
            </a:r>
            <a:r>
              <a:rPr lang="en-US" altLang="en-US" sz="2600" i="0"/>
              <a:t>: Charges remain immobile.</a:t>
            </a:r>
            <a:endParaRPr lang="en-US" altLang="en-US" sz="2600"/>
          </a:p>
        </p:txBody>
      </p:sp>
      <p:sp>
        <p:nvSpPr>
          <p:cNvPr id="33796" name="Text Box 3">
            <a:extLst>
              <a:ext uri="{FF2B5EF4-FFF2-40B4-BE49-F238E27FC236}">
                <a16:creationId xmlns:a16="http://schemas.microsoft.com/office/drawing/2014/main" id="{E719FA46-E66A-274F-B66E-19CE69F8B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3389313"/>
            <a:ext cx="81756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Touch one metal sphere with a charged plastic rod.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Afterward, </a:t>
            </a:r>
            <a:r>
              <a:rPr lang="en-US" altLang="en-US" sz="2600"/>
              <a:t>both </a:t>
            </a:r>
            <a:r>
              <a:rPr lang="en-US" altLang="en-US" sz="2600" i="0"/>
              <a:t>metal spheres pick up small pieces of paper and repel a charged, hanging plastic rod.</a:t>
            </a:r>
          </a:p>
        </p:txBody>
      </p:sp>
      <p:pic>
        <p:nvPicPr>
          <p:cNvPr id="33797" name="Picture 7" descr="Figure_UNTBL25_3_4">
            <a:extLst>
              <a:ext uri="{FF2B5EF4-FFF2-40B4-BE49-F238E27FC236}">
                <a16:creationId xmlns:a16="http://schemas.microsoft.com/office/drawing/2014/main" id="{183DE5B8-34EC-2248-AC8F-0B18E2DEB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8"/>
          <a:stretch>
            <a:fillRect/>
          </a:stretch>
        </p:blipFill>
        <p:spPr bwMode="auto">
          <a:xfrm>
            <a:off x="457200" y="1358900"/>
            <a:ext cx="47244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8">
            <a:extLst>
              <a:ext uri="{FF2B5EF4-FFF2-40B4-BE49-F238E27FC236}">
                <a16:creationId xmlns:a16="http://schemas.microsoft.com/office/drawing/2014/main" id="{A7303945-D44E-B247-B21D-F5E533465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25-33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5">
            <a:extLst>
              <a:ext uri="{FF2B5EF4-FFF2-40B4-BE49-F238E27FC236}">
                <a16:creationId xmlns:a16="http://schemas.microsoft.com/office/drawing/2014/main" id="{53AE4E80-4194-6C47-BD5F-7CC1FCA9962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2700"/>
            <a:ext cx="8305800" cy="552450"/>
          </a:xfrm>
          <a:noFill/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Charge Model, Part II</a:t>
            </a:r>
          </a:p>
        </p:txBody>
      </p:sp>
      <p:pic>
        <p:nvPicPr>
          <p:cNvPr id="34818" name="Picture 4" descr="25_KeyLaws_02">
            <a:extLst>
              <a:ext uri="{FF2B5EF4-FFF2-40B4-BE49-F238E27FC236}">
                <a16:creationId xmlns:a16="http://schemas.microsoft.com/office/drawing/2014/main" id="{7DDA3FAE-6C83-2C47-B47A-0E49F4678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8"/>
          <a:stretch>
            <a:fillRect/>
          </a:stretch>
        </p:blipFill>
        <p:spPr bwMode="auto">
          <a:xfrm>
            <a:off x="296863" y="2371725"/>
            <a:ext cx="8548687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5">
            <a:extLst>
              <a:ext uri="{FF2B5EF4-FFF2-40B4-BE49-F238E27FC236}">
                <a16:creationId xmlns:a16="http://schemas.microsoft.com/office/drawing/2014/main" id="{EBAED55F-C861-DB48-A94C-8345850DD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25-34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571D34A1-0F16-8F4E-BE17-F2B10F2F34F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5400"/>
            <a:ext cx="8305800" cy="5334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25.1 Transferring Charge</a:t>
            </a:r>
          </a:p>
        </p:txBody>
      </p:sp>
      <p:pic>
        <p:nvPicPr>
          <p:cNvPr id="35842" name="Picture 4" descr="CH25_PPT_Slide_25-34">
            <a:extLst>
              <a:ext uri="{FF2B5EF4-FFF2-40B4-BE49-F238E27FC236}">
                <a16:creationId xmlns:a16="http://schemas.microsoft.com/office/drawing/2014/main" id="{EC971373-9774-6848-B785-4190EBD19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249488"/>
            <a:ext cx="8548687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5">
            <a:extLst>
              <a:ext uri="{FF2B5EF4-FFF2-40B4-BE49-F238E27FC236}">
                <a16:creationId xmlns:a16="http://schemas.microsoft.com/office/drawing/2014/main" id="{3FDB3026-1F90-8C47-AD98-5339E8B85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25-35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3F614611-9029-0844-9940-3CB229715F5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8305800" cy="5889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25.1 Transferring Charge</a:t>
            </a:r>
          </a:p>
        </p:txBody>
      </p:sp>
      <p:pic>
        <p:nvPicPr>
          <p:cNvPr id="36866" name="Picture 4" descr="CH25_PPT_Slide_25-35">
            <a:extLst>
              <a:ext uri="{FF2B5EF4-FFF2-40B4-BE49-F238E27FC236}">
                <a16:creationId xmlns:a16="http://schemas.microsoft.com/office/drawing/2014/main" id="{F6879940-203F-494E-BCCD-D0F3322E1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076325"/>
            <a:ext cx="7623175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5">
            <a:extLst>
              <a:ext uri="{FF2B5EF4-FFF2-40B4-BE49-F238E27FC236}">
                <a16:creationId xmlns:a16="http://schemas.microsoft.com/office/drawing/2014/main" id="{51DB5538-A1F8-964A-8FAF-ED42EF3A1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25-36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3D172CA1-F4F3-3A42-91EE-0C21E7033D0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50800"/>
            <a:ext cx="7772400" cy="4841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Charge</a:t>
            </a:r>
          </a:p>
        </p:txBody>
      </p:sp>
      <p:sp>
        <p:nvSpPr>
          <p:cNvPr id="37890" name="Text Box 3">
            <a:extLst>
              <a:ext uri="{FF2B5EF4-FFF2-40B4-BE49-F238E27FC236}">
                <a16:creationId xmlns:a16="http://schemas.microsoft.com/office/drawing/2014/main" id="{273A547E-539B-EC48-B729-4FEF35480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1333500"/>
            <a:ext cx="88646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 modern names for the two types of charge, coined by Benjamin Franklin,  are </a:t>
            </a:r>
            <a:r>
              <a:rPr lang="en-US" altLang="en-US" sz="2600"/>
              <a:t>positive charge </a:t>
            </a:r>
            <a:r>
              <a:rPr lang="en-US" altLang="en-US" sz="2600" i="0"/>
              <a:t>and </a:t>
            </a:r>
            <a:r>
              <a:rPr lang="en-US" altLang="en-US" sz="2600"/>
              <a:t>negative charge.</a:t>
            </a:r>
            <a:endParaRPr lang="en-US" altLang="en-US" sz="2600" i="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Franklin established the convention that </a:t>
            </a:r>
            <a:r>
              <a:rPr lang="en-US" altLang="en-US" sz="2600" b="1" i="0"/>
              <a:t>a glass rod </a:t>
            </a:r>
            <a:br>
              <a:rPr lang="en-US" altLang="en-US" sz="2600" b="1" i="0"/>
            </a:br>
            <a:r>
              <a:rPr lang="en-US" altLang="en-US" sz="2600" b="1" i="0"/>
              <a:t>that has been rubbed with silk is </a:t>
            </a:r>
            <a:r>
              <a:rPr lang="en-US" altLang="en-US" sz="2600" b="1"/>
              <a:t>positively </a:t>
            </a:r>
            <a:r>
              <a:rPr lang="en-US" altLang="en-US" sz="2600" b="1" i="0"/>
              <a:t>charged</a:t>
            </a:r>
            <a:r>
              <a:rPr lang="en-US" altLang="en-US" sz="2600" i="0"/>
              <a:t>.</a:t>
            </a:r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E6DF0286-D764-1141-AB80-E075CFCB1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3568700"/>
            <a:ext cx="87122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Any other object that repels a charged glass rod is also positively charged, and any charged object that attracts a charged glass rod is negatively charged.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Thus </a:t>
            </a:r>
            <a:r>
              <a:rPr lang="en-US" altLang="en-US" sz="2600" b="1" i="0"/>
              <a:t>a plastic rod rubbed with wool is negative</a:t>
            </a:r>
            <a:r>
              <a:rPr lang="en-US" altLang="en-US" sz="2600" i="0"/>
              <a:t>.</a:t>
            </a:r>
            <a:endParaRPr lang="en-US" altLang="en-US" sz="2600" b="1" i="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This convention was established long before the discovery of electrons and protons.</a:t>
            </a:r>
            <a:endParaRPr lang="en-US" altLang="en-US" sz="2600"/>
          </a:p>
        </p:txBody>
      </p:sp>
      <p:sp>
        <p:nvSpPr>
          <p:cNvPr id="37892" name="Rectangle 6">
            <a:extLst>
              <a:ext uri="{FF2B5EF4-FFF2-40B4-BE49-F238E27FC236}">
                <a16:creationId xmlns:a16="http://schemas.microsoft.com/office/drawing/2014/main" id="{AAB9FEF7-F595-DE42-8B86-E42F8A5D0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25-37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72AB8ACE-042B-8749-AF2F-12BE99CB5E6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7772400" cy="4079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Atoms and Electricity</a:t>
            </a:r>
          </a:p>
        </p:txBody>
      </p:sp>
      <p:sp>
        <p:nvSpPr>
          <p:cNvPr id="38914" name="Text Box 3">
            <a:extLst>
              <a:ext uri="{FF2B5EF4-FFF2-40B4-BE49-F238E27FC236}">
                <a16:creationId xmlns:a16="http://schemas.microsoft.com/office/drawing/2014/main" id="{6902B9DC-B013-A845-9840-44731A53F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3" y="1339850"/>
            <a:ext cx="3671887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An atom consists </a:t>
            </a:r>
            <a:br>
              <a:rPr lang="en-US" altLang="en-US" sz="2600" i="0"/>
            </a:br>
            <a:r>
              <a:rPr lang="en-US" altLang="en-US" sz="2600" i="0"/>
              <a:t>of a very small and dense </a:t>
            </a:r>
            <a:r>
              <a:rPr lang="en-US" altLang="en-US" sz="2600"/>
              <a:t>nucleus</a:t>
            </a:r>
            <a:r>
              <a:rPr lang="en-US" altLang="en-US" sz="2600" i="0"/>
              <a:t>, surrounded by </a:t>
            </a:r>
            <a:br>
              <a:rPr lang="en-US" altLang="en-US" sz="2600" i="0"/>
            </a:br>
            <a:r>
              <a:rPr lang="en-US" altLang="en-US" sz="2600" i="0"/>
              <a:t>much less massive orbiting </a:t>
            </a:r>
            <a:r>
              <a:rPr lang="en-US" altLang="en-US" sz="2600"/>
              <a:t>electrons.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 nucleus contains both </a:t>
            </a:r>
            <a:r>
              <a:rPr lang="en-US" altLang="en-US" sz="2600"/>
              <a:t>protons </a:t>
            </a:r>
            <a:r>
              <a:rPr lang="en-US" altLang="en-US" sz="2600" i="0"/>
              <a:t>and </a:t>
            </a:r>
            <a:r>
              <a:rPr lang="en-US" altLang="en-US" sz="2600"/>
              <a:t>neutrons.</a:t>
            </a:r>
          </a:p>
        </p:txBody>
      </p:sp>
      <p:pic>
        <p:nvPicPr>
          <p:cNvPr id="38915" name="Picture 6" descr="25_01_Figure">
            <a:extLst>
              <a:ext uri="{FF2B5EF4-FFF2-40B4-BE49-F238E27FC236}">
                <a16:creationId xmlns:a16="http://schemas.microsoft.com/office/drawing/2014/main" id="{6A078935-78B1-6E44-959C-3E8942ED4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7"/>
          <a:stretch>
            <a:fillRect/>
          </a:stretch>
        </p:blipFill>
        <p:spPr bwMode="auto">
          <a:xfrm>
            <a:off x="3822700" y="1066800"/>
            <a:ext cx="509270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7">
            <a:extLst>
              <a:ext uri="{FF2B5EF4-FFF2-40B4-BE49-F238E27FC236}">
                <a16:creationId xmlns:a16="http://schemas.microsoft.com/office/drawing/2014/main" id="{6CFDABAB-8509-9543-891C-588D294F4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25-40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26A6A214-AEA7-6F4B-9F85-22AD5E27F32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5400"/>
            <a:ext cx="7772400" cy="52705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Atoms and Electricity</a:t>
            </a:r>
          </a:p>
        </p:txBody>
      </p:sp>
      <p:sp>
        <p:nvSpPr>
          <p:cNvPr id="39938" name="Text Box 3">
            <a:extLst>
              <a:ext uri="{FF2B5EF4-FFF2-40B4-BE49-F238E27FC236}">
                <a16:creationId xmlns:a16="http://schemas.microsoft.com/office/drawing/2014/main" id="{BE65A4D6-F60D-274D-9D45-E41F0099D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1339850"/>
            <a:ext cx="89408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 atom is held together by the attractive electric force between the positive nucleus and the negative electrons.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Electrons and protons have charges of opposite sign but </a:t>
            </a:r>
            <a:r>
              <a:rPr lang="en-US" altLang="en-US" sz="2600"/>
              <a:t>exactly </a:t>
            </a:r>
            <a:r>
              <a:rPr lang="en-US" altLang="en-US" sz="2600" i="0"/>
              <a:t>equal magnitude. 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This atomic-level unit of charge, called the </a:t>
            </a:r>
            <a:r>
              <a:rPr lang="en-US" altLang="en-US" sz="2600" b="1" i="0"/>
              <a:t>fundamental unit of charge, </a:t>
            </a:r>
            <a:r>
              <a:rPr lang="en-US" altLang="en-US" sz="2600" i="0"/>
              <a:t>is represented by the symbol </a:t>
            </a:r>
            <a:r>
              <a:rPr lang="en-US" altLang="en-US" sz="2600">
                <a:latin typeface="Times New Roman" panose="02020603050405020304" pitchFamily="18" charset="0"/>
              </a:rPr>
              <a:t>e</a:t>
            </a:r>
            <a:r>
              <a:rPr lang="en-US" altLang="en-US" sz="2600" i="0"/>
              <a:t>.</a:t>
            </a:r>
          </a:p>
        </p:txBody>
      </p:sp>
      <p:pic>
        <p:nvPicPr>
          <p:cNvPr id="39939" name="Picture 5" descr="25_01_Table">
            <a:extLst>
              <a:ext uri="{FF2B5EF4-FFF2-40B4-BE49-F238E27FC236}">
                <a16:creationId xmlns:a16="http://schemas.microsoft.com/office/drawing/2014/main" id="{9DD64148-CD84-5F4F-A183-FDF8AB48F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3"/>
          <a:stretch>
            <a:fillRect/>
          </a:stretch>
        </p:blipFill>
        <p:spPr bwMode="auto">
          <a:xfrm>
            <a:off x="1889125" y="4311650"/>
            <a:ext cx="53657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6">
            <a:extLst>
              <a:ext uri="{FF2B5EF4-FFF2-40B4-BE49-F238E27FC236}">
                <a16:creationId xmlns:a16="http://schemas.microsoft.com/office/drawing/2014/main" id="{BA90D804-36D9-1D4F-871F-6346EF834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25-41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576C215B-E5C0-E64D-8E52-379AA12E718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8100"/>
            <a:ext cx="7772400" cy="4953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Charge Quantization</a:t>
            </a:r>
          </a:p>
        </p:txBody>
      </p:sp>
      <p:sp>
        <p:nvSpPr>
          <p:cNvPr id="40962" name="Text Box 3">
            <a:extLst>
              <a:ext uri="{FF2B5EF4-FFF2-40B4-BE49-F238E27FC236}">
                <a16:creationId xmlns:a16="http://schemas.microsoft.com/office/drawing/2014/main" id="{0E31FE97-C510-704D-AD4C-979D4A7CE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400300"/>
            <a:ext cx="892810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Where </a:t>
            </a:r>
            <a:r>
              <a:rPr lang="en-US" altLang="en-US" sz="2600">
                <a:latin typeface="Times New Roman" panose="02020603050405020304" pitchFamily="18" charset="0"/>
              </a:rPr>
              <a:t>N</a:t>
            </a:r>
            <a:r>
              <a:rPr lang="en-US" altLang="en-US" sz="2600" i="0" baseline="-25000">
                <a:latin typeface="Times New Roman" panose="02020603050405020304" pitchFamily="18" charset="0"/>
              </a:rPr>
              <a:t>p</a:t>
            </a:r>
            <a:r>
              <a:rPr lang="en-US" altLang="en-US" sz="2600" i="0"/>
              <a:t> and </a:t>
            </a:r>
            <a:r>
              <a:rPr lang="en-US" altLang="en-US" sz="2600">
                <a:latin typeface="Times New Roman" panose="02020603050405020304" pitchFamily="18" charset="0"/>
              </a:rPr>
              <a:t>N</a:t>
            </a:r>
            <a:r>
              <a:rPr lang="en-US" altLang="en-US" sz="2600" i="0" baseline="-25000">
                <a:latin typeface="Times New Roman" panose="02020603050405020304" pitchFamily="18" charset="0"/>
              </a:rPr>
              <a:t>e</a:t>
            </a:r>
            <a:r>
              <a:rPr lang="en-US" altLang="en-US" sz="2600" i="0"/>
              <a:t> are the number of protons and electrons contained in the object.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Most macroscopic objects have an </a:t>
            </a:r>
            <a:r>
              <a:rPr lang="en-US" altLang="en-US" sz="2600"/>
              <a:t>equal number </a:t>
            </a:r>
            <a:r>
              <a:rPr lang="en-US" altLang="en-US" sz="2600" i="0"/>
              <a:t>of protons and electrons and therefore have </a:t>
            </a:r>
            <a:r>
              <a:rPr lang="en-US" altLang="en-US" sz="2600">
                <a:latin typeface="Times New Roman" panose="02020603050405020304" pitchFamily="18" charset="0"/>
              </a:rPr>
              <a:t>q</a:t>
            </a:r>
            <a:r>
              <a:rPr lang="en-US" altLang="en-US" sz="2600" i="0">
                <a:latin typeface="Times New Roman" panose="02020603050405020304" pitchFamily="18" charset="0"/>
              </a:rPr>
              <a:t> = 0.</a:t>
            </a:r>
            <a:endParaRPr lang="en-US" altLang="en-US" sz="2600" i="0"/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A charged object has an unequal number of protons and electrons.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Notice that an object</a:t>
            </a:r>
            <a:r>
              <a:rPr lang="ja-JP" altLang="en-US" sz="2600" i="0"/>
              <a:t>’</a:t>
            </a:r>
            <a:r>
              <a:rPr lang="en-US" altLang="ja-JP" sz="2600" i="0"/>
              <a:t>s charge is always an integer multiple of </a:t>
            </a:r>
            <a:r>
              <a:rPr lang="en-US" altLang="ja-JP" sz="2600">
                <a:latin typeface="Times New Roman" panose="02020603050405020304" pitchFamily="18" charset="0"/>
              </a:rPr>
              <a:t>e.</a:t>
            </a:r>
            <a:endParaRPr lang="en-US" altLang="ja-JP" sz="2600"/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This is called </a:t>
            </a:r>
            <a:r>
              <a:rPr lang="en-US" altLang="en-US" sz="2600" b="1" i="0"/>
              <a:t>charge quantization</a:t>
            </a:r>
            <a:r>
              <a:rPr lang="en-US" altLang="en-US" sz="2600" i="0"/>
              <a:t>.</a:t>
            </a:r>
          </a:p>
        </p:txBody>
      </p:sp>
      <p:sp>
        <p:nvSpPr>
          <p:cNvPr id="40963" name="Text Box 5">
            <a:extLst>
              <a:ext uri="{FF2B5EF4-FFF2-40B4-BE49-F238E27FC236}">
                <a16:creationId xmlns:a16="http://schemas.microsoft.com/office/drawing/2014/main" id="{9B78694A-60C4-FD4D-97A1-203CE90D0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1236663"/>
            <a:ext cx="81343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>
                <a:cs typeface="Arial" panose="020B0604020202020204" pitchFamily="34" charset="0"/>
              </a:rPr>
              <a:t>A macroscopic object has net charge:</a:t>
            </a:r>
            <a:endParaRPr lang="en-US" altLang="en-US" i="0">
              <a:cs typeface="Arial" panose="020B0604020202020204" pitchFamily="34" charset="0"/>
            </a:endParaRPr>
          </a:p>
        </p:txBody>
      </p:sp>
      <p:pic>
        <p:nvPicPr>
          <p:cNvPr id="40964" name="Picture 6" descr="CH25_PPT_Slide_25-41">
            <a:extLst>
              <a:ext uri="{FF2B5EF4-FFF2-40B4-BE49-F238E27FC236}">
                <a16:creationId xmlns:a16="http://schemas.microsoft.com/office/drawing/2014/main" id="{9FFF7BE2-14E9-7E4D-9CFC-69E139092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34"/>
          <a:stretch>
            <a:fillRect/>
          </a:stretch>
        </p:blipFill>
        <p:spPr bwMode="auto">
          <a:xfrm>
            <a:off x="2339975" y="1801813"/>
            <a:ext cx="44545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7">
            <a:extLst>
              <a:ext uri="{FF2B5EF4-FFF2-40B4-BE49-F238E27FC236}">
                <a16:creationId xmlns:a16="http://schemas.microsoft.com/office/drawing/2014/main" id="{1C05B43A-9F0C-CF43-934E-6A5E8FDF4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25-42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F35D6A88-7717-9C4E-B528-66E7B94A0FF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6200"/>
            <a:ext cx="8229600" cy="42703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Atoms and Electricity</a:t>
            </a:r>
          </a:p>
        </p:txBody>
      </p:sp>
      <p:sp>
        <p:nvSpPr>
          <p:cNvPr id="41986" name="Text Box 3">
            <a:extLst>
              <a:ext uri="{FF2B5EF4-FFF2-40B4-BE49-F238E27FC236}">
                <a16:creationId xmlns:a16="http://schemas.microsoft.com/office/drawing/2014/main" id="{8AB7464A-DBD7-174C-BFBE-1E52D4112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55675"/>
            <a:ext cx="8686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altLang="en-US" sz="2500" i="0"/>
              <a:t>The process of removing an electron from the electron cloud of an atom, or adding an electron to it, is called </a:t>
            </a:r>
            <a:r>
              <a:rPr lang="en-US" altLang="en-US" sz="2500" b="1" i="0"/>
              <a:t>ionization. </a:t>
            </a:r>
          </a:p>
        </p:txBody>
      </p:sp>
      <p:pic>
        <p:nvPicPr>
          <p:cNvPr id="41987" name="Picture 5" descr="25_02_Figure">
            <a:extLst>
              <a:ext uri="{FF2B5EF4-FFF2-40B4-BE49-F238E27FC236}">
                <a16:creationId xmlns:a16="http://schemas.microsoft.com/office/drawing/2014/main" id="{9AF28562-08FD-ED44-B9FC-2DFDAD01C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1"/>
          <a:stretch>
            <a:fillRect/>
          </a:stretch>
        </p:blipFill>
        <p:spPr bwMode="auto">
          <a:xfrm>
            <a:off x="1828800" y="2044700"/>
            <a:ext cx="548640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6">
            <a:extLst>
              <a:ext uri="{FF2B5EF4-FFF2-40B4-BE49-F238E27FC236}">
                <a16:creationId xmlns:a16="http://schemas.microsoft.com/office/drawing/2014/main" id="{D7AB313F-A88A-784D-9704-B0BA06091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25-43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310219C0-C146-7B4E-BEAE-59639D7EFDD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5400"/>
            <a:ext cx="5257800" cy="5429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Atoms and Electricity</a:t>
            </a:r>
          </a:p>
        </p:txBody>
      </p:sp>
      <p:sp>
        <p:nvSpPr>
          <p:cNvPr id="43010" name="Text Box 3">
            <a:extLst>
              <a:ext uri="{FF2B5EF4-FFF2-40B4-BE49-F238E27FC236}">
                <a16:creationId xmlns:a16="http://schemas.microsoft.com/office/drawing/2014/main" id="{14E3BCD4-2C52-DB4A-9D61-A713E9E00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1320800"/>
            <a:ext cx="4826000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800"/>
              <a:t>Molecular ions </a:t>
            </a:r>
            <a:r>
              <a:rPr lang="en-US" altLang="en-US" sz="2800" i="0"/>
              <a:t>can be created when one of the bonds in a large molecule is broken.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800" i="0"/>
              <a:t>This is the way in which </a:t>
            </a:r>
            <a:br>
              <a:rPr lang="en-US" altLang="en-US" sz="2800" i="0"/>
            </a:br>
            <a:r>
              <a:rPr lang="en-US" altLang="en-US" sz="2800" i="0"/>
              <a:t>a plastic rod is charged </a:t>
            </a:r>
            <a:br>
              <a:rPr lang="en-US" altLang="en-US" sz="2800" i="0"/>
            </a:br>
            <a:r>
              <a:rPr lang="en-US" altLang="en-US" sz="2800" i="0"/>
              <a:t>by rubbing with wool or </a:t>
            </a:r>
            <a:br>
              <a:rPr lang="en-US" altLang="en-US" sz="2800" i="0"/>
            </a:br>
            <a:r>
              <a:rPr lang="en-US" altLang="en-US" sz="2800" i="0"/>
              <a:t>a comb is charged by passing through your hair.</a:t>
            </a:r>
            <a:endParaRPr lang="en-US" altLang="en-US" sz="2600" b="1" i="0"/>
          </a:p>
        </p:txBody>
      </p:sp>
      <p:pic>
        <p:nvPicPr>
          <p:cNvPr id="43011" name="Picture 5" descr="25_03_Figure">
            <a:extLst>
              <a:ext uri="{FF2B5EF4-FFF2-40B4-BE49-F238E27FC236}">
                <a16:creationId xmlns:a16="http://schemas.microsoft.com/office/drawing/2014/main" id="{BA42E94E-5A19-9D4D-8C1A-96AA11909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1"/>
          <a:stretch>
            <a:fillRect/>
          </a:stretch>
        </p:blipFill>
        <p:spPr bwMode="auto">
          <a:xfrm>
            <a:off x="5105400" y="1219200"/>
            <a:ext cx="36988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6">
            <a:extLst>
              <a:ext uri="{FF2B5EF4-FFF2-40B4-BE49-F238E27FC236}">
                <a16:creationId xmlns:a16="http://schemas.microsoft.com/office/drawing/2014/main" id="{79BD6DE3-7CB1-8644-B871-F1ED797D0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25-44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3">
            <a:extLst>
              <a:ext uri="{FF2B5EF4-FFF2-40B4-BE49-F238E27FC236}">
                <a16:creationId xmlns:a16="http://schemas.microsoft.com/office/drawing/2014/main" id="{8CBA5AF5-3017-4A4F-8EC8-CEE697DD1B6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50800"/>
            <a:ext cx="8229600" cy="47625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Chapter 25 Preview</a:t>
            </a:r>
          </a:p>
        </p:txBody>
      </p:sp>
      <p:pic>
        <p:nvPicPr>
          <p:cNvPr id="16386" name="Picture 4" descr="25_ChPreview_02">
            <a:extLst>
              <a:ext uri="{FF2B5EF4-FFF2-40B4-BE49-F238E27FC236}">
                <a16:creationId xmlns:a16="http://schemas.microsoft.com/office/drawing/2014/main" id="{CC22F14D-BF89-3D48-9AB6-B75C3AE3D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18"/>
          <a:stretch>
            <a:fillRect/>
          </a:stretch>
        </p:blipFill>
        <p:spPr bwMode="auto">
          <a:xfrm>
            <a:off x="1671638" y="1323975"/>
            <a:ext cx="5872162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5">
            <a:extLst>
              <a:ext uri="{FF2B5EF4-FFF2-40B4-BE49-F238E27FC236}">
                <a16:creationId xmlns:a16="http://schemas.microsoft.com/office/drawing/2014/main" id="{BD9C14DD-BF68-AA41-8913-7DFA66EF7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25-4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8FD24020-B7C2-DE43-83D4-A38D8710870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5400"/>
            <a:ext cx="7772400" cy="5207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Insulators</a:t>
            </a:r>
          </a:p>
        </p:txBody>
      </p:sp>
      <p:sp>
        <p:nvSpPr>
          <p:cNvPr id="44034" name="Text Box 3">
            <a:extLst>
              <a:ext uri="{FF2B5EF4-FFF2-40B4-BE49-F238E27FC236}">
                <a16:creationId xmlns:a16="http://schemas.microsoft.com/office/drawing/2014/main" id="{DDD0E04D-D797-AB4D-816E-361BAD9A7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1339850"/>
            <a:ext cx="43688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 electrons in an </a:t>
            </a:r>
            <a:r>
              <a:rPr lang="en-US" altLang="en-US" sz="2600" b="1" i="0"/>
              <a:t>insulator </a:t>
            </a:r>
            <a:r>
              <a:rPr lang="en-US" altLang="en-US" sz="2600" i="0"/>
              <a:t>are all tightly bound to the  positive nuclei and not free to </a:t>
            </a:r>
            <a:br>
              <a:rPr lang="en-US" altLang="en-US" sz="2600" i="0"/>
            </a:br>
            <a:r>
              <a:rPr lang="en-US" altLang="en-US" sz="2600" i="0"/>
              <a:t>move around.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Charging an insulator by friction leaves patches of molecular ions on the surface, but these patches are immobile.</a:t>
            </a:r>
            <a:endParaRPr lang="en-US" altLang="en-US" sz="2600" i="0">
              <a:cs typeface="Arial" panose="020B0604020202020204" pitchFamily="34" charset="0"/>
            </a:endParaRPr>
          </a:p>
        </p:txBody>
      </p:sp>
      <p:pic>
        <p:nvPicPr>
          <p:cNvPr id="44035" name="Picture 5" descr="25_04_Figure_S1">
            <a:extLst>
              <a:ext uri="{FF2B5EF4-FFF2-40B4-BE49-F238E27FC236}">
                <a16:creationId xmlns:a16="http://schemas.microsoft.com/office/drawing/2014/main" id="{44FA57C0-2747-584C-8EBC-30A77B910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7"/>
          <a:stretch>
            <a:fillRect/>
          </a:stretch>
        </p:blipFill>
        <p:spPr bwMode="auto">
          <a:xfrm>
            <a:off x="4648200" y="1676400"/>
            <a:ext cx="426720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7">
            <a:extLst>
              <a:ext uri="{FF2B5EF4-FFF2-40B4-BE49-F238E27FC236}">
                <a16:creationId xmlns:a16="http://schemas.microsoft.com/office/drawing/2014/main" id="{67ECF6AE-8045-AA42-A182-3B66ABA32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25-45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CBE33E23-E955-AE48-BFE5-0797326405C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53975"/>
            <a:ext cx="7772400" cy="4794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Conductors</a:t>
            </a:r>
          </a:p>
        </p:txBody>
      </p:sp>
      <p:sp>
        <p:nvSpPr>
          <p:cNvPr id="45058" name="Text Box 3">
            <a:extLst>
              <a:ext uri="{FF2B5EF4-FFF2-40B4-BE49-F238E27FC236}">
                <a16:creationId xmlns:a16="http://schemas.microsoft.com/office/drawing/2014/main" id="{34F431EC-9323-1142-886E-E174B240A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1346200"/>
            <a:ext cx="734060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In metals, the outer atomic </a:t>
            </a:r>
            <a:br>
              <a:rPr lang="en-US" altLang="en-US" sz="2600" i="0"/>
            </a:br>
            <a:r>
              <a:rPr lang="en-US" altLang="en-US" sz="2600" i="0"/>
              <a:t>electrons are only weakly </a:t>
            </a:r>
            <a:br>
              <a:rPr lang="en-US" altLang="en-US" sz="2600" i="0"/>
            </a:br>
            <a:r>
              <a:rPr lang="en-US" altLang="en-US" sz="2600" i="0"/>
              <a:t>bound to the nuclei.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These outer electrons </a:t>
            </a:r>
            <a:br>
              <a:rPr lang="en-US" altLang="en-US" sz="2600" i="0"/>
            </a:br>
            <a:r>
              <a:rPr lang="en-US" altLang="en-US" sz="2600" i="0"/>
              <a:t>become detached from </a:t>
            </a:r>
            <a:br>
              <a:rPr lang="en-US" altLang="en-US" sz="2600" i="0"/>
            </a:br>
            <a:r>
              <a:rPr lang="en-US" altLang="en-US" sz="2600" i="0"/>
              <a:t>their parent nuclei and </a:t>
            </a:r>
            <a:br>
              <a:rPr lang="en-US" altLang="en-US" sz="2600" i="0"/>
            </a:br>
            <a:r>
              <a:rPr lang="en-US" altLang="en-US" sz="2600" i="0"/>
              <a:t>are free to wander about </a:t>
            </a:r>
            <a:br>
              <a:rPr lang="en-US" altLang="en-US" sz="2600" i="0"/>
            </a:br>
            <a:r>
              <a:rPr lang="en-US" altLang="en-US" sz="2600" i="0"/>
              <a:t>through the entire solid. 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 solid </a:t>
            </a:r>
            <a:r>
              <a:rPr lang="en-US" altLang="en-US" sz="2600"/>
              <a:t>as a whole </a:t>
            </a:r>
            <a:r>
              <a:rPr lang="en-US" altLang="en-US" sz="2600" i="0"/>
              <a:t>remains </a:t>
            </a:r>
            <a:br>
              <a:rPr lang="en-US" altLang="en-US" sz="2600" i="0"/>
            </a:br>
            <a:r>
              <a:rPr lang="en-US" altLang="en-US" sz="2600" i="0"/>
              <a:t>electrically neutral, but the electrons are now like a negatively charged liquid permeating an array of positively charged </a:t>
            </a:r>
            <a:r>
              <a:rPr lang="en-US" altLang="en-US" sz="2600" b="1" i="0"/>
              <a:t>ion cores</a:t>
            </a:r>
            <a:r>
              <a:rPr lang="en-US" altLang="en-US" sz="2600" i="0"/>
              <a:t>.</a:t>
            </a:r>
            <a:endParaRPr lang="en-US" altLang="en-US" sz="2600" b="1" i="0"/>
          </a:p>
        </p:txBody>
      </p:sp>
      <p:pic>
        <p:nvPicPr>
          <p:cNvPr id="45059" name="Picture 5" descr="25_04_Figure_S2">
            <a:extLst>
              <a:ext uri="{FF2B5EF4-FFF2-40B4-BE49-F238E27FC236}">
                <a16:creationId xmlns:a16="http://schemas.microsoft.com/office/drawing/2014/main" id="{CE046B42-D151-994B-9D5C-102C4243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5"/>
          <a:stretch>
            <a:fillRect/>
          </a:stretch>
        </p:blipFill>
        <p:spPr bwMode="auto">
          <a:xfrm>
            <a:off x="5105400" y="990600"/>
            <a:ext cx="38100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6">
            <a:extLst>
              <a:ext uri="{FF2B5EF4-FFF2-40B4-BE49-F238E27FC236}">
                <a16:creationId xmlns:a16="http://schemas.microsoft.com/office/drawing/2014/main" id="{476BF467-820F-9D4E-BFFC-3381DF45E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25-46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C44E1EC0-C833-044E-B8B2-22C1662E1F6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50800"/>
            <a:ext cx="3576638" cy="48895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Charging</a:t>
            </a:r>
          </a:p>
        </p:txBody>
      </p:sp>
      <p:sp>
        <p:nvSpPr>
          <p:cNvPr id="46082" name="Text Box 3">
            <a:extLst>
              <a:ext uri="{FF2B5EF4-FFF2-40B4-BE49-F238E27FC236}">
                <a16:creationId xmlns:a16="http://schemas.microsoft.com/office/drawing/2014/main" id="{9391CF99-5CB3-2743-8FAC-5A20339CA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1346200"/>
            <a:ext cx="513080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 figure shows how a conductor is charged by contact with a charged </a:t>
            </a:r>
            <a:br>
              <a:rPr lang="en-US" altLang="en-US" sz="2600" i="0"/>
            </a:br>
            <a:r>
              <a:rPr lang="en-US" altLang="en-US" sz="2600" i="0"/>
              <a:t>plastic rod.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Electrons in a conductor </a:t>
            </a:r>
            <a:br>
              <a:rPr lang="en-US" altLang="en-US" sz="2600" i="0"/>
            </a:br>
            <a:r>
              <a:rPr lang="en-US" altLang="en-US" sz="2600" i="0"/>
              <a:t>are free to move.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Once charge is transferred </a:t>
            </a:r>
            <a:br>
              <a:rPr lang="en-US" altLang="en-US" sz="2600" i="0"/>
            </a:br>
            <a:r>
              <a:rPr lang="en-US" altLang="en-US" sz="2600" i="0"/>
              <a:t>to the metal, repulsive forces between the electrons cause them to move apart from </a:t>
            </a:r>
            <a:br>
              <a:rPr lang="en-US" altLang="en-US" sz="2600" i="0"/>
            </a:br>
            <a:r>
              <a:rPr lang="en-US" altLang="en-US" sz="2600" i="0"/>
              <a:t>each other.</a:t>
            </a:r>
          </a:p>
        </p:txBody>
      </p:sp>
      <p:pic>
        <p:nvPicPr>
          <p:cNvPr id="46083" name="Picture 5" descr="25_06_Figure">
            <a:extLst>
              <a:ext uri="{FF2B5EF4-FFF2-40B4-BE49-F238E27FC236}">
                <a16:creationId xmlns:a16="http://schemas.microsoft.com/office/drawing/2014/main" id="{18BC26AD-FC29-5A4F-A3DD-3652382A1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 bwMode="auto">
          <a:xfrm>
            <a:off x="5029200" y="871538"/>
            <a:ext cx="3708400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6">
            <a:extLst>
              <a:ext uri="{FF2B5EF4-FFF2-40B4-BE49-F238E27FC236}">
                <a16:creationId xmlns:a16="http://schemas.microsoft.com/office/drawing/2014/main" id="{99D71535-2D44-4B49-9B14-41C99D252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25-47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B0FDD800-BA38-8745-A26D-4A92BE530D2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8100"/>
            <a:ext cx="3024188" cy="50165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Discharging</a:t>
            </a:r>
          </a:p>
        </p:txBody>
      </p:sp>
      <p:sp>
        <p:nvSpPr>
          <p:cNvPr id="47106" name="Text Box 3">
            <a:extLst>
              <a:ext uri="{FF2B5EF4-FFF2-40B4-BE49-F238E27FC236}">
                <a16:creationId xmlns:a16="http://schemas.microsoft.com/office/drawing/2014/main" id="{B3256FE3-0903-CC40-88EB-45C99D14C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1349375"/>
            <a:ext cx="3073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 figure shows how touching a charged metal discharges it.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Any excess charge that was initially confined to the metal can now spread over the larger metal </a:t>
            </a:r>
            <a:r>
              <a:rPr lang="en-US" altLang="en-US" sz="2600" i="0">
                <a:sym typeface="Symbol" pitchFamily="2" charset="2"/>
              </a:rPr>
              <a:t></a:t>
            </a:r>
            <a:r>
              <a:rPr lang="en-US" altLang="en-US" sz="2600" i="0"/>
              <a:t> human conductor.</a:t>
            </a:r>
          </a:p>
        </p:txBody>
      </p:sp>
      <p:pic>
        <p:nvPicPr>
          <p:cNvPr id="47107" name="Picture 5" descr="25_09_Figure">
            <a:extLst>
              <a:ext uri="{FF2B5EF4-FFF2-40B4-BE49-F238E27FC236}">
                <a16:creationId xmlns:a16="http://schemas.microsoft.com/office/drawing/2014/main" id="{04CF350D-B7E5-5A43-8598-0A6785F71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 bwMode="auto">
          <a:xfrm>
            <a:off x="4191000" y="766763"/>
            <a:ext cx="4397375" cy="571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6">
            <a:extLst>
              <a:ext uri="{FF2B5EF4-FFF2-40B4-BE49-F238E27FC236}">
                <a16:creationId xmlns:a16="http://schemas.microsoft.com/office/drawing/2014/main" id="{D77E50E5-6887-1542-8D57-E984749EA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25-48</a:t>
            </a:r>
          </a:p>
        </p:txBody>
      </p:sp>
      <p:cxnSp>
        <p:nvCxnSpPr>
          <p:cNvPr id="47109" name="Straight Arrow Connector 2">
            <a:extLst>
              <a:ext uri="{FF2B5EF4-FFF2-40B4-BE49-F238E27FC236}">
                <a16:creationId xmlns:a16="http://schemas.microsoft.com/office/drawing/2014/main" id="{350B3FE2-CEFA-3B4E-BC1C-3983D8A2281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81600" y="3657600"/>
            <a:ext cx="1447800" cy="9144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110" name="TextBox 3">
            <a:extLst>
              <a:ext uri="{FF2B5EF4-FFF2-40B4-BE49-F238E27FC236}">
                <a16:creationId xmlns:a16="http://schemas.microsoft.com/office/drawing/2014/main" id="{4771CB91-C34D-9D44-BC56-265F6A941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838450"/>
            <a:ext cx="3276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0000FF"/>
                </a:solidFill>
              </a:rPr>
              <a:t>- Charges flow to the metal NOT + charges to the man.</a:t>
            </a:r>
            <a:r>
              <a:rPr lang="en-US" altLang="en-US"/>
              <a:t>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CE5C2DE1-A1A2-714F-82EB-56A032F59B5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6200"/>
            <a:ext cx="7772400" cy="42545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Charge Polarization</a:t>
            </a:r>
          </a:p>
        </p:txBody>
      </p:sp>
      <p:sp>
        <p:nvSpPr>
          <p:cNvPr id="48130" name="Text Box 3">
            <a:extLst>
              <a:ext uri="{FF2B5EF4-FFF2-40B4-BE49-F238E27FC236}">
                <a16:creationId xmlns:a16="http://schemas.microsoft.com/office/drawing/2014/main" id="{EF0F9E23-109A-0849-A5B9-B777A03B6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1344613"/>
            <a:ext cx="35306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 figure shows how a charged rod held close to an electroscope causes the leaves to repel each other.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How do charged objects of either sign exert an attractive force on a </a:t>
            </a:r>
            <a:r>
              <a:rPr lang="en-US" altLang="en-US" sz="2600"/>
              <a:t>neutral </a:t>
            </a:r>
            <a:r>
              <a:rPr lang="en-US" altLang="en-US" sz="2600" i="0"/>
              <a:t>object?</a:t>
            </a:r>
          </a:p>
        </p:txBody>
      </p:sp>
      <p:pic>
        <p:nvPicPr>
          <p:cNvPr id="48131" name="Picture 5" descr="25_10_Figure">
            <a:extLst>
              <a:ext uri="{FF2B5EF4-FFF2-40B4-BE49-F238E27FC236}">
                <a16:creationId xmlns:a16="http://schemas.microsoft.com/office/drawing/2014/main" id="{FA0438D4-EA38-724A-96FC-629773106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4"/>
          <a:stretch>
            <a:fillRect/>
          </a:stretch>
        </p:blipFill>
        <p:spPr bwMode="auto">
          <a:xfrm>
            <a:off x="3657600" y="1663700"/>
            <a:ext cx="5246688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6">
            <a:extLst>
              <a:ext uri="{FF2B5EF4-FFF2-40B4-BE49-F238E27FC236}">
                <a16:creationId xmlns:a16="http://schemas.microsoft.com/office/drawing/2014/main" id="{949EEADE-BC4D-A347-AE1F-1AF50EDAD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25-49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21FCAACD-800B-C943-8BD3-2E501571A65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8229600" cy="41433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Charge Polarization</a:t>
            </a:r>
          </a:p>
        </p:txBody>
      </p:sp>
      <p:sp>
        <p:nvSpPr>
          <p:cNvPr id="49154" name="Text Box 3">
            <a:extLst>
              <a:ext uri="{FF2B5EF4-FFF2-40B4-BE49-F238E27FC236}">
                <a16:creationId xmlns:a16="http://schemas.microsoft.com/office/drawing/2014/main" id="{DE50DFB0-97F6-7344-A2C4-2B4B3F797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1344613"/>
            <a:ext cx="41402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Although the metal </a:t>
            </a:r>
            <a:br>
              <a:rPr lang="en-US" altLang="en-US" sz="2600" i="0"/>
            </a:br>
            <a:r>
              <a:rPr lang="en-US" altLang="en-US" sz="2600" i="0"/>
              <a:t>as a whole is still electrically neutral, </a:t>
            </a:r>
            <a:br>
              <a:rPr lang="en-US" altLang="en-US" sz="2600" i="0"/>
            </a:br>
            <a:r>
              <a:rPr lang="en-US" altLang="en-US" sz="2600" i="0"/>
              <a:t>we say that the object has been </a:t>
            </a:r>
            <a:r>
              <a:rPr lang="en-US" altLang="en-US" sz="2600"/>
              <a:t>polarized</a:t>
            </a:r>
            <a:r>
              <a:rPr lang="en-US" altLang="en-US" sz="2600" i="0"/>
              <a:t>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b="1" i="0"/>
              <a:t>Charge polarization</a:t>
            </a:r>
            <a:r>
              <a:rPr lang="en-US" altLang="en-US" sz="2600" i="0"/>
              <a:t> </a:t>
            </a:r>
            <a:br>
              <a:rPr lang="en-US" altLang="en-US" sz="2600" i="0"/>
            </a:br>
            <a:r>
              <a:rPr lang="en-US" altLang="en-US" sz="2600" i="0"/>
              <a:t>is a slight separation </a:t>
            </a:r>
            <a:br>
              <a:rPr lang="en-US" altLang="en-US" sz="2600" i="0"/>
            </a:br>
            <a:r>
              <a:rPr lang="en-US" altLang="en-US" sz="2600" i="0"/>
              <a:t>of the positive and negative charges in </a:t>
            </a:r>
            <a:br>
              <a:rPr lang="en-US" altLang="en-US" sz="2600" i="0"/>
            </a:br>
            <a:r>
              <a:rPr lang="en-US" altLang="en-US" sz="2600" i="0"/>
              <a:t>a neutral object.</a:t>
            </a:r>
          </a:p>
        </p:txBody>
      </p:sp>
      <p:pic>
        <p:nvPicPr>
          <p:cNvPr id="49155" name="Picture 5" descr="25_11_FigureA">
            <a:extLst>
              <a:ext uri="{FF2B5EF4-FFF2-40B4-BE49-F238E27FC236}">
                <a16:creationId xmlns:a16="http://schemas.microsoft.com/office/drawing/2014/main" id="{371029D9-363A-E24D-9C9D-B2AE739E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"/>
          <a:stretch>
            <a:fillRect/>
          </a:stretch>
        </p:blipFill>
        <p:spPr bwMode="auto">
          <a:xfrm>
            <a:off x="4114800" y="1143000"/>
            <a:ext cx="4832350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8">
            <a:extLst>
              <a:ext uri="{FF2B5EF4-FFF2-40B4-BE49-F238E27FC236}">
                <a16:creationId xmlns:a16="http://schemas.microsoft.com/office/drawing/2014/main" id="{78E1EFF0-3241-8D4D-AFB8-9CD503769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25-50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4">
            <a:extLst>
              <a:ext uri="{FF2B5EF4-FFF2-40B4-BE49-F238E27FC236}">
                <a16:creationId xmlns:a16="http://schemas.microsoft.com/office/drawing/2014/main" id="{A0E4DD5E-AD82-4441-A2BE-3B50E9855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8713" y="976313"/>
            <a:ext cx="411162" cy="422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i="0">
              <a:latin typeface="Times New Roman" panose="02020603050405020304" pitchFamily="18" charset="0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2CC817E8-6E0F-7249-92D6-3DDA963942C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7772400" cy="41433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Charge Polarization</a:t>
            </a:r>
          </a:p>
        </p:txBody>
      </p:sp>
      <p:sp>
        <p:nvSpPr>
          <p:cNvPr id="50179" name="Text Box 3">
            <a:extLst>
              <a:ext uri="{FF2B5EF4-FFF2-40B4-BE49-F238E27FC236}">
                <a16:creationId xmlns:a16="http://schemas.microsoft.com/office/drawing/2014/main" id="{D073EC7C-3007-E24A-B64A-E73909ED8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1346200"/>
            <a:ext cx="44323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Charge polarization produces an excess positive charge on the leaves of the electroscope, so they repel each other.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Because the electroscope has no </a:t>
            </a:r>
            <a:r>
              <a:rPr lang="en-US" altLang="en-US" sz="2600"/>
              <a:t>net </a:t>
            </a:r>
            <a:r>
              <a:rPr lang="en-US" altLang="en-US" sz="2600" i="0"/>
              <a:t>charge, the electron sea quickly readjusts once the rod </a:t>
            </a:r>
            <a:br>
              <a:rPr lang="en-US" altLang="en-US" sz="2600" i="0"/>
            </a:br>
            <a:r>
              <a:rPr lang="en-US" altLang="en-US" sz="2600" i="0"/>
              <a:t>is removed.</a:t>
            </a:r>
          </a:p>
        </p:txBody>
      </p:sp>
      <p:pic>
        <p:nvPicPr>
          <p:cNvPr id="50180" name="Picture 6" descr="25_11_FigureB">
            <a:extLst>
              <a:ext uri="{FF2B5EF4-FFF2-40B4-BE49-F238E27FC236}">
                <a16:creationId xmlns:a16="http://schemas.microsoft.com/office/drawing/2014/main" id="{916F7C39-F13A-1E49-AAA8-E30C8B235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6"/>
          <a:stretch>
            <a:fillRect/>
          </a:stretch>
        </p:blipFill>
        <p:spPr bwMode="auto">
          <a:xfrm>
            <a:off x="4419600" y="1219200"/>
            <a:ext cx="461010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10">
            <a:extLst>
              <a:ext uri="{FF2B5EF4-FFF2-40B4-BE49-F238E27FC236}">
                <a16:creationId xmlns:a16="http://schemas.microsoft.com/office/drawing/2014/main" id="{E01BD672-3342-EA4B-AA2E-B0A6CCC80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25-51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ADEAE0A0-4DB1-EF43-8E61-5E04AD9185F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8100"/>
            <a:ext cx="8229600" cy="4968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Polarization Force</a:t>
            </a:r>
          </a:p>
        </p:txBody>
      </p:sp>
      <p:sp>
        <p:nvSpPr>
          <p:cNvPr id="51202" name="Text Box 3">
            <a:extLst>
              <a:ext uri="{FF2B5EF4-FFF2-40B4-BE49-F238E27FC236}">
                <a16:creationId xmlns:a16="http://schemas.microsoft.com/office/drawing/2014/main" id="{CE2B12D9-4C35-4145-A6B6-15346A5F5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1003300"/>
            <a:ext cx="88646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 figure below shows a positively charged rod near a neutral piece of metal.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Because the electric force decreases with distance, the attractive force on the electrons at the top surface is </a:t>
            </a:r>
            <a:r>
              <a:rPr lang="en-US" altLang="en-US" sz="2600"/>
              <a:t>slightly greater</a:t>
            </a:r>
            <a:r>
              <a:rPr lang="en-US" altLang="en-US" sz="2600" i="0"/>
              <a:t> than the repulsive force on the ions at the bottom.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 net force toward the charged rod is called a </a:t>
            </a:r>
            <a:r>
              <a:rPr lang="en-US" altLang="en-US" sz="2600" b="1" i="0"/>
              <a:t>polarization force</a:t>
            </a:r>
            <a:r>
              <a:rPr lang="en-US" altLang="en-US" sz="2600" i="0"/>
              <a:t>.</a:t>
            </a:r>
            <a:endParaRPr lang="en-US" altLang="en-US" sz="2600" b="1" i="0"/>
          </a:p>
        </p:txBody>
      </p:sp>
      <p:pic>
        <p:nvPicPr>
          <p:cNvPr id="51203" name="Picture 5" descr="25_12_Figure">
            <a:extLst>
              <a:ext uri="{FF2B5EF4-FFF2-40B4-BE49-F238E27FC236}">
                <a16:creationId xmlns:a16="http://schemas.microsoft.com/office/drawing/2014/main" id="{C7DE9C14-B2A9-864B-A109-57F8719D8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9"/>
          <a:stretch>
            <a:fillRect/>
          </a:stretch>
        </p:blipFill>
        <p:spPr bwMode="auto">
          <a:xfrm>
            <a:off x="933450" y="4419600"/>
            <a:ext cx="72612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6">
            <a:extLst>
              <a:ext uri="{FF2B5EF4-FFF2-40B4-BE49-F238E27FC236}">
                <a16:creationId xmlns:a16="http://schemas.microsoft.com/office/drawing/2014/main" id="{D6B7428F-CB6F-CF4D-B63D-709B2F8F6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25-52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6FE640F2-F2ED-F048-AB9C-49D1ACD7656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8100"/>
            <a:ext cx="7772400" cy="4953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Electric Dipole</a:t>
            </a:r>
          </a:p>
        </p:txBody>
      </p:sp>
      <p:sp>
        <p:nvSpPr>
          <p:cNvPr id="52226" name="Rectangle 5">
            <a:extLst>
              <a:ext uri="{FF2B5EF4-FFF2-40B4-BE49-F238E27FC236}">
                <a16:creationId xmlns:a16="http://schemas.microsoft.com/office/drawing/2014/main" id="{414F9E03-C9FC-2340-A2D8-1391FD069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2705100"/>
            <a:ext cx="576263" cy="563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i="0">
              <a:latin typeface="Times New Roman" panose="02020603050405020304" pitchFamily="18" charset="0"/>
            </a:endParaRPr>
          </a:p>
        </p:txBody>
      </p:sp>
      <p:sp>
        <p:nvSpPr>
          <p:cNvPr id="52227" name="Text Box 3">
            <a:extLst>
              <a:ext uri="{FF2B5EF4-FFF2-40B4-BE49-F238E27FC236}">
                <a16:creationId xmlns:a16="http://schemas.microsoft.com/office/drawing/2014/main" id="{9114947B-6A42-CA4E-9023-69621DC79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1335088"/>
            <a:ext cx="847566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altLang="en-US" sz="2600" i="0"/>
              <a:t>The figure below shows how a neutral atom is polarized by an external charge, forming an </a:t>
            </a:r>
            <a:r>
              <a:rPr lang="en-US" altLang="en-US" sz="2600" b="1" i="0"/>
              <a:t>electric dipole</a:t>
            </a:r>
            <a:r>
              <a:rPr lang="en-US" altLang="en-US" sz="2600" i="0"/>
              <a:t>.</a:t>
            </a:r>
          </a:p>
        </p:txBody>
      </p:sp>
      <p:pic>
        <p:nvPicPr>
          <p:cNvPr id="52228" name="Picture 6" descr="25_13_FigureA">
            <a:extLst>
              <a:ext uri="{FF2B5EF4-FFF2-40B4-BE49-F238E27FC236}">
                <a16:creationId xmlns:a16="http://schemas.microsoft.com/office/drawing/2014/main" id="{2B6CA432-59A2-2742-9F34-1DE6C1C52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1"/>
          <a:stretch>
            <a:fillRect/>
          </a:stretch>
        </p:blipFill>
        <p:spPr bwMode="auto">
          <a:xfrm>
            <a:off x="498475" y="2743200"/>
            <a:ext cx="81438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8">
            <a:extLst>
              <a:ext uri="{FF2B5EF4-FFF2-40B4-BE49-F238E27FC236}">
                <a16:creationId xmlns:a16="http://schemas.microsoft.com/office/drawing/2014/main" id="{A2AE3833-9F7C-254F-B57D-04152411F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25-53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BDE7B81C-8675-E44D-A4D8-F329FA39173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8100"/>
            <a:ext cx="7772400" cy="509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Electric Dipole</a:t>
            </a:r>
          </a:p>
        </p:txBody>
      </p:sp>
      <p:sp>
        <p:nvSpPr>
          <p:cNvPr id="53250" name="Text Box 3">
            <a:extLst>
              <a:ext uri="{FF2B5EF4-FFF2-40B4-BE49-F238E27FC236}">
                <a16:creationId xmlns:a16="http://schemas.microsoft.com/office/drawing/2014/main" id="{664CCD5A-7221-E44F-B798-FC9A73F4E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0900" y="1339850"/>
            <a:ext cx="43688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When an insulator is brought near an external charge, all the individual atoms inside the insulator become polarized.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 polarization force acting </a:t>
            </a:r>
            <a:r>
              <a:rPr lang="en-US" altLang="en-US" sz="2600"/>
              <a:t>on each atom </a:t>
            </a:r>
            <a:r>
              <a:rPr lang="en-US" altLang="en-US" sz="2600" i="0"/>
              <a:t>produces a net polarization force toward the external charge.</a:t>
            </a:r>
            <a:endParaRPr lang="en-US" altLang="en-US" sz="2600" b="1" i="0"/>
          </a:p>
        </p:txBody>
      </p:sp>
      <p:pic>
        <p:nvPicPr>
          <p:cNvPr id="53251" name="Picture 5" descr="25_14_Figure">
            <a:extLst>
              <a:ext uri="{FF2B5EF4-FFF2-40B4-BE49-F238E27FC236}">
                <a16:creationId xmlns:a16="http://schemas.microsoft.com/office/drawing/2014/main" id="{E64FD48A-5750-9F41-9D01-DE1F6BF9C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2"/>
          <a:stretch>
            <a:fillRect/>
          </a:stretch>
        </p:blipFill>
        <p:spPr bwMode="auto">
          <a:xfrm>
            <a:off x="152400" y="1676400"/>
            <a:ext cx="43037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6">
            <a:extLst>
              <a:ext uri="{FF2B5EF4-FFF2-40B4-BE49-F238E27FC236}">
                <a16:creationId xmlns:a16="http://schemas.microsoft.com/office/drawing/2014/main" id="{B69144ED-AF89-714E-991A-0D9D99169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25-54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3">
            <a:extLst>
              <a:ext uri="{FF2B5EF4-FFF2-40B4-BE49-F238E27FC236}">
                <a16:creationId xmlns:a16="http://schemas.microsoft.com/office/drawing/2014/main" id="{A84E0255-9F1A-4E40-BEEA-CCBF7445FB4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69850"/>
            <a:ext cx="8229600" cy="45085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Chapter 25 Preview</a:t>
            </a:r>
          </a:p>
        </p:txBody>
      </p:sp>
      <p:pic>
        <p:nvPicPr>
          <p:cNvPr id="17410" name="Picture 4" descr="25_ChPreview_03">
            <a:extLst>
              <a:ext uri="{FF2B5EF4-FFF2-40B4-BE49-F238E27FC236}">
                <a16:creationId xmlns:a16="http://schemas.microsoft.com/office/drawing/2014/main" id="{C33DCA2D-610D-054F-9CB5-2FABCAC0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0"/>
          <a:stretch>
            <a:fillRect/>
          </a:stretch>
        </p:blipFill>
        <p:spPr bwMode="auto">
          <a:xfrm>
            <a:off x="2133600" y="957263"/>
            <a:ext cx="48768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>
            <a:extLst>
              <a:ext uri="{FF2B5EF4-FFF2-40B4-BE49-F238E27FC236}">
                <a16:creationId xmlns:a16="http://schemas.microsoft.com/office/drawing/2014/main" id="{2B7BF17D-3948-5849-9BF4-135204410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25-5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 descr="25_15_Figure_S1">
            <a:extLst>
              <a:ext uri="{FF2B5EF4-FFF2-40B4-BE49-F238E27FC236}">
                <a16:creationId xmlns:a16="http://schemas.microsoft.com/office/drawing/2014/main" id="{371753C4-339F-4547-8CFE-328CA937C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1"/>
          <a:stretch>
            <a:fillRect/>
          </a:stretch>
        </p:blipFill>
        <p:spPr bwMode="auto">
          <a:xfrm>
            <a:off x="2190750" y="838200"/>
            <a:ext cx="47625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Rectangle 2">
            <a:extLst>
              <a:ext uri="{FF2B5EF4-FFF2-40B4-BE49-F238E27FC236}">
                <a16:creationId xmlns:a16="http://schemas.microsoft.com/office/drawing/2014/main" id="{7501FC28-4DE0-FC41-9033-806768F0DD9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1438"/>
            <a:ext cx="7772400" cy="449262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Charging by Induction, Step 1</a:t>
            </a:r>
          </a:p>
        </p:txBody>
      </p:sp>
      <p:sp>
        <p:nvSpPr>
          <p:cNvPr id="54275" name="Rectangle 6">
            <a:extLst>
              <a:ext uri="{FF2B5EF4-FFF2-40B4-BE49-F238E27FC236}">
                <a16:creationId xmlns:a16="http://schemas.microsoft.com/office/drawing/2014/main" id="{9FDD098E-DE19-3244-92C4-9374302BD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25-55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E554B04D-1F48-1B4B-B9D4-F3FF93EC389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5400"/>
            <a:ext cx="7772400" cy="5302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Charging by Induction, Step 2</a:t>
            </a:r>
          </a:p>
        </p:txBody>
      </p:sp>
      <p:pic>
        <p:nvPicPr>
          <p:cNvPr id="55298" name="Picture 4" descr="25_15_Figure_S2">
            <a:extLst>
              <a:ext uri="{FF2B5EF4-FFF2-40B4-BE49-F238E27FC236}">
                <a16:creationId xmlns:a16="http://schemas.microsoft.com/office/drawing/2014/main" id="{C7386880-3DDB-614F-95ED-16CB3C912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8"/>
          <a:stretch>
            <a:fillRect/>
          </a:stretch>
        </p:blipFill>
        <p:spPr bwMode="auto">
          <a:xfrm>
            <a:off x="1811338" y="762000"/>
            <a:ext cx="5580062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5">
            <a:extLst>
              <a:ext uri="{FF2B5EF4-FFF2-40B4-BE49-F238E27FC236}">
                <a16:creationId xmlns:a16="http://schemas.microsoft.com/office/drawing/2014/main" id="{A717A274-366B-3C47-90D3-BA4C7798E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25-56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26F0E6FB-4DA8-2843-A21D-1E291D0D351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01600"/>
            <a:ext cx="7772400" cy="38417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Charging by Induction, Step 3</a:t>
            </a:r>
          </a:p>
        </p:txBody>
      </p:sp>
      <p:sp>
        <p:nvSpPr>
          <p:cNvPr id="56322" name="Rectangle 5">
            <a:extLst>
              <a:ext uri="{FF2B5EF4-FFF2-40B4-BE49-F238E27FC236}">
                <a16:creationId xmlns:a16="http://schemas.microsoft.com/office/drawing/2014/main" id="{5065B0B5-F289-A848-B28B-0E34D5799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0" y="1168400"/>
            <a:ext cx="746125" cy="7127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i="0">
              <a:latin typeface="Times New Roman" panose="02020603050405020304" pitchFamily="18" charset="0"/>
            </a:endParaRPr>
          </a:p>
        </p:txBody>
      </p:sp>
      <p:pic>
        <p:nvPicPr>
          <p:cNvPr id="56323" name="Picture 5" descr="25_15_Figure_S3">
            <a:extLst>
              <a:ext uri="{FF2B5EF4-FFF2-40B4-BE49-F238E27FC236}">
                <a16:creationId xmlns:a16="http://schemas.microsoft.com/office/drawing/2014/main" id="{C5EA495C-BEC0-E447-941E-3EAE83357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3"/>
          <a:stretch>
            <a:fillRect/>
          </a:stretch>
        </p:blipFill>
        <p:spPr bwMode="auto">
          <a:xfrm>
            <a:off x="2379663" y="949325"/>
            <a:ext cx="4381500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6">
            <a:extLst>
              <a:ext uri="{FF2B5EF4-FFF2-40B4-BE49-F238E27FC236}">
                <a16:creationId xmlns:a16="http://schemas.microsoft.com/office/drawing/2014/main" id="{D2816519-C3A5-2747-B62A-80CDE2691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25-57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3A78979B-E125-564A-8D3B-F0DE9A25F1B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39700"/>
            <a:ext cx="7772400" cy="3143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Coulomb</a:t>
            </a:r>
            <a:r>
              <a:rPr lang="ja-JP" altLang="en-US" sz="3200">
                <a:solidFill>
                  <a:schemeClr val="bg1"/>
                </a:solidFill>
              </a:rPr>
              <a:t>’</a:t>
            </a:r>
            <a:r>
              <a:rPr lang="en-US" altLang="ja-JP" sz="3200">
                <a:solidFill>
                  <a:schemeClr val="bg1"/>
                </a:solidFill>
              </a:rPr>
              <a:t>s Law</a:t>
            </a:r>
            <a:endParaRPr lang="en-US" altLang="en-US" sz="3200">
              <a:solidFill>
                <a:schemeClr val="bg1"/>
              </a:solidFill>
            </a:endParaRPr>
          </a:p>
        </p:txBody>
      </p:sp>
      <p:sp>
        <p:nvSpPr>
          <p:cNvPr id="57346" name="Text Box 3">
            <a:extLst>
              <a:ext uri="{FF2B5EF4-FFF2-40B4-BE49-F238E27FC236}">
                <a16:creationId xmlns:a16="http://schemas.microsoft.com/office/drawing/2014/main" id="{32C57EBD-08AC-3742-A791-C6FC0A9A5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1327150"/>
            <a:ext cx="3544887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altLang="en-US" sz="2600" i="0"/>
              <a:t>When two positively charged particles </a:t>
            </a:r>
            <a:br>
              <a:rPr lang="en-US" altLang="en-US" sz="2600" i="0"/>
            </a:br>
            <a:r>
              <a:rPr lang="en-US" altLang="en-US" sz="2600" i="0"/>
              <a:t>are a distance, </a:t>
            </a:r>
            <a:r>
              <a:rPr lang="en-US" altLang="en-US" sz="2600">
                <a:latin typeface="Times New Roman" panose="02020603050405020304" pitchFamily="18" charset="0"/>
              </a:rPr>
              <a:t>r</a:t>
            </a:r>
            <a:r>
              <a:rPr lang="en-US" altLang="en-US" sz="2600" i="0"/>
              <a:t>, apart, they each experience a </a:t>
            </a:r>
            <a:br>
              <a:rPr lang="en-US" altLang="en-US" sz="2600" i="0"/>
            </a:br>
            <a:r>
              <a:rPr lang="en-US" altLang="en-US" sz="2600" i="0"/>
              <a:t>repulsive force.</a:t>
            </a:r>
            <a:endParaRPr lang="en-US" altLang="en-US" sz="2600" b="1" i="0"/>
          </a:p>
        </p:txBody>
      </p:sp>
      <p:sp>
        <p:nvSpPr>
          <p:cNvPr id="57347" name="Text Box 2">
            <a:extLst>
              <a:ext uri="{FF2B5EF4-FFF2-40B4-BE49-F238E27FC236}">
                <a16:creationId xmlns:a16="http://schemas.microsoft.com/office/drawing/2014/main" id="{A6E3655D-E00F-DC4D-917F-95B9B2E43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900" y="5638800"/>
            <a:ext cx="74850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 i="0">
                <a:cs typeface="Arial" panose="020B0604020202020204" pitchFamily="34" charset="0"/>
              </a:rPr>
              <a:t>In</a:t>
            </a:r>
            <a:r>
              <a:rPr lang="en-US" altLang="en-US" sz="2600" i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i="0">
                <a:cs typeface="Arial" panose="020B0604020202020204" pitchFamily="34" charset="0"/>
              </a:rPr>
              <a:t>SI units</a:t>
            </a:r>
            <a:r>
              <a:rPr lang="en-US" altLang="en-US" sz="2600" i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altLang="en-US" sz="2600" i="0">
                <a:latin typeface="Times New Roman" panose="02020603050405020304" pitchFamily="18" charset="0"/>
                <a:cs typeface="Arial" panose="020B0604020202020204" pitchFamily="34" charset="0"/>
              </a:rPr>
              <a:t> = 8.99 </a:t>
            </a:r>
            <a:r>
              <a:rPr lang="en-US" altLang="en-US" sz="2600" i="0">
                <a:latin typeface="Times New Roman" panose="02020603050405020304" pitchFamily="18" charset="0"/>
                <a:sym typeface="Symbol" pitchFamily="2" charset="2"/>
              </a:rPr>
              <a:t></a:t>
            </a:r>
            <a:r>
              <a:rPr lang="en-US" altLang="en-US" sz="2600" i="0">
                <a:latin typeface="Times New Roman" panose="02020603050405020304" pitchFamily="18" charset="0"/>
              </a:rPr>
              <a:t> 10</a:t>
            </a:r>
            <a:r>
              <a:rPr lang="en-US" altLang="en-US" sz="2600" i="0" baseline="30000">
                <a:latin typeface="Times New Roman" panose="02020603050405020304" pitchFamily="18" charset="0"/>
              </a:rPr>
              <a:t>9</a:t>
            </a:r>
            <a:r>
              <a:rPr lang="en-US" altLang="en-US" sz="2600" i="0">
                <a:latin typeface="Times New Roman" panose="02020603050405020304" pitchFamily="18" charset="0"/>
              </a:rPr>
              <a:t> N m</a:t>
            </a:r>
            <a:r>
              <a:rPr lang="en-US" altLang="en-US" sz="2600" i="0" baseline="30000">
                <a:latin typeface="Times New Roman" panose="02020603050405020304" pitchFamily="18" charset="0"/>
              </a:rPr>
              <a:t>2</a:t>
            </a:r>
            <a:r>
              <a:rPr lang="en-US" altLang="en-US" sz="2600" i="0">
                <a:latin typeface="Times New Roman" panose="02020603050405020304" pitchFamily="18" charset="0"/>
              </a:rPr>
              <a:t>/C</a:t>
            </a:r>
            <a:r>
              <a:rPr lang="en-US" altLang="en-US" sz="2600" i="0" baseline="30000">
                <a:latin typeface="Times New Roman" panose="02020603050405020304" pitchFamily="18" charset="0"/>
              </a:rPr>
              <a:t>2</a:t>
            </a:r>
            <a:r>
              <a:rPr lang="en-US" altLang="en-US" sz="2600" i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57348" name="Picture 9" descr="25_16_Figure_S1">
            <a:extLst>
              <a:ext uri="{FF2B5EF4-FFF2-40B4-BE49-F238E27FC236}">
                <a16:creationId xmlns:a16="http://schemas.microsoft.com/office/drawing/2014/main" id="{D7D2AE1A-DBBD-924F-A621-E80A672AA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2"/>
          <a:stretch>
            <a:fillRect/>
          </a:stretch>
        </p:blipFill>
        <p:spPr bwMode="auto">
          <a:xfrm>
            <a:off x="4038600" y="1333500"/>
            <a:ext cx="48006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10" descr="25_KeyEquation_01">
            <a:extLst>
              <a:ext uri="{FF2B5EF4-FFF2-40B4-BE49-F238E27FC236}">
                <a16:creationId xmlns:a16="http://schemas.microsoft.com/office/drawing/2014/main" id="{0866FEE1-FE4A-4243-A3D0-D933E0872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0" r="18793" b="14201"/>
          <a:stretch>
            <a:fillRect/>
          </a:stretch>
        </p:blipFill>
        <p:spPr bwMode="auto">
          <a:xfrm>
            <a:off x="1866900" y="4197350"/>
            <a:ext cx="54102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Rectangle 11">
            <a:extLst>
              <a:ext uri="{FF2B5EF4-FFF2-40B4-BE49-F238E27FC236}">
                <a16:creationId xmlns:a16="http://schemas.microsoft.com/office/drawing/2014/main" id="{4532F38C-010C-E24A-8630-EBA19F031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25-66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2EADD43E-F788-6F47-BF16-662B2A72186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39700"/>
            <a:ext cx="7772400" cy="3143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Coulomb</a:t>
            </a:r>
            <a:r>
              <a:rPr lang="ja-JP" altLang="en-US" sz="3200">
                <a:solidFill>
                  <a:schemeClr val="bg1"/>
                </a:solidFill>
              </a:rPr>
              <a:t>’</a:t>
            </a:r>
            <a:r>
              <a:rPr lang="en-US" altLang="ja-JP" sz="3200">
                <a:solidFill>
                  <a:schemeClr val="bg1"/>
                </a:solidFill>
              </a:rPr>
              <a:t>s Law </a:t>
            </a:r>
            <a:endParaRPr lang="en-US" altLang="en-US" sz="3200">
              <a:solidFill>
                <a:schemeClr val="bg1"/>
              </a:solidFill>
            </a:endParaRPr>
          </a:p>
        </p:txBody>
      </p:sp>
      <p:sp>
        <p:nvSpPr>
          <p:cNvPr id="58370" name="Text Box 3">
            <a:extLst>
              <a:ext uri="{FF2B5EF4-FFF2-40B4-BE49-F238E27FC236}">
                <a16:creationId xmlns:a16="http://schemas.microsoft.com/office/drawing/2014/main" id="{7D90BF6D-405A-E646-9B2E-A5955B287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1333500"/>
            <a:ext cx="343852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altLang="en-US" sz="2600" i="0"/>
              <a:t>When two negatively charged particles </a:t>
            </a:r>
            <a:br>
              <a:rPr lang="en-US" altLang="en-US" sz="2600" i="0"/>
            </a:br>
            <a:r>
              <a:rPr lang="en-US" altLang="en-US" sz="2600" i="0"/>
              <a:t>are a distance, </a:t>
            </a:r>
            <a:r>
              <a:rPr lang="en-US" altLang="en-US" sz="2600">
                <a:latin typeface="Times New Roman" panose="02020603050405020304" pitchFamily="18" charset="0"/>
              </a:rPr>
              <a:t>r</a:t>
            </a:r>
            <a:r>
              <a:rPr lang="en-US" altLang="en-US" sz="2600" i="0"/>
              <a:t>, apart, they each experience a repulsive force.</a:t>
            </a:r>
            <a:endParaRPr lang="en-US" altLang="en-US" sz="2600" b="1" i="0"/>
          </a:p>
        </p:txBody>
      </p:sp>
      <p:sp>
        <p:nvSpPr>
          <p:cNvPr id="58371" name="Text Box 2">
            <a:extLst>
              <a:ext uri="{FF2B5EF4-FFF2-40B4-BE49-F238E27FC236}">
                <a16:creationId xmlns:a16="http://schemas.microsoft.com/office/drawing/2014/main" id="{56121B29-199F-D94F-8A7D-4451C2938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670550"/>
            <a:ext cx="74850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 i="0">
                <a:cs typeface="Arial" panose="020B0604020202020204" pitchFamily="34" charset="0"/>
              </a:rPr>
              <a:t>In SI units</a:t>
            </a:r>
            <a:r>
              <a:rPr lang="en-US" altLang="en-US" sz="2600" i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altLang="en-US" sz="2600" i="0">
                <a:latin typeface="Times New Roman" panose="02020603050405020304" pitchFamily="18" charset="0"/>
                <a:cs typeface="Arial" panose="020B0604020202020204" pitchFamily="34" charset="0"/>
              </a:rPr>
              <a:t> = 8.99 </a:t>
            </a:r>
            <a:r>
              <a:rPr lang="en-US" altLang="en-US" sz="2600" i="0">
                <a:latin typeface="Times New Roman" panose="02020603050405020304" pitchFamily="18" charset="0"/>
                <a:sym typeface="Symbol" pitchFamily="2" charset="2"/>
              </a:rPr>
              <a:t></a:t>
            </a:r>
            <a:r>
              <a:rPr lang="en-US" altLang="en-US" sz="2600" i="0">
                <a:latin typeface="Times New Roman" panose="02020603050405020304" pitchFamily="18" charset="0"/>
              </a:rPr>
              <a:t> 10</a:t>
            </a:r>
            <a:r>
              <a:rPr lang="en-US" altLang="en-US" sz="2600" i="0" baseline="30000">
                <a:latin typeface="Times New Roman" panose="02020603050405020304" pitchFamily="18" charset="0"/>
              </a:rPr>
              <a:t>9</a:t>
            </a:r>
            <a:r>
              <a:rPr lang="en-US" altLang="en-US" sz="2600" i="0">
                <a:latin typeface="Times New Roman" panose="02020603050405020304" pitchFamily="18" charset="0"/>
              </a:rPr>
              <a:t> N m</a:t>
            </a:r>
            <a:r>
              <a:rPr lang="en-US" altLang="en-US" sz="2600" i="0" baseline="30000">
                <a:latin typeface="Times New Roman" panose="02020603050405020304" pitchFamily="18" charset="0"/>
              </a:rPr>
              <a:t>2</a:t>
            </a:r>
            <a:r>
              <a:rPr lang="en-US" altLang="en-US" sz="2600" i="0">
                <a:latin typeface="Times New Roman" panose="02020603050405020304" pitchFamily="18" charset="0"/>
              </a:rPr>
              <a:t>/C</a:t>
            </a:r>
            <a:r>
              <a:rPr lang="en-US" altLang="en-US" sz="2600" i="0" baseline="30000">
                <a:latin typeface="Times New Roman" panose="02020603050405020304" pitchFamily="18" charset="0"/>
              </a:rPr>
              <a:t>2</a:t>
            </a:r>
            <a:r>
              <a:rPr lang="en-US" altLang="en-US" sz="2600" i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58372" name="Picture 8" descr="25_16_Figure_S2">
            <a:extLst>
              <a:ext uri="{FF2B5EF4-FFF2-40B4-BE49-F238E27FC236}">
                <a16:creationId xmlns:a16="http://schemas.microsoft.com/office/drawing/2014/main" id="{B59E516B-8534-2642-BAE5-A766006F9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9"/>
          <a:stretch>
            <a:fillRect/>
          </a:stretch>
        </p:blipFill>
        <p:spPr bwMode="auto">
          <a:xfrm>
            <a:off x="4041775" y="1358900"/>
            <a:ext cx="479425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9" descr="25_KeyEquation_01">
            <a:extLst>
              <a:ext uri="{FF2B5EF4-FFF2-40B4-BE49-F238E27FC236}">
                <a16:creationId xmlns:a16="http://schemas.microsoft.com/office/drawing/2014/main" id="{6FD091A1-ECDA-114F-A4C1-E189A680F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0" r="18793" b="14201"/>
          <a:stretch>
            <a:fillRect/>
          </a:stretch>
        </p:blipFill>
        <p:spPr bwMode="auto">
          <a:xfrm>
            <a:off x="1866900" y="4197350"/>
            <a:ext cx="54102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Rectangle 10">
            <a:extLst>
              <a:ext uri="{FF2B5EF4-FFF2-40B4-BE49-F238E27FC236}">
                <a16:creationId xmlns:a16="http://schemas.microsoft.com/office/drawing/2014/main" id="{8318B9D4-34FF-A341-A26D-05A92DDFC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25-67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CC4FF452-C7AF-A44F-B64B-A3B4A4BB5BB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01600"/>
            <a:ext cx="7772400" cy="3905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Coulomb</a:t>
            </a:r>
            <a:r>
              <a:rPr lang="ja-JP" altLang="en-US" sz="3200">
                <a:solidFill>
                  <a:schemeClr val="bg1"/>
                </a:solidFill>
              </a:rPr>
              <a:t>’</a:t>
            </a:r>
            <a:r>
              <a:rPr lang="en-US" altLang="ja-JP" sz="3200">
                <a:solidFill>
                  <a:schemeClr val="bg1"/>
                </a:solidFill>
              </a:rPr>
              <a:t>s Law</a:t>
            </a:r>
            <a:endParaRPr lang="en-US" altLang="en-US" sz="3200">
              <a:solidFill>
                <a:schemeClr val="bg1"/>
              </a:solidFill>
            </a:endParaRPr>
          </a:p>
        </p:txBody>
      </p:sp>
      <p:sp>
        <p:nvSpPr>
          <p:cNvPr id="59394" name="Text Box 3">
            <a:extLst>
              <a:ext uri="{FF2B5EF4-FFF2-40B4-BE49-F238E27FC236}">
                <a16:creationId xmlns:a16="http://schemas.microsoft.com/office/drawing/2014/main" id="{7CB51FD8-183F-A243-8DBF-94CB6C1F7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333500"/>
            <a:ext cx="3446462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altLang="en-US" sz="2600" i="0"/>
              <a:t>When two oppositely charged particles are a distance, </a:t>
            </a:r>
            <a:r>
              <a:rPr lang="en-US" altLang="en-US" sz="2600">
                <a:latin typeface="Times New Roman" panose="02020603050405020304" pitchFamily="18" charset="0"/>
              </a:rPr>
              <a:t>r</a:t>
            </a:r>
            <a:r>
              <a:rPr lang="en-US" altLang="en-US" sz="2600" i="0"/>
              <a:t>, apart, they each experience an attractive force.</a:t>
            </a:r>
            <a:endParaRPr lang="en-US" altLang="en-US" sz="2600" b="1" i="0"/>
          </a:p>
        </p:txBody>
      </p:sp>
      <p:sp>
        <p:nvSpPr>
          <p:cNvPr id="59395" name="Text Box 2">
            <a:extLst>
              <a:ext uri="{FF2B5EF4-FFF2-40B4-BE49-F238E27FC236}">
                <a16:creationId xmlns:a16="http://schemas.microsoft.com/office/drawing/2014/main" id="{BA85CC30-3348-684E-AD63-2AF5B1980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38" y="5664200"/>
            <a:ext cx="74850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 i="0">
                <a:cs typeface="Arial" panose="020B0604020202020204" pitchFamily="34" charset="0"/>
              </a:rPr>
              <a:t>In SI units</a:t>
            </a:r>
            <a:r>
              <a:rPr lang="en-US" altLang="en-US" sz="2600" i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altLang="en-US" sz="2600" i="0">
                <a:latin typeface="Times New Roman" panose="02020603050405020304" pitchFamily="18" charset="0"/>
                <a:cs typeface="Arial" panose="020B0604020202020204" pitchFamily="34" charset="0"/>
              </a:rPr>
              <a:t> = 8.99 </a:t>
            </a:r>
            <a:r>
              <a:rPr lang="en-US" altLang="en-US" sz="2600" i="0">
                <a:latin typeface="Times New Roman" panose="02020603050405020304" pitchFamily="18" charset="0"/>
              </a:rPr>
              <a:t>× 10</a:t>
            </a:r>
            <a:r>
              <a:rPr lang="en-US" altLang="en-US" sz="2600" i="0" baseline="30000">
                <a:latin typeface="Times New Roman" panose="02020603050405020304" pitchFamily="18" charset="0"/>
              </a:rPr>
              <a:t>9</a:t>
            </a:r>
            <a:r>
              <a:rPr lang="en-US" altLang="en-US" sz="2600" i="0">
                <a:latin typeface="Times New Roman" panose="02020603050405020304" pitchFamily="18" charset="0"/>
              </a:rPr>
              <a:t> N m</a:t>
            </a:r>
            <a:r>
              <a:rPr lang="en-US" altLang="en-US" sz="2600" i="0" baseline="30000">
                <a:latin typeface="Times New Roman" panose="02020603050405020304" pitchFamily="18" charset="0"/>
              </a:rPr>
              <a:t>2</a:t>
            </a:r>
            <a:r>
              <a:rPr lang="en-US" altLang="en-US" sz="2600" i="0">
                <a:latin typeface="Times New Roman" panose="02020603050405020304" pitchFamily="18" charset="0"/>
              </a:rPr>
              <a:t>/C</a:t>
            </a:r>
            <a:r>
              <a:rPr lang="en-US" altLang="en-US" sz="2600" i="0" baseline="30000">
                <a:latin typeface="Times New Roman" panose="02020603050405020304" pitchFamily="18" charset="0"/>
              </a:rPr>
              <a:t>2</a:t>
            </a:r>
            <a:r>
              <a:rPr lang="en-US" altLang="en-US" sz="2600" i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59396" name="Picture 8" descr="25_16_Figure_S3">
            <a:extLst>
              <a:ext uri="{FF2B5EF4-FFF2-40B4-BE49-F238E27FC236}">
                <a16:creationId xmlns:a16="http://schemas.microsoft.com/office/drawing/2014/main" id="{C49EF5D7-D848-EE45-800A-CACC9A293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3"/>
          <a:stretch>
            <a:fillRect/>
          </a:stretch>
        </p:blipFill>
        <p:spPr bwMode="auto">
          <a:xfrm>
            <a:off x="4056063" y="1333500"/>
            <a:ext cx="478472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9" descr="25_KeyEquation_01">
            <a:extLst>
              <a:ext uri="{FF2B5EF4-FFF2-40B4-BE49-F238E27FC236}">
                <a16:creationId xmlns:a16="http://schemas.microsoft.com/office/drawing/2014/main" id="{DC05CFDD-41B4-CD40-8C3E-19B931515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0" r="18793" b="14201"/>
          <a:stretch>
            <a:fillRect/>
          </a:stretch>
        </p:blipFill>
        <p:spPr bwMode="auto">
          <a:xfrm>
            <a:off x="1866900" y="4197350"/>
            <a:ext cx="54102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Rectangle 10">
            <a:extLst>
              <a:ext uri="{FF2B5EF4-FFF2-40B4-BE49-F238E27FC236}">
                <a16:creationId xmlns:a16="http://schemas.microsoft.com/office/drawing/2014/main" id="{7D6B3A55-1CF7-6F4D-8B85-4D534FC2A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25-68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2">
            <a:extLst>
              <a:ext uri="{FF2B5EF4-FFF2-40B4-BE49-F238E27FC236}">
                <a16:creationId xmlns:a16="http://schemas.microsoft.com/office/drawing/2014/main" id="{758B4553-A50B-C24A-8A50-039ECB031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38" y="5670550"/>
            <a:ext cx="74850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 i="0">
                <a:cs typeface="Arial" panose="020B0604020202020204" pitchFamily="34" charset="0"/>
              </a:rPr>
              <a:t>In SI units</a:t>
            </a:r>
            <a:r>
              <a:rPr lang="en-US" altLang="en-US" sz="2600" i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altLang="en-US" sz="2600" i="0">
                <a:latin typeface="Times New Roman" panose="02020603050405020304" pitchFamily="18" charset="0"/>
                <a:cs typeface="Arial" panose="020B0604020202020204" pitchFamily="34" charset="0"/>
              </a:rPr>
              <a:t> = 8.99 </a:t>
            </a:r>
            <a:r>
              <a:rPr lang="en-US" altLang="en-US" sz="2600" i="0">
                <a:latin typeface="Times New Roman" panose="02020603050405020304" pitchFamily="18" charset="0"/>
              </a:rPr>
              <a:t>× 10</a:t>
            </a:r>
            <a:r>
              <a:rPr lang="en-US" altLang="en-US" sz="2600" i="0" baseline="30000">
                <a:latin typeface="Times New Roman" panose="02020603050405020304" pitchFamily="18" charset="0"/>
              </a:rPr>
              <a:t>9</a:t>
            </a:r>
            <a:r>
              <a:rPr lang="en-US" altLang="en-US" sz="2600" i="0">
                <a:latin typeface="Times New Roman" panose="02020603050405020304" pitchFamily="18" charset="0"/>
              </a:rPr>
              <a:t> N m</a:t>
            </a:r>
            <a:r>
              <a:rPr lang="en-US" altLang="en-US" sz="2600" i="0" baseline="30000">
                <a:latin typeface="Times New Roman" panose="02020603050405020304" pitchFamily="18" charset="0"/>
              </a:rPr>
              <a:t>2</a:t>
            </a:r>
            <a:r>
              <a:rPr lang="en-US" altLang="en-US" sz="2600" i="0">
                <a:latin typeface="Times New Roman" panose="02020603050405020304" pitchFamily="18" charset="0"/>
              </a:rPr>
              <a:t>/C</a:t>
            </a:r>
            <a:r>
              <a:rPr lang="en-US" altLang="en-US" sz="2600" i="0" baseline="30000">
                <a:latin typeface="Times New Roman" panose="02020603050405020304" pitchFamily="18" charset="0"/>
              </a:rPr>
              <a:t>2</a:t>
            </a:r>
            <a:r>
              <a:rPr lang="en-US" altLang="en-US" sz="2600" i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0084895D-B706-A947-BAA4-12349E1457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63500"/>
            <a:ext cx="7772400" cy="4667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Coulomb</a:t>
            </a:r>
            <a:r>
              <a:rPr lang="ja-JP" altLang="en-US" sz="3200">
                <a:solidFill>
                  <a:schemeClr val="bg1"/>
                </a:solidFill>
              </a:rPr>
              <a:t>’</a:t>
            </a:r>
            <a:r>
              <a:rPr lang="en-US" altLang="ja-JP" sz="3200">
                <a:solidFill>
                  <a:schemeClr val="bg1"/>
                </a:solidFill>
              </a:rPr>
              <a:t>s Law</a:t>
            </a:r>
            <a:endParaRPr lang="en-US" altLang="en-US" sz="3200">
              <a:solidFill>
                <a:schemeClr val="bg1"/>
              </a:solidFill>
            </a:endParaRPr>
          </a:p>
        </p:txBody>
      </p:sp>
      <p:grpSp>
        <p:nvGrpSpPr>
          <p:cNvPr id="60419" name="Group 9">
            <a:extLst>
              <a:ext uri="{FF2B5EF4-FFF2-40B4-BE49-F238E27FC236}">
                <a16:creationId xmlns:a16="http://schemas.microsoft.com/office/drawing/2014/main" id="{BAC86750-19EB-0B45-8DD6-8F9A7E1E9271}"/>
              </a:ext>
            </a:extLst>
          </p:cNvPr>
          <p:cNvGrpSpPr>
            <a:grpSpLocks/>
          </p:cNvGrpSpPr>
          <p:nvPr/>
        </p:nvGrpSpPr>
        <p:grpSpPr bwMode="auto">
          <a:xfrm>
            <a:off x="296863" y="1463675"/>
            <a:ext cx="8548687" cy="3700463"/>
            <a:chOff x="187" y="922"/>
            <a:chExt cx="5385" cy="2331"/>
          </a:xfrm>
        </p:grpSpPr>
        <p:pic>
          <p:nvPicPr>
            <p:cNvPr id="60421" name="Picture 5" descr="25_KeyLaws_03">
              <a:extLst>
                <a:ext uri="{FF2B5EF4-FFF2-40B4-BE49-F238E27FC236}">
                  <a16:creationId xmlns:a16="http://schemas.microsoft.com/office/drawing/2014/main" id="{EFF65EC6-2274-084A-8B1B-FE91F4280F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71"/>
            <a:stretch>
              <a:fillRect/>
            </a:stretch>
          </p:blipFill>
          <p:spPr bwMode="auto">
            <a:xfrm>
              <a:off x="187" y="922"/>
              <a:ext cx="5385" cy="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2" name="Rectangle 8">
              <a:extLst>
                <a:ext uri="{FF2B5EF4-FFF2-40B4-BE49-F238E27FC236}">
                  <a16:creationId xmlns:a16="http://schemas.microsoft.com/office/drawing/2014/main" id="{9C683E7E-4E09-E340-A840-C1F9EE920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2" y="1968"/>
              <a:ext cx="368" cy="160"/>
            </a:xfrm>
            <a:prstGeom prst="rect">
              <a:avLst/>
            </a:prstGeom>
            <a:solidFill>
              <a:srgbClr val="F7E5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i="0"/>
            </a:p>
          </p:txBody>
        </p:sp>
      </p:grpSp>
      <p:sp>
        <p:nvSpPr>
          <p:cNvPr id="60420" name="Rectangle 10">
            <a:extLst>
              <a:ext uri="{FF2B5EF4-FFF2-40B4-BE49-F238E27FC236}">
                <a16:creationId xmlns:a16="http://schemas.microsoft.com/office/drawing/2014/main" id="{BDC81710-D5E6-1849-B2D6-1A07A32DD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25-69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5F66F99D-444B-FE42-8A38-F2663E2EB22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01600"/>
            <a:ext cx="7772400" cy="3905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Permittivity Constant</a:t>
            </a:r>
          </a:p>
        </p:txBody>
      </p:sp>
      <p:pic>
        <p:nvPicPr>
          <p:cNvPr id="61442" name="Picture 7" descr="CH25_PPT_Slide_25-73a">
            <a:extLst>
              <a:ext uri="{FF2B5EF4-FFF2-40B4-BE49-F238E27FC236}">
                <a16:creationId xmlns:a16="http://schemas.microsoft.com/office/drawing/2014/main" id="{50A4AF5F-94D4-4847-925B-87145BC6F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82975"/>
            <a:ext cx="45720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43" name="Group 16">
            <a:extLst>
              <a:ext uri="{FF2B5EF4-FFF2-40B4-BE49-F238E27FC236}">
                <a16:creationId xmlns:a16="http://schemas.microsoft.com/office/drawing/2014/main" id="{30881CEA-46D2-484B-A2B5-BD680238DC16}"/>
              </a:ext>
            </a:extLst>
          </p:cNvPr>
          <p:cNvGrpSpPr>
            <a:grpSpLocks/>
          </p:cNvGrpSpPr>
          <p:nvPr/>
        </p:nvGrpSpPr>
        <p:grpSpPr bwMode="auto">
          <a:xfrm>
            <a:off x="50800" y="1338263"/>
            <a:ext cx="8305800" cy="2314575"/>
            <a:chOff x="32" y="843"/>
            <a:chExt cx="5232" cy="1458"/>
          </a:xfrm>
        </p:grpSpPr>
        <p:sp>
          <p:nvSpPr>
            <p:cNvPr id="61449" name="Text Box 3">
              <a:extLst>
                <a:ext uri="{FF2B5EF4-FFF2-40B4-BE49-F238E27FC236}">
                  <a16:creationId xmlns:a16="http://schemas.microsoft.com/office/drawing/2014/main" id="{41C44B02-00B4-5D42-8DC8-FC8E0608A1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" y="843"/>
              <a:ext cx="5232" cy="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17500" indent="-317500"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spcAft>
                  <a:spcPct val="20000"/>
                </a:spcAft>
                <a:buClr>
                  <a:srgbClr val="93001B"/>
                </a:buClr>
                <a:buFont typeface="Wingdings" pitchFamily="2" charset="2"/>
                <a:buChar char="§"/>
              </a:pPr>
              <a:r>
                <a:rPr lang="en-US" altLang="en-US" sz="2600" i="0"/>
                <a:t>We can make many future equations easier to use if we rewrite Coulomb</a:t>
              </a:r>
              <a:r>
                <a:rPr lang="ja-JP" altLang="en-US" sz="2600" i="0"/>
                <a:t>’</a:t>
              </a:r>
              <a:r>
                <a:rPr lang="en-US" altLang="ja-JP" sz="2600" i="0"/>
                <a:t>s law in a somewhat more complicated way.</a:t>
              </a:r>
            </a:p>
            <a:p>
              <a:pPr eaLnBrk="1" hangingPunct="1">
                <a:spcBef>
                  <a:spcPct val="20000"/>
                </a:spcBef>
                <a:spcAft>
                  <a:spcPct val="20000"/>
                </a:spcAft>
                <a:buClr>
                  <a:srgbClr val="93001B"/>
                </a:buClr>
                <a:buFont typeface="Wingdings" pitchFamily="2" charset="2"/>
                <a:buChar char="§"/>
              </a:pPr>
              <a:r>
                <a:rPr lang="en-US" altLang="en-US" sz="2600" i="0"/>
                <a:t>Let</a:t>
              </a:r>
              <a:r>
                <a:rPr lang="ja-JP" altLang="en-US" sz="2600" i="0"/>
                <a:t>’</a:t>
              </a:r>
              <a:r>
                <a:rPr lang="en-US" altLang="ja-JP" sz="2600" i="0"/>
                <a:t>s define a new constant, called the </a:t>
              </a:r>
              <a:r>
                <a:rPr lang="en-US" altLang="ja-JP" sz="2600" b="1" i="0"/>
                <a:t>permittivity constant</a:t>
              </a:r>
              <a:r>
                <a:rPr lang="en-US" altLang="ja-JP" sz="2600" i="0"/>
                <a:t> </a:t>
              </a:r>
              <a:r>
                <a:rPr lang="en-US" altLang="ja-JP" sz="2600">
                  <a:sym typeface="Symbol" pitchFamily="2" charset="2"/>
                </a:rPr>
                <a:t> </a:t>
              </a:r>
              <a:r>
                <a:rPr lang="en-US" altLang="ja-JP" sz="2600" i="0" baseline="-25000"/>
                <a:t>0</a:t>
              </a:r>
              <a:r>
                <a:rPr lang="en-US" altLang="ja-JP" sz="2600" i="0"/>
                <a:t>:</a:t>
              </a:r>
              <a:endParaRPr lang="en-US" altLang="en-US" sz="2600" i="0"/>
            </a:p>
          </p:txBody>
        </p:sp>
        <p:sp>
          <p:nvSpPr>
            <p:cNvPr id="61450" name="Text Box 10">
              <a:extLst>
                <a:ext uri="{FF2B5EF4-FFF2-40B4-BE49-F238E27FC236}">
                  <a16:creationId xmlns:a16="http://schemas.microsoft.com/office/drawing/2014/main" id="{E023E1BD-CBE1-3A4E-93C3-1A9BE38033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V="1">
              <a:off x="1104" y="1980"/>
              <a:ext cx="265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600">
                  <a:sym typeface="Symbol" pitchFamily="2" charset="2"/>
                </a:rPr>
                <a:t> </a:t>
              </a:r>
            </a:p>
          </p:txBody>
        </p:sp>
      </p:grpSp>
      <p:grpSp>
        <p:nvGrpSpPr>
          <p:cNvPr id="61444" name="Group 17">
            <a:extLst>
              <a:ext uri="{FF2B5EF4-FFF2-40B4-BE49-F238E27FC236}">
                <a16:creationId xmlns:a16="http://schemas.microsoft.com/office/drawing/2014/main" id="{4A1D0E02-6422-4D40-A6AF-5EAEC2C85B6C}"/>
              </a:ext>
            </a:extLst>
          </p:cNvPr>
          <p:cNvGrpSpPr>
            <a:grpSpLocks/>
          </p:cNvGrpSpPr>
          <p:nvPr/>
        </p:nvGrpSpPr>
        <p:grpSpPr bwMode="auto">
          <a:xfrm>
            <a:off x="50800" y="4648200"/>
            <a:ext cx="8305800" cy="552450"/>
            <a:chOff x="32" y="2928"/>
            <a:chExt cx="5232" cy="348"/>
          </a:xfrm>
        </p:grpSpPr>
        <p:sp>
          <p:nvSpPr>
            <p:cNvPr id="61447" name="Text Box 3">
              <a:extLst>
                <a:ext uri="{FF2B5EF4-FFF2-40B4-BE49-F238E27FC236}">
                  <a16:creationId xmlns:a16="http://schemas.microsoft.com/office/drawing/2014/main" id="{1DBBB86F-E2A8-2E4D-AB3A-0D8E8C1CC1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" y="2928"/>
              <a:ext cx="5232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17500" indent="-317500"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93001B"/>
                </a:buClr>
                <a:buFont typeface="Wingdings" pitchFamily="2" charset="2"/>
                <a:buChar char="§"/>
              </a:pPr>
              <a:r>
                <a:rPr lang="en-US" altLang="en-US" sz="2600" i="0"/>
                <a:t>Rewriting Coulomb</a:t>
              </a:r>
              <a:r>
                <a:rPr lang="ja-JP" altLang="en-US" sz="2600" i="0"/>
                <a:t>’</a:t>
              </a:r>
              <a:r>
                <a:rPr lang="en-US" altLang="ja-JP" sz="2600" i="0"/>
                <a:t>s law in terms of </a:t>
              </a:r>
              <a:r>
                <a:rPr lang="en-US" altLang="ja-JP" sz="2600"/>
                <a:t> </a:t>
              </a:r>
              <a:r>
                <a:rPr lang="en-US" altLang="ja-JP" sz="2600" i="0" baseline="-25000"/>
                <a:t>0</a:t>
              </a:r>
              <a:r>
                <a:rPr lang="en-US" altLang="ja-JP" sz="2600" i="0"/>
                <a:t> gives us:</a:t>
              </a:r>
              <a:endParaRPr lang="en-US" altLang="en-US" sz="2600" i="0"/>
            </a:p>
          </p:txBody>
        </p:sp>
        <p:sp>
          <p:nvSpPr>
            <p:cNvPr id="61448" name="Text Box 15">
              <a:extLst>
                <a:ext uri="{FF2B5EF4-FFF2-40B4-BE49-F238E27FC236}">
                  <a16:creationId xmlns:a16="http://schemas.microsoft.com/office/drawing/2014/main" id="{B8148005-B1ED-8D45-88AC-D0DC4FEB19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V="1">
              <a:off x="3600" y="2968"/>
              <a:ext cx="265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600" dirty="0">
                  <a:sym typeface="Symbol" pitchFamily="2" charset="2"/>
                </a:rPr>
                <a:t> </a:t>
              </a:r>
            </a:p>
          </p:txBody>
        </p:sp>
      </p:grpSp>
      <p:pic>
        <p:nvPicPr>
          <p:cNvPr id="61445" name="Picture 18" descr="CH25_PPT_Slide_25-73b">
            <a:extLst>
              <a:ext uri="{FF2B5EF4-FFF2-40B4-BE49-F238E27FC236}">
                <a16:creationId xmlns:a16="http://schemas.microsoft.com/office/drawing/2014/main" id="{522B458C-B100-E248-9E40-1BCF2F099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89"/>
          <a:stretch>
            <a:fillRect/>
          </a:stretch>
        </p:blipFill>
        <p:spPr bwMode="auto">
          <a:xfrm>
            <a:off x="3267075" y="5308600"/>
            <a:ext cx="263842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Rectangle 19">
            <a:extLst>
              <a:ext uri="{FF2B5EF4-FFF2-40B4-BE49-F238E27FC236}">
                <a16:creationId xmlns:a16="http://schemas.microsoft.com/office/drawing/2014/main" id="{343EC31D-1DD3-C24A-8BC6-232D798B4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25-74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>
            <a:extLst>
              <a:ext uri="{FF2B5EF4-FFF2-40B4-BE49-F238E27FC236}">
                <a16:creationId xmlns:a16="http://schemas.microsoft.com/office/drawing/2014/main" id="{489E2076-A206-4D4F-8F21-0C81C95AC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049338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4F0B4CCB-41C0-0C4B-8D5B-F049168E2B5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77800"/>
            <a:ext cx="8839200" cy="7159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Problem-Solving Strategy: Electrostatic Forces and Coulomb</a:t>
            </a:r>
            <a:r>
              <a:rPr lang="ja-JP" altLang="en-US" sz="3200">
                <a:solidFill>
                  <a:schemeClr val="bg1"/>
                </a:solidFill>
              </a:rPr>
              <a:t>’</a:t>
            </a:r>
            <a:r>
              <a:rPr lang="en-US" altLang="ja-JP" sz="3200">
                <a:solidFill>
                  <a:schemeClr val="bg1"/>
                </a:solidFill>
              </a:rPr>
              <a:t>s law</a:t>
            </a:r>
            <a:endParaRPr lang="en-US" altLang="en-US" sz="3200">
              <a:solidFill>
                <a:schemeClr val="bg1"/>
              </a:solidFill>
            </a:endParaRPr>
          </a:p>
        </p:txBody>
      </p:sp>
      <p:pic>
        <p:nvPicPr>
          <p:cNvPr id="62467" name="Picture 5" descr="25_ProblemSolvingStrat_01">
            <a:extLst>
              <a:ext uri="{FF2B5EF4-FFF2-40B4-BE49-F238E27FC236}">
                <a16:creationId xmlns:a16="http://schemas.microsoft.com/office/drawing/2014/main" id="{22B99358-1D2D-BE4D-98D4-946BC582F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15"/>
          <a:stretch>
            <a:fillRect/>
          </a:stretch>
        </p:blipFill>
        <p:spPr bwMode="auto">
          <a:xfrm>
            <a:off x="700088" y="2219325"/>
            <a:ext cx="77438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6">
            <a:extLst>
              <a:ext uri="{FF2B5EF4-FFF2-40B4-BE49-F238E27FC236}">
                <a16:creationId xmlns:a16="http://schemas.microsoft.com/office/drawing/2014/main" id="{228825F8-F9EB-A641-9A07-F4D035B9B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25-75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>
            <a:extLst>
              <a:ext uri="{FF2B5EF4-FFF2-40B4-BE49-F238E27FC236}">
                <a16:creationId xmlns:a16="http://schemas.microsoft.com/office/drawing/2014/main" id="{9D273B9D-8A08-2D4C-AA32-DFA349D64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049338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C9DD223F-3389-A049-A1BF-D017A48986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77800"/>
            <a:ext cx="8839200" cy="7159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Problem-Solving Strategy: Electrostatic Forces and Coulomb</a:t>
            </a:r>
            <a:r>
              <a:rPr lang="ja-JP" altLang="en-US" sz="3200">
                <a:solidFill>
                  <a:schemeClr val="bg1"/>
                </a:solidFill>
              </a:rPr>
              <a:t>’</a:t>
            </a:r>
            <a:r>
              <a:rPr lang="en-US" altLang="ja-JP" sz="3200">
                <a:solidFill>
                  <a:schemeClr val="bg1"/>
                </a:solidFill>
              </a:rPr>
              <a:t>s law</a:t>
            </a:r>
            <a:endParaRPr lang="en-US" altLang="en-US" sz="3200">
              <a:solidFill>
                <a:schemeClr val="bg1"/>
              </a:solidFill>
            </a:endParaRPr>
          </a:p>
        </p:txBody>
      </p:sp>
      <p:grpSp>
        <p:nvGrpSpPr>
          <p:cNvPr id="63491" name="Group 1">
            <a:extLst>
              <a:ext uri="{FF2B5EF4-FFF2-40B4-BE49-F238E27FC236}">
                <a16:creationId xmlns:a16="http://schemas.microsoft.com/office/drawing/2014/main" id="{71F943F0-D40A-0041-B3B7-9DC857940069}"/>
              </a:ext>
            </a:extLst>
          </p:cNvPr>
          <p:cNvGrpSpPr>
            <a:grpSpLocks/>
          </p:cNvGrpSpPr>
          <p:nvPr/>
        </p:nvGrpSpPr>
        <p:grpSpPr bwMode="auto">
          <a:xfrm>
            <a:off x="700088" y="1401763"/>
            <a:ext cx="7743825" cy="4618037"/>
            <a:chOff x="700088" y="1371600"/>
            <a:chExt cx="7743825" cy="4618383"/>
          </a:xfrm>
        </p:grpSpPr>
        <p:pic>
          <p:nvPicPr>
            <p:cNvPr id="63493" name="Picture 5" descr="25_ProblemSolvingStrat_01">
              <a:extLst>
                <a:ext uri="{FF2B5EF4-FFF2-40B4-BE49-F238E27FC236}">
                  <a16:creationId xmlns:a16="http://schemas.microsoft.com/office/drawing/2014/main" id="{0787E636-81CD-C342-A9A3-312D687E5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271"/>
            <a:stretch>
              <a:fillRect/>
            </a:stretch>
          </p:blipFill>
          <p:spPr bwMode="auto">
            <a:xfrm>
              <a:off x="700088" y="1371600"/>
              <a:ext cx="7743825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494" name="Picture 6" descr="25_ProblemSolvingStrat_01">
              <a:extLst>
                <a:ext uri="{FF2B5EF4-FFF2-40B4-BE49-F238E27FC236}">
                  <a16:creationId xmlns:a16="http://schemas.microsoft.com/office/drawing/2014/main" id="{8439C509-29E4-ED43-BAEF-01E97D42EA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35" b="7057"/>
            <a:stretch>
              <a:fillRect/>
            </a:stretch>
          </p:blipFill>
          <p:spPr bwMode="auto">
            <a:xfrm>
              <a:off x="700088" y="2209800"/>
              <a:ext cx="7743825" cy="3780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492" name="Rectangle 8">
            <a:extLst>
              <a:ext uri="{FF2B5EF4-FFF2-40B4-BE49-F238E27FC236}">
                <a16:creationId xmlns:a16="http://schemas.microsoft.com/office/drawing/2014/main" id="{8BC4F448-F014-154B-892F-84108D78A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25-76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3">
            <a:extLst>
              <a:ext uri="{FF2B5EF4-FFF2-40B4-BE49-F238E27FC236}">
                <a16:creationId xmlns:a16="http://schemas.microsoft.com/office/drawing/2014/main" id="{B1D91E3D-C3E0-DF4A-ACDE-86BCA36C4E7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50800"/>
            <a:ext cx="8229600" cy="47625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Chapter 25 Preview</a:t>
            </a:r>
          </a:p>
        </p:txBody>
      </p:sp>
      <p:pic>
        <p:nvPicPr>
          <p:cNvPr id="18434" name="Picture 4" descr="25_ChPreview_04">
            <a:extLst>
              <a:ext uri="{FF2B5EF4-FFF2-40B4-BE49-F238E27FC236}">
                <a16:creationId xmlns:a16="http://schemas.microsoft.com/office/drawing/2014/main" id="{42E8EDD3-CA44-1347-8E75-EFAD66C76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2"/>
          <a:stretch>
            <a:fillRect/>
          </a:stretch>
        </p:blipFill>
        <p:spPr bwMode="auto">
          <a:xfrm>
            <a:off x="1817688" y="1028700"/>
            <a:ext cx="5421312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>
            <a:extLst>
              <a:ext uri="{FF2B5EF4-FFF2-40B4-BE49-F238E27FC236}">
                <a16:creationId xmlns:a16="http://schemas.microsoft.com/office/drawing/2014/main" id="{43598DD7-AD12-DA4F-8C9F-D8AC84E19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25-6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73108BED-DA7A-194E-A14C-E04DD9E5D4A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63500"/>
            <a:ext cx="8305800" cy="4572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25.5 Lifting a Glass Bead</a:t>
            </a:r>
          </a:p>
        </p:txBody>
      </p:sp>
      <p:pic>
        <p:nvPicPr>
          <p:cNvPr id="64514" name="Picture 4" descr="CH25_PPT_Slide_25-80">
            <a:extLst>
              <a:ext uri="{FF2B5EF4-FFF2-40B4-BE49-F238E27FC236}">
                <a16:creationId xmlns:a16="http://schemas.microsoft.com/office/drawing/2014/main" id="{ADFFF587-917B-B347-9A4E-E1C8F3AED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008188"/>
            <a:ext cx="8548687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5">
            <a:extLst>
              <a:ext uri="{FF2B5EF4-FFF2-40B4-BE49-F238E27FC236}">
                <a16:creationId xmlns:a16="http://schemas.microsoft.com/office/drawing/2014/main" id="{A73559F9-6772-CF4D-9FC8-86E41B619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25-81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DF7DAA5F-4566-434B-8A62-2995F4A58F6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27000"/>
            <a:ext cx="8305800" cy="3397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25.5 Lifting a Glass Bead</a:t>
            </a:r>
          </a:p>
        </p:txBody>
      </p:sp>
      <p:pic>
        <p:nvPicPr>
          <p:cNvPr id="65538" name="Picture 5" descr="CH25_PPT_Slide_25-81">
            <a:extLst>
              <a:ext uri="{FF2B5EF4-FFF2-40B4-BE49-F238E27FC236}">
                <a16:creationId xmlns:a16="http://schemas.microsoft.com/office/drawing/2014/main" id="{EF349788-0F75-CC40-BA20-E171F2A8B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914400"/>
            <a:ext cx="75596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6" descr="25_20_Figure">
            <a:extLst>
              <a:ext uri="{FF2B5EF4-FFF2-40B4-BE49-F238E27FC236}">
                <a16:creationId xmlns:a16="http://schemas.microsoft.com/office/drawing/2014/main" id="{0A56BB33-940D-A942-8536-8F9F8D82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1"/>
          <a:stretch>
            <a:fillRect/>
          </a:stretch>
        </p:blipFill>
        <p:spPr bwMode="auto">
          <a:xfrm>
            <a:off x="2995613" y="2832100"/>
            <a:ext cx="31496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7">
            <a:extLst>
              <a:ext uri="{FF2B5EF4-FFF2-40B4-BE49-F238E27FC236}">
                <a16:creationId xmlns:a16="http://schemas.microsoft.com/office/drawing/2014/main" id="{E0D014CB-4CEB-B543-AA96-A01CE0280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25-82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ACD1C2B8-77C4-4048-893F-9703381B9BA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8100"/>
            <a:ext cx="7775575" cy="509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25.5 Lifting a Glass Bead</a:t>
            </a:r>
          </a:p>
        </p:txBody>
      </p:sp>
      <p:pic>
        <p:nvPicPr>
          <p:cNvPr id="66562" name="Picture 4" descr="CH25_PPT_Slide_25-82">
            <a:extLst>
              <a:ext uri="{FF2B5EF4-FFF2-40B4-BE49-F238E27FC236}">
                <a16:creationId xmlns:a16="http://schemas.microsoft.com/office/drawing/2014/main" id="{B16F6F1F-C66B-B44F-86B2-2E1ABD106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1225550"/>
            <a:ext cx="7927975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5">
            <a:extLst>
              <a:ext uri="{FF2B5EF4-FFF2-40B4-BE49-F238E27FC236}">
                <a16:creationId xmlns:a16="http://schemas.microsoft.com/office/drawing/2014/main" id="{EE9C0E58-1186-ED42-9287-F3E6D1461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25-83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8C4E9476-962E-894D-9BDB-CF491A91A72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8100"/>
            <a:ext cx="7775575" cy="509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25.5 Lifting a Glass Bead</a:t>
            </a:r>
          </a:p>
        </p:txBody>
      </p:sp>
      <p:pic>
        <p:nvPicPr>
          <p:cNvPr id="67586" name="Picture 4" descr="CH25_PPT_Slide_25-83">
            <a:extLst>
              <a:ext uri="{FF2B5EF4-FFF2-40B4-BE49-F238E27FC236}">
                <a16:creationId xmlns:a16="http://schemas.microsoft.com/office/drawing/2014/main" id="{B41894C1-4C0A-D547-B0CA-7EC0A6B1B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2117725"/>
            <a:ext cx="82327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5">
            <a:extLst>
              <a:ext uri="{FF2B5EF4-FFF2-40B4-BE49-F238E27FC236}">
                <a16:creationId xmlns:a16="http://schemas.microsoft.com/office/drawing/2014/main" id="{8360C247-3DC2-0042-BC4D-C19886E2E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25-84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6FE0E4F9-58BE-7943-9C6C-9C42B849146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96838"/>
            <a:ext cx="7772400" cy="385762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Field Model</a:t>
            </a:r>
          </a:p>
        </p:txBody>
      </p:sp>
      <p:sp>
        <p:nvSpPr>
          <p:cNvPr id="68610" name="Text Box 3">
            <a:extLst>
              <a:ext uri="{FF2B5EF4-FFF2-40B4-BE49-F238E27FC236}">
                <a16:creationId xmlns:a16="http://schemas.microsoft.com/office/drawing/2014/main" id="{AF723028-0180-5C4E-83F5-F51869D3F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1028700"/>
            <a:ext cx="7340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 photos show the </a:t>
            </a:r>
            <a:br>
              <a:rPr lang="en-US" altLang="en-US" sz="2600" i="0"/>
            </a:br>
            <a:r>
              <a:rPr lang="en-US" altLang="en-US" sz="2600" i="0"/>
              <a:t>patterns that iron filings </a:t>
            </a:r>
            <a:br>
              <a:rPr lang="en-US" altLang="en-US" sz="2600" i="0"/>
            </a:br>
            <a:r>
              <a:rPr lang="en-US" altLang="en-US" sz="2600" i="0"/>
              <a:t>make when sprinkled </a:t>
            </a:r>
            <a:br>
              <a:rPr lang="en-US" altLang="en-US" sz="2600" i="0"/>
            </a:br>
            <a:r>
              <a:rPr lang="en-US" altLang="en-US" sz="2600" i="0"/>
              <a:t>around a magnet.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These patterns suggest </a:t>
            </a:r>
            <a:br>
              <a:rPr lang="en-US" altLang="en-US" sz="2600" i="0"/>
            </a:br>
            <a:r>
              <a:rPr lang="en-US" altLang="en-US" sz="2600" i="0"/>
              <a:t>that </a:t>
            </a:r>
            <a:r>
              <a:rPr lang="en-US" altLang="en-US" sz="2600"/>
              <a:t>space itself </a:t>
            </a:r>
            <a:r>
              <a:rPr lang="en-US" altLang="en-US" sz="2600" i="0"/>
              <a:t>around </a:t>
            </a:r>
            <a:br>
              <a:rPr lang="en-US" altLang="en-US" sz="2600" i="0"/>
            </a:br>
            <a:r>
              <a:rPr lang="en-US" altLang="en-US" sz="2600" i="0"/>
              <a:t>the magnet is filled with </a:t>
            </a:r>
            <a:br>
              <a:rPr lang="en-US" altLang="en-US" sz="2600" i="0"/>
            </a:br>
            <a:r>
              <a:rPr lang="en-US" altLang="en-US" sz="2600" i="0"/>
              <a:t>magnetic influence.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This is called the </a:t>
            </a:r>
            <a:br>
              <a:rPr lang="en-US" altLang="en-US" sz="2600" i="0"/>
            </a:br>
            <a:r>
              <a:rPr lang="en-US" altLang="en-US" sz="2600" b="1" i="0"/>
              <a:t>magnetic field</a:t>
            </a:r>
            <a:r>
              <a:rPr lang="en-US" altLang="en-US" sz="2600" i="0"/>
              <a:t>.</a:t>
            </a:r>
            <a:endParaRPr lang="en-US" altLang="en-US" sz="2600" b="1" i="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 concept of such a </a:t>
            </a:r>
            <a:r>
              <a:rPr lang="ja-JP" altLang="en-US" sz="2600" i="0"/>
              <a:t>“</a:t>
            </a:r>
            <a:r>
              <a:rPr lang="en-US" altLang="ja-JP" sz="2600" i="0"/>
              <a:t>field</a:t>
            </a:r>
            <a:r>
              <a:rPr lang="ja-JP" altLang="en-US" sz="2600" i="0"/>
              <a:t>”</a:t>
            </a:r>
            <a:r>
              <a:rPr lang="en-US" altLang="ja-JP" sz="2600" i="0"/>
              <a:t> was first introduced by Michael Faraday in 1821.</a:t>
            </a:r>
            <a:endParaRPr lang="en-US" altLang="en-US" sz="2600" i="0"/>
          </a:p>
        </p:txBody>
      </p:sp>
      <p:pic>
        <p:nvPicPr>
          <p:cNvPr id="68611" name="Picture 5" descr="25_23_Figure">
            <a:extLst>
              <a:ext uri="{FF2B5EF4-FFF2-40B4-BE49-F238E27FC236}">
                <a16:creationId xmlns:a16="http://schemas.microsoft.com/office/drawing/2014/main" id="{6B9F0CEF-E930-D741-9D4C-AD5E4F579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3"/>
          <a:stretch>
            <a:fillRect/>
          </a:stretch>
        </p:blipFill>
        <p:spPr bwMode="auto">
          <a:xfrm>
            <a:off x="4711700" y="1201738"/>
            <a:ext cx="41402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6">
            <a:extLst>
              <a:ext uri="{FF2B5EF4-FFF2-40B4-BE49-F238E27FC236}">
                <a16:creationId xmlns:a16="http://schemas.microsoft.com/office/drawing/2014/main" id="{DD7C1E51-1197-D443-B11D-9D6212226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25-87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6600366E-2323-A74C-B783-9DA0C74E36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50800"/>
            <a:ext cx="3886200" cy="49053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Field Model</a:t>
            </a:r>
          </a:p>
        </p:txBody>
      </p:sp>
      <p:sp>
        <p:nvSpPr>
          <p:cNvPr id="69634" name="Text Box 3">
            <a:extLst>
              <a:ext uri="{FF2B5EF4-FFF2-40B4-BE49-F238E27FC236}">
                <a16:creationId xmlns:a16="http://schemas.microsoft.com/office/drawing/2014/main" id="{0E0909B6-22B6-0741-ABC3-2CBD2288C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1028700"/>
            <a:ext cx="399256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A </a:t>
            </a:r>
            <a:r>
              <a:rPr lang="en-US" altLang="en-US" sz="2600"/>
              <a:t>field</a:t>
            </a:r>
            <a:r>
              <a:rPr lang="en-US" altLang="en-US" sz="2600" i="0"/>
              <a:t> is a function that assigns a vector to every point in space.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 alteration of space around a mass is called the </a:t>
            </a:r>
            <a:r>
              <a:rPr lang="en-US" altLang="en-US" sz="2600"/>
              <a:t>gravitational field.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Similarly, the space around a charge is altered to create the </a:t>
            </a:r>
            <a:r>
              <a:rPr lang="en-US" altLang="en-US" sz="2600" b="1" i="0"/>
              <a:t>electric field</a:t>
            </a:r>
            <a:r>
              <a:rPr lang="en-US" altLang="en-US" sz="2600" i="0"/>
              <a:t>.</a:t>
            </a:r>
            <a:endParaRPr lang="en-US" altLang="en-US" sz="2600" b="1" i="0"/>
          </a:p>
        </p:txBody>
      </p:sp>
      <p:pic>
        <p:nvPicPr>
          <p:cNvPr id="69635" name="Picture 5" descr="25_24_Figure">
            <a:extLst>
              <a:ext uri="{FF2B5EF4-FFF2-40B4-BE49-F238E27FC236}">
                <a16:creationId xmlns:a16="http://schemas.microsoft.com/office/drawing/2014/main" id="{BE4402F6-B721-9743-B8F1-0FAFC9127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 bwMode="auto">
          <a:xfrm>
            <a:off x="4343400" y="990600"/>
            <a:ext cx="45148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6">
            <a:extLst>
              <a:ext uri="{FF2B5EF4-FFF2-40B4-BE49-F238E27FC236}">
                <a16:creationId xmlns:a16="http://schemas.microsoft.com/office/drawing/2014/main" id="{51DC5D3C-EDEB-6F4C-B3FB-8E9A71B86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25-88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7" descr="CH25_PPT_Slide_25-92">
            <a:extLst>
              <a:ext uri="{FF2B5EF4-FFF2-40B4-BE49-F238E27FC236}">
                <a16:creationId xmlns:a16="http://schemas.microsoft.com/office/drawing/2014/main" id="{44445B25-9DE6-2449-AD42-5E558AA84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0650" r="96432" b="32430"/>
          <a:stretch>
            <a:fillRect/>
          </a:stretch>
        </p:blipFill>
        <p:spPr bwMode="auto">
          <a:xfrm>
            <a:off x="2260600" y="2628900"/>
            <a:ext cx="273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Rectangle 2">
            <a:extLst>
              <a:ext uri="{FF2B5EF4-FFF2-40B4-BE49-F238E27FC236}">
                <a16:creationId xmlns:a16="http://schemas.microsoft.com/office/drawing/2014/main" id="{9E6C17C9-0EDC-C740-8D82-74BF8F6A10A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3500" y="50800"/>
            <a:ext cx="5041900" cy="4841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Electric Field</a:t>
            </a:r>
          </a:p>
        </p:txBody>
      </p:sp>
      <p:sp>
        <p:nvSpPr>
          <p:cNvPr id="70659" name="Text Box 4">
            <a:extLst>
              <a:ext uri="{FF2B5EF4-FFF2-40B4-BE49-F238E27FC236}">
                <a16:creationId xmlns:a16="http://schemas.microsoft.com/office/drawing/2014/main" id="{D8201697-7E64-E74B-8867-131A3F6EF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5260975"/>
            <a:ext cx="846296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 i="0">
                <a:cs typeface="Arial" panose="020B0604020202020204" pitchFamily="34" charset="0"/>
              </a:rPr>
              <a:t>The units of the electric field are </a:t>
            </a:r>
            <a:r>
              <a:rPr lang="en-US" altLang="en-US" sz="2600" i="0">
                <a:latin typeface="Times New Roman" panose="02020603050405020304" pitchFamily="18" charset="0"/>
                <a:cs typeface="Arial" panose="020B0604020202020204" pitchFamily="34" charset="0"/>
              </a:rPr>
              <a:t>N/C</a:t>
            </a:r>
            <a:r>
              <a:rPr lang="en-US" altLang="en-US" sz="2600" i="0">
                <a:cs typeface="Arial" panose="020B0604020202020204" pitchFamily="34" charset="0"/>
              </a:rPr>
              <a:t>. The magnitude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altLang="en-US" sz="2600" i="0">
                <a:cs typeface="Arial" panose="020B0604020202020204" pitchFamily="34" charset="0"/>
              </a:rPr>
              <a:t> of the electric field is called the </a:t>
            </a:r>
            <a:r>
              <a:rPr lang="en-US" altLang="en-US" sz="2600" b="1" i="0">
                <a:cs typeface="Arial" panose="020B0604020202020204" pitchFamily="34" charset="0"/>
              </a:rPr>
              <a:t>electric field strength.</a:t>
            </a:r>
            <a:endParaRPr lang="en-US" altLang="en-US" b="1" i="0">
              <a:cs typeface="Arial" panose="020B0604020202020204" pitchFamily="34" charset="0"/>
            </a:endParaRPr>
          </a:p>
        </p:txBody>
      </p:sp>
      <p:pic>
        <p:nvPicPr>
          <p:cNvPr id="70660" name="Picture 9" descr="25_25_FigureA">
            <a:extLst>
              <a:ext uri="{FF2B5EF4-FFF2-40B4-BE49-F238E27FC236}">
                <a16:creationId xmlns:a16="http://schemas.microsoft.com/office/drawing/2014/main" id="{B49C1D4A-DF60-8C46-B293-E38DC1715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7" b="3415"/>
          <a:stretch>
            <a:fillRect/>
          </a:stretch>
        </p:blipFill>
        <p:spPr bwMode="auto">
          <a:xfrm>
            <a:off x="4648200" y="1193800"/>
            <a:ext cx="42672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xt Box 4">
            <a:extLst>
              <a:ext uri="{FF2B5EF4-FFF2-40B4-BE49-F238E27FC236}">
                <a16:creationId xmlns:a16="http://schemas.microsoft.com/office/drawing/2014/main" id="{AA956762-EAC6-7D4D-BB54-F62B30235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1019175"/>
            <a:ext cx="3935412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 i="0">
                <a:cs typeface="Arial" panose="020B0604020202020204" pitchFamily="34" charset="0"/>
              </a:rPr>
              <a:t>If a probe charge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altLang="en-US" sz="2600" i="0">
                <a:cs typeface="Arial" panose="020B0604020202020204" pitchFamily="34" charset="0"/>
              </a:rPr>
              <a:t> experiences an electric force at a point in space, we say that there is an electric field    at that point causing the force.</a:t>
            </a:r>
            <a:endParaRPr lang="en-US" altLang="en-US" b="1" i="0">
              <a:cs typeface="Arial" panose="020B0604020202020204" pitchFamily="34" charset="0"/>
            </a:endParaRPr>
          </a:p>
        </p:txBody>
      </p:sp>
      <p:pic>
        <p:nvPicPr>
          <p:cNvPr id="70662" name="Picture 15" descr="25_KeyEquation_02">
            <a:extLst>
              <a:ext uri="{FF2B5EF4-FFF2-40B4-BE49-F238E27FC236}">
                <a16:creationId xmlns:a16="http://schemas.microsoft.com/office/drawing/2014/main" id="{E3C5DA7F-4583-1440-9736-19C2A0688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29936" b="16568"/>
          <a:stretch>
            <a:fillRect/>
          </a:stretch>
        </p:blipFill>
        <p:spPr bwMode="auto">
          <a:xfrm>
            <a:off x="457200" y="3695700"/>
            <a:ext cx="37719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Rectangle 18">
            <a:extLst>
              <a:ext uri="{FF2B5EF4-FFF2-40B4-BE49-F238E27FC236}">
                <a16:creationId xmlns:a16="http://schemas.microsoft.com/office/drawing/2014/main" id="{6E8E2537-578C-A44E-BCA3-2498F03D0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25-89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6" descr="CH25_PPT_Slide_25-92">
            <a:extLst>
              <a:ext uri="{FF2B5EF4-FFF2-40B4-BE49-F238E27FC236}">
                <a16:creationId xmlns:a16="http://schemas.microsoft.com/office/drawing/2014/main" id="{37F9CB78-0D33-6349-85D5-25888D8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0650" r="96432" b="32430"/>
          <a:stretch>
            <a:fillRect/>
          </a:stretch>
        </p:blipFill>
        <p:spPr bwMode="auto">
          <a:xfrm>
            <a:off x="790575" y="5773738"/>
            <a:ext cx="273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25" descr="CH25_PPT_Slide_25-92">
            <a:extLst>
              <a:ext uri="{FF2B5EF4-FFF2-40B4-BE49-F238E27FC236}">
                <a16:creationId xmlns:a16="http://schemas.microsoft.com/office/drawing/2014/main" id="{DFDE5893-E107-4740-8731-9096663F6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0650" r="96432" b="32430"/>
          <a:stretch>
            <a:fillRect/>
          </a:stretch>
        </p:blipFill>
        <p:spPr bwMode="auto">
          <a:xfrm>
            <a:off x="798513" y="4940300"/>
            <a:ext cx="273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24" descr="CH25_PPT_Slide_25-92">
            <a:extLst>
              <a:ext uri="{FF2B5EF4-FFF2-40B4-BE49-F238E27FC236}">
                <a16:creationId xmlns:a16="http://schemas.microsoft.com/office/drawing/2014/main" id="{A48180BC-CF34-E246-B14E-F45B5500C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0650" r="96432" b="32430"/>
          <a:stretch>
            <a:fillRect/>
          </a:stretch>
        </p:blipFill>
        <p:spPr bwMode="auto">
          <a:xfrm>
            <a:off x="1471613" y="2219325"/>
            <a:ext cx="273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2">
            <a:extLst>
              <a:ext uri="{FF2B5EF4-FFF2-40B4-BE49-F238E27FC236}">
                <a16:creationId xmlns:a16="http://schemas.microsoft.com/office/drawing/2014/main" id="{E3F3F07E-CC93-2749-BCB0-A9E7FDA72C0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3500" y="38100"/>
            <a:ext cx="3746500" cy="509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Electric Field</a:t>
            </a:r>
          </a:p>
        </p:txBody>
      </p:sp>
      <p:sp>
        <p:nvSpPr>
          <p:cNvPr id="71685" name="Text Box 4">
            <a:extLst>
              <a:ext uri="{FF2B5EF4-FFF2-40B4-BE49-F238E27FC236}">
                <a16:creationId xmlns:a16="http://schemas.microsoft.com/office/drawing/2014/main" id="{070E281A-F83F-EB40-A4E0-1FA8BC5E7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1019175"/>
            <a:ext cx="3852862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 i="0">
                <a:cs typeface="Arial" panose="020B0604020202020204" pitchFamily="34" charset="0"/>
              </a:rPr>
              <a:t>A charged particle with charge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altLang="en-US" sz="2600" i="0">
                <a:cs typeface="Arial" panose="020B0604020202020204" pitchFamily="34" charset="0"/>
              </a:rPr>
              <a:t> at a point in space where the electric field is    experiences an electric force:</a:t>
            </a:r>
            <a:endParaRPr lang="en-US" altLang="en-US" b="1" i="0">
              <a:cs typeface="Arial" panose="020B0604020202020204" pitchFamily="34" charset="0"/>
            </a:endParaRPr>
          </a:p>
        </p:txBody>
      </p:sp>
      <p:sp>
        <p:nvSpPr>
          <p:cNvPr id="71686" name="Text Box 3">
            <a:extLst>
              <a:ext uri="{FF2B5EF4-FFF2-40B4-BE49-F238E27FC236}">
                <a16:creationId xmlns:a16="http://schemas.microsoft.com/office/drawing/2014/main" id="{3F789358-379E-144E-9B86-82174247A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4559300"/>
            <a:ext cx="87884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10000"/>
              </a:spcBef>
              <a:spcAft>
                <a:spcPct val="1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If </a:t>
            </a:r>
            <a:r>
              <a:rPr lang="en-US" altLang="en-US" sz="2600">
                <a:latin typeface="Times New Roman" panose="02020603050405020304" pitchFamily="18" charset="0"/>
              </a:rPr>
              <a:t>q</a:t>
            </a:r>
            <a:r>
              <a:rPr lang="en-US" altLang="en-US" sz="2600" i="0"/>
              <a:t> is positive, the force on the particle is in the direction of   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altLang="en-US" sz="2600" i="0"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5000"/>
              </a:lnSpc>
              <a:spcBef>
                <a:spcPct val="10000"/>
              </a:spcBef>
              <a:spcAft>
                <a:spcPct val="1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>
                <a:cs typeface="Arial" panose="020B0604020202020204" pitchFamily="34" charset="0"/>
              </a:rPr>
              <a:t>The force on a negative charge is </a:t>
            </a:r>
            <a:r>
              <a:rPr lang="en-US" altLang="en-US" sz="2600">
                <a:cs typeface="Arial" panose="020B0604020202020204" pitchFamily="34" charset="0"/>
              </a:rPr>
              <a:t>opposite </a:t>
            </a:r>
            <a:r>
              <a:rPr lang="en-US" altLang="en-US" sz="2600" i="0">
                <a:cs typeface="Arial" panose="020B0604020202020204" pitchFamily="34" charset="0"/>
              </a:rPr>
              <a:t>the direction of   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1687" name="Picture 13" descr="25_25_FigureB">
            <a:extLst>
              <a:ext uri="{FF2B5EF4-FFF2-40B4-BE49-F238E27FC236}">
                <a16:creationId xmlns:a16="http://schemas.microsoft.com/office/drawing/2014/main" id="{E282CC12-9278-DE4F-AF3A-054D95A09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2"/>
          <a:stretch>
            <a:fillRect/>
          </a:stretch>
        </p:blipFill>
        <p:spPr bwMode="auto">
          <a:xfrm>
            <a:off x="4445000" y="914400"/>
            <a:ext cx="4267200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8" name="Rectangle 22">
            <a:extLst>
              <a:ext uri="{FF2B5EF4-FFF2-40B4-BE49-F238E27FC236}">
                <a16:creationId xmlns:a16="http://schemas.microsoft.com/office/drawing/2014/main" id="{77C3BF33-AA99-5240-8CAD-C9D4B263D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25-90</a:t>
            </a:r>
          </a:p>
        </p:txBody>
      </p:sp>
      <p:pic>
        <p:nvPicPr>
          <p:cNvPr id="71689" name="Picture 27" descr="CH25_PPT_Slide_25-89">
            <a:extLst>
              <a:ext uri="{FF2B5EF4-FFF2-40B4-BE49-F238E27FC236}">
                <a16:creationId xmlns:a16="http://schemas.microsoft.com/office/drawing/2014/main" id="{71C56D3D-1376-874C-9D27-4B654E833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66"/>
          <a:stretch>
            <a:fillRect/>
          </a:stretch>
        </p:blipFill>
        <p:spPr bwMode="auto">
          <a:xfrm>
            <a:off x="1447800" y="3222625"/>
            <a:ext cx="18224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EFC0F752-6471-834D-B50D-1E5CF34E8F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63500"/>
            <a:ext cx="8305800" cy="4572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25.7 Electric Forces in a Cell</a:t>
            </a:r>
          </a:p>
        </p:txBody>
      </p:sp>
      <p:pic>
        <p:nvPicPr>
          <p:cNvPr id="72706" name="Picture 4" descr="CH25_PPT_Slide_25-90">
            <a:extLst>
              <a:ext uri="{FF2B5EF4-FFF2-40B4-BE49-F238E27FC236}">
                <a16:creationId xmlns:a16="http://schemas.microsoft.com/office/drawing/2014/main" id="{5DD0AE7D-3930-1B41-88E8-DDA759B0C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044700"/>
            <a:ext cx="8548687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5">
            <a:extLst>
              <a:ext uri="{FF2B5EF4-FFF2-40B4-BE49-F238E27FC236}">
                <a16:creationId xmlns:a16="http://schemas.microsoft.com/office/drawing/2014/main" id="{8599E77D-0F63-7143-B232-C31DFBCCF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25-91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B053708C-9B52-2643-B909-5E3ED15B16B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5400"/>
            <a:ext cx="8305800" cy="5334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25.7 Electric Forces in a Cell</a:t>
            </a:r>
          </a:p>
        </p:txBody>
      </p:sp>
      <p:pic>
        <p:nvPicPr>
          <p:cNvPr id="73730" name="Picture 4" descr="CH25_PPT_Slide_25-91">
            <a:extLst>
              <a:ext uri="{FF2B5EF4-FFF2-40B4-BE49-F238E27FC236}">
                <a16:creationId xmlns:a16="http://schemas.microsoft.com/office/drawing/2014/main" id="{3305ECCB-5920-B044-B652-0135C34A1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873250"/>
            <a:ext cx="8548687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5">
            <a:extLst>
              <a:ext uri="{FF2B5EF4-FFF2-40B4-BE49-F238E27FC236}">
                <a16:creationId xmlns:a16="http://schemas.microsoft.com/office/drawing/2014/main" id="{A5CD7B83-1F28-CD4B-AFEF-C6B94A61F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25-92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3">
            <a:extLst>
              <a:ext uri="{FF2B5EF4-FFF2-40B4-BE49-F238E27FC236}">
                <a16:creationId xmlns:a16="http://schemas.microsoft.com/office/drawing/2014/main" id="{CA03C001-D6AB-0443-A22C-CE1EC9BBCE6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5400"/>
            <a:ext cx="8229600" cy="52705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Chapter 25 Preview</a:t>
            </a:r>
          </a:p>
        </p:txBody>
      </p:sp>
      <p:pic>
        <p:nvPicPr>
          <p:cNvPr id="19458" name="Picture 4" descr="25_ChPreview_05">
            <a:extLst>
              <a:ext uri="{FF2B5EF4-FFF2-40B4-BE49-F238E27FC236}">
                <a16:creationId xmlns:a16="http://schemas.microsoft.com/office/drawing/2014/main" id="{B4407527-7D8E-DD48-A410-2EDB6D0E0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5"/>
          <a:stretch>
            <a:fillRect/>
          </a:stretch>
        </p:blipFill>
        <p:spPr bwMode="auto">
          <a:xfrm>
            <a:off x="1905000" y="1066800"/>
            <a:ext cx="52578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5">
            <a:extLst>
              <a:ext uri="{FF2B5EF4-FFF2-40B4-BE49-F238E27FC236}">
                <a16:creationId xmlns:a16="http://schemas.microsoft.com/office/drawing/2014/main" id="{E1F60600-57C7-8C47-97D9-3DB703A40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25-7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8DCA7FE4-4D49-9A46-9154-0DF121E1B05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5400"/>
            <a:ext cx="8370888" cy="5207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Electric Field of a Point Charge</a:t>
            </a:r>
          </a:p>
        </p:txBody>
      </p:sp>
      <p:sp>
        <p:nvSpPr>
          <p:cNvPr id="74754" name="Text Box 3">
            <a:extLst>
              <a:ext uri="{FF2B5EF4-FFF2-40B4-BE49-F238E27FC236}">
                <a16:creationId xmlns:a16="http://schemas.microsoft.com/office/drawing/2014/main" id="{D9974324-61B9-3442-95BA-4C831A007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1028700"/>
            <a:ext cx="457358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Figure (a) shows charge </a:t>
            </a:r>
            <a:r>
              <a:rPr lang="en-US" altLang="en-US" sz="2600">
                <a:latin typeface="Times New Roman" panose="02020603050405020304" pitchFamily="18" charset="0"/>
              </a:rPr>
              <a:t>q</a:t>
            </a:r>
            <a:r>
              <a:rPr lang="en-US" altLang="en-US" sz="2600" i="0"/>
              <a:t>, and a point in space where we would like to know the electric field.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We need a second charge, shown in figure (b), to serve as a probe fore the electric field.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 electric field, shown in figure (c), is given by:</a:t>
            </a:r>
          </a:p>
        </p:txBody>
      </p:sp>
      <p:pic>
        <p:nvPicPr>
          <p:cNvPr id="74755" name="Picture 6" descr="25_26_Figure">
            <a:extLst>
              <a:ext uri="{FF2B5EF4-FFF2-40B4-BE49-F238E27FC236}">
                <a16:creationId xmlns:a16="http://schemas.microsoft.com/office/drawing/2014/main" id="{EDAEA428-3E8E-FF4F-80A9-2F7450ACB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 bwMode="auto">
          <a:xfrm>
            <a:off x="5441950" y="1066800"/>
            <a:ext cx="32448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7" descr="CH25_PPT_Slide_25-92">
            <a:extLst>
              <a:ext uri="{FF2B5EF4-FFF2-40B4-BE49-F238E27FC236}">
                <a16:creationId xmlns:a16="http://schemas.microsoft.com/office/drawing/2014/main" id="{4CBD453E-AA45-5042-9125-DD27A4F6B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71"/>
          <a:stretch>
            <a:fillRect/>
          </a:stretch>
        </p:blipFill>
        <p:spPr bwMode="auto">
          <a:xfrm>
            <a:off x="387350" y="5334000"/>
            <a:ext cx="471805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Rectangle 8">
            <a:extLst>
              <a:ext uri="{FF2B5EF4-FFF2-40B4-BE49-F238E27FC236}">
                <a16:creationId xmlns:a16="http://schemas.microsoft.com/office/drawing/2014/main" id="{84829562-9FB2-494E-95E5-13FAF447C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25-93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47363705-6E37-F74D-84BA-BE75D593FA8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2700"/>
            <a:ext cx="8067675" cy="56197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Electric Field of a Point Charge</a:t>
            </a:r>
          </a:p>
        </p:txBody>
      </p:sp>
      <p:sp>
        <p:nvSpPr>
          <p:cNvPr id="75778" name="Text Box 3">
            <a:extLst>
              <a:ext uri="{FF2B5EF4-FFF2-40B4-BE49-F238E27FC236}">
                <a16:creationId xmlns:a16="http://schemas.microsoft.com/office/drawing/2014/main" id="{E0FEFB6E-F7D2-5041-89DB-1EBB6C315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1333500"/>
            <a:ext cx="417830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If we calculate the field at a sufficient number of points in space, we can draw a </a:t>
            </a:r>
            <a:r>
              <a:rPr lang="en-US" altLang="en-US" sz="2600" b="1" i="0"/>
              <a:t>field diagram</a:t>
            </a:r>
            <a:r>
              <a:rPr lang="en-US" altLang="en-US" sz="2600" i="0"/>
              <a:t>.</a:t>
            </a:r>
            <a:r>
              <a:rPr lang="en-US" altLang="en-US" sz="2600" b="1" i="0"/>
              <a:t> </a:t>
            </a:r>
            <a:endParaRPr lang="en-US" altLang="en-US" sz="2600" i="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Notice that the field vectors all point straight away from charge </a:t>
            </a:r>
            <a:r>
              <a:rPr lang="en-US" altLang="en-US" sz="2600">
                <a:latin typeface="Times New Roman" panose="02020603050405020304" pitchFamily="18" charset="0"/>
              </a:rPr>
              <a:t>q</a:t>
            </a:r>
            <a:r>
              <a:rPr lang="en-US" altLang="en-US" sz="2600"/>
              <a:t>.</a:t>
            </a:r>
            <a:endParaRPr lang="en-US" altLang="en-US" sz="2600" i="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Also notice how quickly the arrows decrease in length due to the inverse-square dependence on </a:t>
            </a:r>
            <a:r>
              <a:rPr lang="en-US" altLang="en-US" sz="2600">
                <a:latin typeface="Times New Roman" panose="02020603050405020304" pitchFamily="18" charset="0"/>
              </a:rPr>
              <a:t>r</a:t>
            </a:r>
            <a:r>
              <a:rPr lang="en-US" altLang="en-US" sz="2600"/>
              <a:t>.</a:t>
            </a:r>
          </a:p>
        </p:txBody>
      </p:sp>
      <p:pic>
        <p:nvPicPr>
          <p:cNvPr id="75779" name="Picture 5" descr="25_27_Figure">
            <a:extLst>
              <a:ext uri="{FF2B5EF4-FFF2-40B4-BE49-F238E27FC236}">
                <a16:creationId xmlns:a16="http://schemas.microsoft.com/office/drawing/2014/main" id="{60151E26-6D3E-5541-8146-A255063E1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3"/>
          <a:stretch>
            <a:fillRect/>
          </a:stretch>
        </p:blipFill>
        <p:spPr bwMode="auto">
          <a:xfrm>
            <a:off x="4438650" y="1333500"/>
            <a:ext cx="447675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6">
            <a:extLst>
              <a:ext uri="{FF2B5EF4-FFF2-40B4-BE49-F238E27FC236}">
                <a16:creationId xmlns:a16="http://schemas.microsoft.com/office/drawing/2014/main" id="{02CD703C-9774-D64B-97F0-510C9804A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25-94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15">
            <a:extLst>
              <a:ext uri="{FF2B5EF4-FFF2-40B4-BE49-F238E27FC236}">
                <a16:creationId xmlns:a16="http://schemas.microsoft.com/office/drawing/2014/main" id="{F27B51EC-9D91-C04A-BDD9-E5819105EF82}"/>
              </a:ext>
            </a:extLst>
          </p:cNvPr>
          <p:cNvGrpSpPr>
            <a:grpSpLocks/>
          </p:cNvGrpSpPr>
          <p:nvPr/>
        </p:nvGrpSpPr>
        <p:grpSpPr bwMode="auto">
          <a:xfrm>
            <a:off x="5718175" y="6253163"/>
            <a:ext cx="271463" cy="347662"/>
            <a:chOff x="4024" y="1556"/>
            <a:chExt cx="171" cy="219"/>
          </a:xfrm>
        </p:grpSpPr>
        <p:pic>
          <p:nvPicPr>
            <p:cNvPr id="76810" name="Picture 16" descr="CH25_PPT_Slide_97-98">
              <a:extLst>
                <a:ext uri="{FF2B5EF4-FFF2-40B4-BE49-F238E27FC236}">
                  <a16:creationId xmlns:a16="http://schemas.microsoft.com/office/drawing/2014/main" id="{875A4750-27D1-7440-A6E5-2602BA6D03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17" t="28085" r="38107" b="68130"/>
            <a:stretch>
              <a:fillRect/>
            </a:stretch>
          </p:blipFill>
          <p:spPr bwMode="auto">
            <a:xfrm>
              <a:off x="4024" y="1618"/>
              <a:ext cx="171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11" name="Picture 17" descr="CH25_PPT_Slide_97-98">
              <a:extLst>
                <a:ext uri="{FF2B5EF4-FFF2-40B4-BE49-F238E27FC236}">
                  <a16:creationId xmlns:a16="http://schemas.microsoft.com/office/drawing/2014/main" id="{C6FB87B6-47EC-434F-AB43-A21C8A3113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08" t="25578" r="38609" b="72614"/>
            <a:stretch>
              <a:fillRect/>
            </a:stretch>
          </p:blipFill>
          <p:spPr bwMode="auto">
            <a:xfrm>
              <a:off x="4070" y="1556"/>
              <a:ext cx="96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02" name="Rectangle 2">
            <a:extLst>
              <a:ext uri="{FF2B5EF4-FFF2-40B4-BE49-F238E27FC236}">
                <a16:creationId xmlns:a16="http://schemas.microsoft.com/office/drawing/2014/main" id="{A483D9F6-3726-DA42-9A98-A4DB0A29AAE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8100"/>
            <a:ext cx="6926263" cy="4968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Unit Vector Notation</a:t>
            </a:r>
          </a:p>
        </p:txBody>
      </p:sp>
      <p:sp>
        <p:nvSpPr>
          <p:cNvPr id="76803" name="Text Box 3">
            <a:extLst>
              <a:ext uri="{FF2B5EF4-FFF2-40B4-BE49-F238E27FC236}">
                <a16:creationId xmlns:a16="http://schemas.microsoft.com/office/drawing/2014/main" id="{1F51AE2F-3EF9-0C47-9D8C-1A251DB61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0" y="838200"/>
            <a:ext cx="4673600" cy="589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Figure (a) shows unit </a:t>
            </a:r>
            <a:br>
              <a:rPr lang="en-US" altLang="en-US" sz="2600" i="0"/>
            </a:br>
            <a:r>
              <a:rPr lang="en-US" altLang="en-US" sz="2600" i="0"/>
              <a:t>vectors pointing toward points 1, 2, and 3.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Unit vector</a:t>
            </a:r>
            <a:r>
              <a:rPr lang="en-US" altLang="ja-JP" sz="2600" i="0"/>
              <a:t>    </a:t>
            </a:r>
            <a:r>
              <a:rPr lang="en-US" altLang="en-US" sz="2600" i="0"/>
              <a:t>specifies </a:t>
            </a:r>
            <a:br>
              <a:rPr lang="en-US" altLang="en-US" sz="2600" i="0"/>
            </a:br>
            <a:r>
              <a:rPr lang="en-US" altLang="en-US" sz="2600" i="0"/>
              <a:t>the direction </a:t>
            </a:r>
            <a:r>
              <a:rPr lang="ja-JP" altLang="en-US" sz="2600" i="0"/>
              <a:t>“</a:t>
            </a:r>
            <a:r>
              <a:rPr lang="en-US" altLang="ja-JP" sz="2600" i="0"/>
              <a:t>straight </a:t>
            </a:r>
            <a:br>
              <a:rPr lang="en-US" altLang="ja-JP" sz="2600" i="0"/>
            </a:br>
            <a:r>
              <a:rPr lang="en-US" altLang="ja-JP" sz="2600" i="0"/>
              <a:t>outward from this point</a:t>
            </a:r>
            <a:r>
              <a:rPr lang="ja-JP" altLang="en-US" sz="2600" i="0"/>
              <a:t>”</a:t>
            </a:r>
            <a:r>
              <a:rPr lang="en-US" altLang="ja-JP" sz="2600" i="0"/>
              <a:t>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Figure (b) shows the </a:t>
            </a:r>
            <a:br>
              <a:rPr lang="en-US" altLang="en-US" sz="2600" i="0"/>
            </a:br>
            <a:r>
              <a:rPr lang="en-US" altLang="en-US" sz="2600" i="0"/>
              <a:t>electric fields at points </a:t>
            </a:r>
            <a:br>
              <a:rPr lang="en-US" altLang="en-US" sz="2600" i="0"/>
            </a:br>
            <a:r>
              <a:rPr lang="en-US" altLang="en-US" sz="2600" i="0"/>
              <a:t>1, 2, and 3 due to a </a:t>
            </a:r>
            <a:br>
              <a:rPr lang="en-US" altLang="en-US" sz="2600" i="0"/>
            </a:br>
            <a:r>
              <a:rPr lang="en-US" altLang="en-US" sz="2600" i="0"/>
              <a:t>positive charge at the origin.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 electric field     points </a:t>
            </a:r>
            <a:br>
              <a:rPr lang="en-US" altLang="en-US" sz="2600" i="0"/>
            </a:br>
            <a:r>
              <a:rPr lang="en-US" altLang="en-US" sz="2600" i="0"/>
              <a:t>in the direction of the unit vector   .    </a:t>
            </a:r>
            <a:endParaRPr lang="en-US" altLang="en-US" sz="2600"/>
          </a:p>
        </p:txBody>
      </p:sp>
      <p:pic>
        <p:nvPicPr>
          <p:cNvPr id="76804" name="Picture 8" descr="25_28_Figure">
            <a:extLst>
              <a:ext uri="{FF2B5EF4-FFF2-40B4-BE49-F238E27FC236}">
                <a16:creationId xmlns:a16="http://schemas.microsoft.com/office/drawing/2014/main" id="{D654C622-3FBA-824B-845E-B9A2616E2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 bwMode="auto">
          <a:xfrm>
            <a:off x="152400" y="971550"/>
            <a:ext cx="3730625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6805" name="Group 14">
            <a:extLst>
              <a:ext uri="{FF2B5EF4-FFF2-40B4-BE49-F238E27FC236}">
                <a16:creationId xmlns:a16="http://schemas.microsoft.com/office/drawing/2014/main" id="{70B04002-5866-BC44-895A-DC8DFC3944B4}"/>
              </a:ext>
            </a:extLst>
          </p:cNvPr>
          <p:cNvGrpSpPr>
            <a:grpSpLocks/>
          </p:cNvGrpSpPr>
          <p:nvPr/>
        </p:nvGrpSpPr>
        <p:grpSpPr bwMode="auto">
          <a:xfrm>
            <a:off x="6376988" y="2170113"/>
            <a:ext cx="271462" cy="347662"/>
            <a:chOff x="4024" y="1556"/>
            <a:chExt cx="171" cy="219"/>
          </a:xfrm>
        </p:grpSpPr>
        <p:pic>
          <p:nvPicPr>
            <p:cNvPr id="76808" name="Picture 11" descr="CH25_PPT_Slide_97-98">
              <a:extLst>
                <a:ext uri="{FF2B5EF4-FFF2-40B4-BE49-F238E27FC236}">
                  <a16:creationId xmlns:a16="http://schemas.microsoft.com/office/drawing/2014/main" id="{7CAB929D-381F-9B43-8531-672103BBA8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17" t="28085" r="38107" b="68130"/>
            <a:stretch>
              <a:fillRect/>
            </a:stretch>
          </p:blipFill>
          <p:spPr bwMode="auto">
            <a:xfrm>
              <a:off x="4024" y="1618"/>
              <a:ext cx="171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09" name="Picture 13" descr="CH25_PPT_Slide_97-98">
              <a:extLst>
                <a:ext uri="{FF2B5EF4-FFF2-40B4-BE49-F238E27FC236}">
                  <a16:creationId xmlns:a16="http://schemas.microsoft.com/office/drawing/2014/main" id="{22A9F7FC-B9C2-D240-879B-B0A63FF7A8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08" t="25578" r="38609" b="72614"/>
            <a:stretch>
              <a:fillRect/>
            </a:stretch>
          </p:blipFill>
          <p:spPr bwMode="auto">
            <a:xfrm>
              <a:off x="4070" y="1556"/>
              <a:ext cx="96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6806" name="Picture 18" descr="CH25_PPT_Slide_25-92">
            <a:extLst>
              <a:ext uri="{FF2B5EF4-FFF2-40B4-BE49-F238E27FC236}">
                <a16:creationId xmlns:a16="http://schemas.microsoft.com/office/drawing/2014/main" id="{D5756FED-5244-3245-B5CA-C3C31831F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0650" r="96432" b="32430"/>
          <a:stretch>
            <a:fillRect/>
          </a:stretch>
        </p:blipFill>
        <p:spPr bwMode="auto">
          <a:xfrm>
            <a:off x="7281863" y="5445125"/>
            <a:ext cx="273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Rectangle 19">
            <a:extLst>
              <a:ext uri="{FF2B5EF4-FFF2-40B4-BE49-F238E27FC236}">
                <a16:creationId xmlns:a16="http://schemas.microsoft.com/office/drawing/2014/main" id="{FE092578-43EC-8A42-855C-B05E44299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25-97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7" descr="25_29_Figure">
            <a:extLst>
              <a:ext uri="{FF2B5EF4-FFF2-40B4-BE49-F238E27FC236}">
                <a16:creationId xmlns:a16="http://schemas.microsoft.com/office/drawing/2014/main" id="{3D0CB3C8-88C5-1C4E-890B-463B00193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3"/>
          <a:stretch>
            <a:fillRect/>
          </a:stretch>
        </p:blipFill>
        <p:spPr bwMode="auto">
          <a:xfrm>
            <a:off x="4848225" y="1219200"/>
            <a:ext cx="3990975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Rectangle 2">
            <a:extLst>
              <a:ext uri="{FF2B5EF4-FFF2-40B4-BE49-F238E27FC236}">
                <a16:creationId xmlns:a16="http://schemas.microsoft.com/office/drawing/2014/main" id="{25545137-61C0-4D4A-9B07-C634E22E306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39700"/>
            <a:ext cx="8067675" cy="3143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Electric Field of a Point Charge</a:t>
            </a:r>
          </a:p>
        </p:txBody>
      </p:sp>
      <p:sp>
        <p:nvSpPr>
          <p:cNvPr id="77827" name="Text Box 3">
            <a:extLst>
              <a:ext uri="{FF2B5EF4-FFF2-40B4-BE49-F238E27FC236}">
                <a16:creationId xmlns:a16="http://schemas.microsoft.com/office/drawing/2014/main" id="{1161D5F4-3D7B-D04E-812A-C41124317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1028700"/>
            <a:ext cx="41783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Using unit vector notation, the electric field at a distance </a:t>
            </a:r>
            <a:r>
              <a:rPr lang="en-US" altLang="en-US" sz="2600">
                <a:latin typeface="Times New Roman" panose="02020603050405020304" pitchFamily="18" charset="0"/>
              </a:rPr>
              <a:t>r</a:t>
            </a:r>
            <a:r>
              <a:rPr lang="en-US" altLang="en-US" sz="2600" i="0"/>
              <a:t> from a point charge </a:t>
            </a:r>
            <a:r>
              <a:rPr lang="en-US" altLang="en-US" sz="2600">
                <a:latin typeface="Times New Roman" panose="02020603050405020304" pitchFamily="18" charset="0"/>
              </a:rPr>
              <a:t>q</a:t>
            </a:r>
            <a:r>
              <a:rPr lang="en-US" altLang="en-US" sz="2600" i="0"/>
              <a:t> is:</a:t>
            </a:r>
            <a:endParaRPr lang="en-US" altLang="en-US" sz="2600"/>
          </a:p>
        </p:txBody>
      </p:sp>
      <p:sp>
        <p:nvSpPr>
          <p:cNvPr id="77828" name="Text Box 3">
            <a:extLst>
              <a:ext uri="{FF2B5EF4-FFF2-40B4-BE49-F238E27FC236}">
                <a16:creationId xmlns:a16="http://schemas.microsoft.com/office/drawing/2014/main" id="{A2EB4B18-D114-B142-8811-68273F177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3924300"/>
            <a:ext cx="52832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A negative sign in front of </a:t>
            </a:r>
            <a:br>
              <a:rPr lang="en-US" altLang="en-US" sz="2600" i="0"/>
            </a:br>
            <a:r>
              <a:rPr lang="en-US" altLang="en-US" sz="2600" i="0"/>
              <a:t>a vector simply reverses </a:t>
            </a:r>
            <a:br>
              <a:rPr lang="en-US" altLang="en-US" sz="2600" i="0"/>
            </a:br>
            <a:r>
              <a:rPr lang="en-US" altLang="en-US" sz="2600" i="0"/>
              <a:t>its direction.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The figure shows the electric field of a negative point charge.</a:t>
            </a:r>
            <a:endParaRPr lang="en-US" altLang="en-US" sz="2600"/>
          </a:p>
        </p:txBody>
      </p:sp>
      <p:pic>
        <p:nvPicPr>
          <p:cNvPr id="77829" name="Picture 9" descr="25_KeyEquation_03">
            <a:extLst>
              <a:ext uri="{FF2B5EF4-FFF2-40B4-BE49-F238E27FC236}">
                <a16:creationId xmlns:a16="http://schemas.microsoft.com/office/drawing/2014/main" id="{2BF29DDD-8B1B-B749-A405-BEDB57CA4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r="59796" b="20238"/>
          <a:stretch>
            <a:fillRect/>
          </a:stretch>
        </p:blipFill>
        <p:spPr bwMode="auto">
          <a:xfrm>
            <a:off x="1219200" y="2806700"/>
            <a:ext cx="2514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Rectangle 10">
            <a:extLst>
              <a:ext uri="{FF2B5EF4-FFF2-40B4-BE49-F238E27FC236}">
                <a16:creationId xmlns:a16="http://schemas.microsoft.com/office/drawing/2014/main" id="{F1D4483A-19C5-EB41-A4FA-B424A08AA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25-100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30C07A01-5620-464E-A97A-EC09CF92372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5400"/>
            <a:ext cx="8305800" cy="5334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25.9 The Electric Field of a Proton</a:t>
            </a:r>
          </a:p>
        </p:txBody>
      </p:sp>
      <p:pic>
        <p:nvPicPr>
          <p:cNvPr id="78850" name="Picture 5" descr="CH25_PPT_Slide_25-102">
            <a:extLst>
              <a:ext uri="{FF2B5EF4-FFF2-40B4-BE49-F238E27FC236}">
                <a16:creationId xmlns:a16="http://schemas.microsoft.com/office/drawing/2014/main" id="{B8211ED0-BC50-9C45-8C91-F9913F3FB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574925"/>
            <a:ext cx="8548687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7">
            <a:extLst>
              <a:ext uri="{FF2B5EF4-FFF2-40B4-BE49-F238E27FC236}">
                <a16:creationId xmlns:a16="http://schemas.microsoft.com/office/drawing/2014/main" id="{101C24E0-CF89-9740-86A8-DA8856939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25-103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69592D90-7ED4-EE4C-B3B0-58347B687F0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27000"/>
            <a:ext cx="8305800" cy="3349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25.9 The Electric Field of a Proton</a:t>
            </a:r>
          </a:p>
        </p:txBody>
      </p:sp>
      <p:pic>
        <p:nvPicPr>
          <p:cNvPr id="79874" name="Picture 4" descr="CH25_PPT_Slide_25-103">
            <a:extLst>
              <a:ext uri="{FF2B5EF4-FFF2-40B4-BE49-F238E27FC236}">
                <a16:creationId xmlns:a16="http://schemas.microsoft.com/office/drawing/2014/main" id="{59DB41D2-F165-F34F-A307-6C14CE1D9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071688"/>
            <a:ext cx="8548687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5">
            <a:extLst>
              <a:ext uri="{FF2B5EF4-FFF2-40B4-BE49-F238E27FC236}">
                <a16:creationId xmlns:a16="http://schemas.microsoft.com/office/drawing/2014/main" id="{F7DC20BD-AB6A-844E-B5D6-98D7C34E3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25-104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32935ECD-7B5A-7347-8D09-E09EE549431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63500"/>
            <a:ext cx="8305800" cy="4572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25.9 The Electric Field of a Proton</a:t>
            </a:r>
          </a:p>
        </p:txBody>
      </p:sp>
      <p:pic>
        <p:nvPicPr>
          <p:cNvPr id="80898" name="Picture 4" descr="CH25_PPT_Slide_25-104">
            <a:extLst>
              <a:ext uri="{FF2B5EF4-FFF2-40B4-BE49-F238E27FC236}">
                <a16:creationId xmlns:a16="http://schemas.microsoft.com/office/drawing/2014/main" id="{FD698F25-B67F-C842-87A7-C39A0633B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905000"/>
            <a:ext cx="854868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Rectangle 5">
            <a:extLst>
              <a:ext uri="{FF2B5EF4-FFF2-40B4-BE49-F238E27FC236}">
                <a16:creationId xmlns:a16="http://schemas.microsoft.com/office/drawing/2014/main" id="{3E1C94C3-8BB9-E847-A514-4185CC17D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25-105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F4F0764C-C0EE-4E4D-9C9F-17AD28B2D05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019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333399"/>
                </a:solidFill>
              </a:rPr>
              <a:t>Chapter 25 Summary Slides</a:t>
            </a:r>
          </a:p>
        </p:txBody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EC6AC3B3-7E59-374C-AD6F-82CC957F1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25-106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DDC12C3C-C6A7-DF41-8F14-E0F83747890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47625"/>
            <a:ext cx="8229600" cy="49847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General Principles</a:t>
            </a:r>
          </a:p>
        </p:txBody>
      </p:sp>
      <p:pic>
        <p:nvPicPr>
          <p:cNvPr id="82946" name="Picture 5" descr="25_Summary_01">
            <a:extLst>
              <a:ext uri="{FF2B5EF4-FFF2-40B4-BE49-F238E27FC236}">
                <a16:creationId xmlns:a16="http://schemas.microsoft.com/office/drawing/2014/main" id="{1B72A071-A4D3-3D46-BAC9-263E6CF95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3" r="37169" b="7329"/>
          <a:stretch>
            <a:fillRect/>
          </a:stretch>
        </p:blipFill>
        <p:spPr bwMode="auto">
          <a:xfrm>
            <a:off x="1296988" y="914400"/>
            <a:ext cx="654685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7" descr="25_Summary_01">
            <a:extLst>
              <a:ext uri="{FF2B5EF4-FFF2-40B4-BE49-F238E27FC236}">
                <a16:creationId xmlns:a16="http://schemas.microsoft.com/office/drawing/2014/main" id="{0A65DA9F-B8B8-8E4B-83AF-FE7A4FC11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4" t="22003" r="7034" b="24542"/>
          <a:stretch>
            <a:fillRect/>
          </a:stretch>
        </p:blipFill>
        <p:spPr bwMode="auto">
          <a:xfrm>
            <a:off x="2805113" y="3987800"/>
            <a:ext cx="39909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Rectangle 8">
            <a:extLst>
              <a:ext uri="{FF2B5EF4-FFF2-40B4-BE49-F238E27FC236}">
                <a16:creationId xmlns:a16="http://schemas.microsoft.com/office/drawing/2014/main" id="{824E2D19-3AA7-AD42-9CCE-31F159C24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25-107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D3EA1419-17AB-1D43-A12E-9C3CBC20224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06363"/>
            <a:ext cx="7772400" cy="376237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Important Concepts</a:t>
            </a:r>
          </a:p>
        </p:txBody>
      </p:sp>
      <p:pic>
        <p:nvPicPr>
          <p:cNvPr id="83970" name="Picture 4" descr="25_Summary_02">
            <a:extLst>
              <a:ext uri="{FF2B5EF4-FFF2-40B4-BE49-F238E27FC236}">
                <a16:creationId xmlns:a16="http://schemas.microsoft.com/office/drawing/2014/main" id="{CC077A9C-005A-1D4F-A47A-30D681D09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6" r="47168" b="51880"/>
          <a:stretch>
            <a:fillRect/>
          </a:stretch>
        </p:blipFill>
        <p:spPr bwMode="auto">
          <a:xfrm>
            <a:off x="769938" y="990600"/>
            <a:ext cx="7688262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5">
            <a:extLst>
              <a:ext uri="{FF2B5EF4-FFF2-40B4-BE49-F238E27FC236}">
                <a16:creationId xmlns:a16="http://schemas.microsoft.com/office/drawing/2014/main" id="{505810CD-1AD7-0A41-A1EB-CA4684D27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25-108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3">
            <a:extLst>
              <a:ext uri="{FF2B5EF4-FFF2-40B4-BE49-F238E27FC236}">
                <a16:creationId xmlns:a16="http://schemas.microsoft.com/office/drawing/2014/main" id="{64470265-85A4-5045-AE0F-D36E409A686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63500"/>
            <a:ext cx="8229600" cy="45085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Chapter 25 Preview</a:t>
            </a:r>
          </a:p>
        </p:txBody>
      </p:sp>
      <p:pic>
        <p:nvPicPr>
          <p:cNvPr id="20482" name="Picture 4" descr="25_ChPreview_06">
            <a:extLst>
              <a:ext uri="{FF2B5EF4-FFF2-40B4-BE49-F238E27FC236}">
                <a16:creationId xmlns:a16="http://schemas.microsoft.com/office/drawing/2014/main" id="{EB1E8CFD-B301-6641-AA0C-3D4922235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5"/>
          <a:stretch>
            <a:fillRect/>
          </a:stretch>
        </p:blipFill>
        <p:spPr bwMode="auto">
          <a:xfrm>
            <a:off x="1906588" y="1025525"/>
            <a:ext cx="5332412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5">
            <a:extLst>
              <a:ext uri="{FF2B5EF4-FFF2-40B4-BE49-F238E27FC236}">
                <a16:creationId xmlns:a16="http://schemas.microsoft.com/office/drawing/2014/main" id="{72796261-9B39-E141-890B-0E473F727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25-8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5683346B-1144-4E45-9338-6B5DB140AC3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7772400" cy="41433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Important Concepts</a:t>
            </a:r>
          </a:p>
        </p:txBody>
      </p:sp>
      <p:pic>
        <p:nvPicPr>
          <p:cNvPr id="84994" name="Picture 4" descr="25_Summary_02">
            <a:extLst>
              <a:ext uri="{FF2B5EF4-FFF2-40B4-BE49-F238E27FC236}">
                <a16:creationId xmlns:a16="http://schemas.microsoft.com/office/drawing/2014/main" id="{2DB356E5-7D6A-2843-B7C3-EDE8FFA51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0" r="47168" b="2782"/>
          <a:stretch>
            <a:fillRect/>
          </a:stretch>
        </p:blipFill>
        <p:spPr bwMode="auto">
          <a:xfrm>
            <a:off x="1066800" y="990600"/>
            <a:ext cx="69342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5">
            <a:extLst>
              <a:ext uri="{FF2B5EF4-FFF2-40B4-BE49-F238E27FC236}">
                <a16:creationId xmlns:a16="http://schemas.microsoft.com/office/drawing/2014/main" id="{357FC3B4-2059-6D44-AF78-7ABA44FE1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25-109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F2356B3F-989D-E047-986F-13E6FB5A208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14300"/>
            <a:ext cx="7772400" cy="35083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Important Concepts</a:t>
            </a:r>
          </a:p>
        </p:txBody>
      </p:sp>
      <p:pic>
        <p:nvPicPr>
          <p:cNvPr id="86018" name="Picture 4" descr="25_Summary_02">
            <a:extLst>
              <a:ext uri="{FF2B5EF4-FFF2-40B4-BE49-F238E27FC236}">
                <a16:creationId xmlns:a16="http://schemas.microsoft.com/office/drawing/2014/main" id="{01FB87AA-F47D-1348-A6C4-D9EC8E53C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2" t="4485" b="48882"/>
          <a:stretch>
            <a:fillRect/>
          </a:stretch>
        </p:blipFill>
        <p:spPr bwMode="auto">
          <a:xfrm>
            <a:off x="1209675" y="914400"/>
            <a:ext cx="66389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5">
            <a:extLst>
              <a:ext uri="{FF2B5EF4-FFF2-40B4-BE49-F238E27FC236}">
                <a16:creationId xmlns:a16="http://schemas.microsoft.com/office/drawing/2014/main" id="{5C815CC2-9C73-FF41-8102-426C67F35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25-110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>
            <a:extLst>
              <a:ext uri="{FF2B5EF4-FFF2-40B4-BE49-F238E27FC236}">
                <a16:creationId xmlns:a16="http://schemas.microsoft.com/office/drawing/2014/main" id="{FCC4044B-891B-EC40-B7A5-A161D9A4BC4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14300"/>
            <a:ext cx="7772400" cy="36353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Important Concepts</a:t>
            </a:r>
          </a:p>
        </p:txBody>
      </p:sp>
      <p:pic>
        <p:nvPicPr>
          <p:cNvPr id="87042" name="Picture 4" descr="25_Summary_02">
            <a:extLst>
              <a:ext uri="{FF2B5EF4-FFF2-40B4-BE49-F238E27FC236}">
                <a16:creationId xmlns:a16="http://schemas.microsoft.com/office/drawing/2014/main" id="{A380B4FF-4D27-FD42-8C80-5505DC527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2" t="39822" b="11305"/>
          <a:stretch>
            <a:fillRect/>
          </a:stretch>
        </p:blipFill>
        <p:spPr bwMode="auto">
          <a:xfrm>
            <a:off x="1447800" y="958850"/>
            <a:ext cx="636905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5">
            <a:extLst>
              <a:ext uri="{FF2B5EF4-FFF2-40B4-BE49-F238E27FC236}">
                <a16:creationId xmlns:a16="http://schemas.microsoft.com/office/drawing/2014/main" id="{0EB2D3A3-C288-004F-A1AE-27C46A972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25-111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9C96C520-A9A9-9E42-9861-B9A1F44FCBA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8575"/>
            <a:ext cx="8229600" cy="5175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Discovering Electricity: Experiment 1</a:t>
            </a:r>
          </a:p>
        </p:txBody>
      </p:sp>
      <p:sp>
        <p:nvSpPr>
          <p:cNvPr id="21506" name="Text Box 3">
            <a:extLst>
              <a:ext uri="{FF2B5EF4-FFF2-40B4-BE49-F238E27FC236}">
                <a16:creationId xmlns:a16="http://schemas.microsoft.com/office/drawing/2014/main" id="{D259776B-F4F4-DD4B-BD0E-79052E751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988" y="1154113"/>
            <a:ext cx="398621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Take a plastic rod that has been undisturbed for a long period of time and hang it by a thread.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Pick up another undisturbed plastic rod and bring it close to the hanging rod.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Nothing happens to either rod.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103DC94E-BB10-3643-AAFC-663F18E29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5410200"/>
            <a:ext cx="81661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7013" indent="-227013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No forces are observed.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We will say that the original objects are </a:t>
            </a:r>
            <a:r>
              <a:rPr lang="en-US" altLang="en-US" sz="2600" b="1" i="0"/>
              <a:t>neutral</a:t>
            </a:r>
            <a:r>
              <a:rPr lang="en-US" altLang="en-US" sz="2600" i="0"/>
              <a:t>.</a:t>
            </a:r>
            <a:endParaRPr lang="en-US" altLang="en-US" sz="2600" b="1" i="0"/>
          </a:p>
        </p:txBody>
      </p:sp>
      <p:pic>
        <p:nvPicPr>
          <p:cNvPr id="21508" name="Picture 7" descr="Figure_UNTBL25_1_1">
            <a:extLst>
              <a:ext uri="{FF2B5EF4-FFF2-40B4-BE49-F238E27FC236}">
                <a16:creationId xmlns:a16="http://schemas.microsoft.com/office/drawing/2014/main" id="{A548AC92-CC51-0E4E-816D-DA765C26E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9" b="39775"/>
          <a:stretch>
            <a:fillRect/>
          </a:stretch>
        </p:blipFill>
        <p:spPr bwMode="auto">
          <a:xfrm>
            <a:off x="403225" y="1174750"/>
            <a:ext cx="36353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11">
            <a:extLst>
              <a:ext uri="{FF2B5EF4-FFF2-40B4-BE49-F238E27FC236}">
                <a16:creationId xmlns:a16="http://schemas.microsoft.com/office/drawing/2014/main" id="{7E399605-85C3-2546-97CB-F7D8228B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25-19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6B32E17A-E70A-234D-A154-06CA3F4D11B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8100"/>
            <a:ext cx="8229600" cy="5048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Discovering Electricity: Experiment 2</a:t>
            </a:r>
          </a:p>
        </p:txBody>
      </p:sp>
      <p:sp>
        <p:nvSpPr>
          <p:cNvPr id="22530" name="Text Box 3">
            <a:extLst>
              <a:ext uri="{FF2B5EF4-FFF2-40B4-BE49-F238E27FC236}">
                <a16:creationId xmlns:a16="http://schemas.microsoft.com/office/drawing/2014/main" id="{1EB73ABD-8AB7-3744-802A-CA6DB7892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1143000"/>
            <a:ext cx="46609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31800" indent="-4318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Rub both plastic rods </a:t>
            </a:r>
            <a:br>
              <a:rPr lang="en-US" altLang="en-US" sz="2600" i="0"/>
            </a:br>
            <a:r>
              <a:rPr lang="en-US" altLang="en-US" sz="2600" i="0"/>
              <a:t>with wool.</a:t>
            </a:r>
          </a:p>
          <a:p>
            <a:pPr eaLnBrk="1" hangingPunct="1">
              <a:spcBef>
                <a:spcPct val="15000"/>
              </a:spcBef>
              <a:spcAft>
                <a:spcPct val="15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Now the hanging rod tries to move away from the handheld rod when you bring the two close together.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i="0"/>
              <a:t>Two glass rods rubbed with silk also repel each other.</a:t>
            </a:r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27F3B8C4-0A95-4F46-9C61-36A1DE307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181600"/>
            <a:ext cx="87630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</a:pPr>
            <a:r>
              <a:rPr lang="en-US" altLang="en-US" sz="2600" i="0"/>
              <a:t>There is a </a:t>
            </a:r>
            <a:r>
              <a:rPr lang="en-US" altLang="en-US" sz="2600"/>
              <a:t>long-range repulsive force</a:t>
            </a:r>
            <a:r>
              <a:rPr lang="en-US" altLang="en-US" sz="2600" i="0"/>
              <a:t>, requiring no contact, between two identical objects that have been charged in the </a:t>
            </a:r>
            <a:r>
              <a:rPr lang="en-US" altLang="en-US" sz="2600"/>
              <a:t>same </a:t>
            </a:r>
            <a:r>
              <a:rPr lang="en-US" altLang="en-US" sz="2600" i="0"/>
              <a:t>way.</a:t>
            </a:r>
            <a:endParaRPr lang="en-US" altLang="en-US" sz="2600" b="1" i="0"/>
          </a:p>
        </p:txBody>
      </p:sp>
      <p:pic>
        <p:nvPicPr>
          <p:cNvPr id="22532" name="Picture 6" descr="Figure_UNTBL25_1_2">
            <a:extLst>
              <a:ext uri="{FF2B5EF4-FFF2-40B4-BE49-F238E27FC236}">
                <a16:creationId xmlns:a16="http://schemas.microsoft.com/office/drawing/2014/main" id="{81E4A581-974C-604F-9FD6-24675C0E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1" b="40620"/>
          <a:stretch>
            <a:fillRect/>
          </a:stretch>
        </p:blipFill>
        <p:spPr bwMode="auto">
          <a:xfrm>
            <a:off x="457200" y="1192213"/>
            <a:ext cx="357505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7">
            <a:extLst>
              <a:ext uri="{FF2B5EF4-FFF2-40B4-BE49-F238E27FC236}">
                <a16:creationId xmlns:a16="http://schemas.microsoft.com/office/drawing/2014/main" id="{858FF532-9866-9B41-8C44-8F8EFDD84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3001B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 i="0"/>
              <a:t>Slide 25-20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</TotalTime>
  <Words>2194</Words>
  <Application>Microsoft Macintosh PowerPoint</Application>
  <PresentationFormat>Letter Paper (8.5x11 in)</PresentationFormat>
  <Paragraphs>277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0" baseType="lpstr">
      <vt:lpstr>Arial</vt:lpstr>
      <vt:lpstr>ＭＳ Ｐゴシック</vt:lpstr>
      <vt:lpstr>Wingdings</vt:lpstr>
      <vt:lpstr>Times</vt:lpstr>
      <vt:lpstr>Times New Roman</vt:lpstr>
      <vt:lpstr>Helvetica</vt:lpstr>
      <vt:lpstr>Symbol</vt:lpstr>
      <vt:lpstr>Blank Presentation</vt:lpstr>
      <vt:lpstr>Chapter 25 Electric Charges and Forces  </vt:lpstr>
      <vt:lpstr>Chapter 25 Preview</vt:lpstr>
      <vt:lpstr>Chapter 25 Preview</vt:lpstr>
      <vt:lpstr>Chapter 25 Preview</vt:lpstr>
      <vt:lpstr>Chapter 25 Preview</vt:lpstr>
      <vt:lpstr>Chapter 25 Preview</vt:lpstr>
      <vt:lpstr>Chapter 25 Preview</vt:lpstr>
      <vt:lpstr>Discovering Electricity: Experiment 1</vt:lpstr>
      <vt:lpstr>Discovering Electricity: Experiment 2</vt:lpstr>
      <vt:lpstr>Discovering Electricity: Experiment 3</vt:lpstr>
      <vt:lpstr>Discovering Electricity: Experiment 4</vt:lpstr>
      <vt:lpstr>Discovering Electricity: Experiment 5</vt:lpstr>
      <vt:lpstr>Discovering Electricity: Experiment 6</vt:lpstr>
      <vt:lpstr>Discovering Electricity: Experiment 7</vt:lpstr>
      <vt:lpstr>Discovering Electricity: Experiment 8</vt:lpstr>
      <vt:lpstr>Charge Model, Part I</vt:lpstr>
      <vt:lpstr>Discovering Electricity: Experiment 9</vt:lpstr>
      <vt:lpstr>Discovering Electricity: Experiment 10</vt:lpstr>
      <vt:lpstr>Discovering Electricity: Experiment 11</vt:lpstr>
      <vt:lpstr>Discovering Electricity: Experiment 12</vt:lpstr>
      <vt:lpstr>Charge Model, Part II</vt:lpstr>
      <vt:lpstr>Example 25.1 Transferring Charge</vt:lpstr>
      <vt:lpstr>Example 25.1 Transferring Charge</vt:lpstr>
      <vt:lpstr>Charge</vt:lpstr>
      <vt:lpstr>Atoms and Electricity</vt:lpstr>
      <vt:lpstr>Atoms and Electricity</vt:lpstr>
      <vt:lpstr>Charge Quantization</vt:lpstr>
      <vt:lpstr>Atoms and Electricity</vt:lpstr>
      <vt:lpstr>Atoms and Electricity</vt:lpstr>
      <vt:lpstr>Insulators</vt:lpstr>
      <vt:lpstr>Conductors</vt:lpstr>
      <vt:lpstr>Charging</vt:lpstr>
      <vt:lpstr>Discharging</vt:lpstr>
      <vt:lpstr>Charge Polarization</vt:lpstr>
      <vt:lpstr>Charge Polarization</vt:lpstr>
      <vt:lpstr>Charge Polarization</vt:lpstr>
      <vt:lpstr>Polarization Force</vt:lpstr>
      <vt:lpstr>The Electric Dipole</vt:lpstr>
      <vt:lpstr>The Electric Dipole</vt:lpstr>
      <vt:lpstr>Charging by Induction, Step 1</vt:lpstr>
      <vt:lpstr>Charging by Induction, Step 2</vt:lpstr>
      <vt:lpstr>Charging by Induction, Step 3</vt:lpstr>
      <vt:lpstr>Coulomb’s Law</vt:lpstr>
      <vt:lpstr>Coulomb’s Law </vt:lpstr>
      <vt:lpstr>Coulomb’s Law</vt:lpstr>
      <vt:lpstr>Coulomb’s Law</vt:lpstr>
      <vt:lpstr>The Permittivity Constant</vt:lpstr>
      <vt:lpstr>Problem-Solving Strategy: Electrostatic Forces and Coulomb’s law</vt:lpstr>
      <vt:lpstr>Problem-Solving Strategy: Electrostatic Forces and Coulomb’s law</vt:lpstr>
      <vt:lpstr>Example 25.5 Lifting a Glass Bead</vt:lpstr>
      <vt:lpstr>Example 25.5 Lifting a Glass Bead</vt:lpstr>
      <vt:lpstr>Example 25.5 Lifting a Glass Bead</vt:lpstr>
      <vt:lpstr>Example 25.5 Lifting a Glass Bead</vt:lpstr>
      <vt:lpstr>The Field Model</vt:lpstr>
      <vt:lpstr>The Field Model</vt:lpstr>
      <vt:lpstr>The Electric Field</vt:lpstr>
      <vt:lpstr>The Electric Field</vt:lpstr>
      <vt:lpstr>Example 25.7 Electric Forces in a Cell</vt:lpstr>
      <vt:lpstr>Example 25.7 Electric Forces in a Cell</vt:lpstr>
      <vt:lpstr>The Electric Field of a Point Charge</vt:lpstr>
      <vt:lpstr>The Electric Field of a Point Charge</vt:lpstr>
      <vt:lpstr>Unit Vector Notation</vt:lpstr>
      <vt:lpstr>The Electric Field of a Point Charge</vt:lpstr>
      <vt:lpstr>Example 25.9 The Electric Field of a Proton</vt:lpstr>
      <vt:lpstr>Example 25.9 The Electric Field of a Proton</vt:lpstr>
      <vt:lpstr>Example 25.9 The Electric Field of a Proton</vt:lpstr>
      <vt:lpstr>Chapter 25 Summary Slides</vt:lpstr>
      <vt:lpstr>General Principles</vt:lpstr>
      <vt:lpstr>Important Concepts</vt:lpstr>
      <vt:lpstr>Important Concepts</vt:lpstr>
      <vt:lpstr>Important Concepts</vt:lpstr>
      <vt:lpstr>Important Concepts</vt:lpstr>
    </vt:vector>
  </TitlesOfParts>
  <Company>Progressive Information Technologies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System 103</dc:creator>
  <cp:lastModifiedBy>Kevin McChesney</cp:lastModifiedBy>
  <cp:revision>29</cp:revision>
  <cp:lastPrinted>2012-02-01T13:50:50Z</cp:lastPrinted>
  <dcterms:created xsi:type="dcterms:W3CDTF">2011-11-07T20:33:49Z</dcterms:created>
  <dcterms:modified xsi:type="dcterms:W3CDTF">2019-02-22T00:16:34Z</dcterms:modified>
</cp:coreProperties>
</file>