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36"/>
  </p:notesMasterIdLst>
  <p:sldIdLst>
    <p:sldId id="267" r:id="rId2"/>
    <p:sldId id="268" r:id="rId3"/>
    <p:sldId id="269" r:id="rId4"/>
    <p:sldId id="270" r:id="rId5"/>
    <p:sldId id="271" r:id="rId6"/>
    <p:sldId id="272" r:id="rId7"/>
    <p:sldId id="274" r:id="rId8"/>
    <p:sldId id="403" r:id="rId9"/>
    <p:sldId id="276" r:id="rId10"/>
    <p:sldId id="404" r:id="rId11"/>
    <p:sldId id="278" r:id="rId12"/>
    <p:sldId id="405" r:id="rId13"/>
    <p:sldId id="280" r:id="rId14"/>
    <p:sldId id="406" r:id="rId15"/>
    <p:sldId id="282" r:id="rId16"/>
    <p:sldId id="407" r:id="rId17"/>
    <p:sldId id="285" r:id="rId18"/>
    <p:sldId id="286" r:id="rId19"/>
    <p:sldId id="287" r:id="rId20"/>
    <p:sldId id="288" r:id="rId21"/>
    <p:sldId id="289" r:id="rId22"/>
    <p:sldId id="290" r:id="rId23"/>
    <p:sldId id="291" r:id="rId24"/>
    <p:sldId id="292" r:id="rId25"/>
    <p:sldId id="408" r:id="rId26"/>
    <p:sldId id="294" r:id="rId27"/>
    <p:sldId id="409" r:id="rId28"/>
    <p:sldId id="296" r:id="rId29"/>
    <p:sldId id="297" r:id="rId30"/>
    <p:sldId id="298" r:id="rId31"/>
    <p:sldId id="299" r:id="rId32"/>
    <p:sldId id="300" r:id="rId33"/>
    <p:sldId id="301" r:id="rId34"/>
    <p:sldId id="410" r:id="rId35"/>
    <p:sldId id="303" r:id="rId36"/>
    <p:sldId id="304" r:id="rId37"/>
    <p:sldId id="305" r:id="rId38"/>
    <p:sldId id="306" r:id="rId39"/>
    <p:sldId id="307" r:id="rId40"/>
    <p:sldId id="308" r:id="rId41"/>
    <p:sldId id="309" r:id="rId42"/>
    <p:sldId id="310" r:id="rId43"/>
    <p:sldId id="311" r:id="rId44"/>
    <p:sldId id="312" r:id="rId45"/>
    <p:sldId id="411" r:id="rId46"/>
    <p:sldId id="314" r:id="rId47"/>
    <p:sldId id="412" r:id="rId48"/>
    <p:sldId id="316" r:id="rId49"/>
    <p:sldId id="413" r:id="rId50"/>
    <p:sldId id="318" r:id="rId51"/>
    <p:sldId id="319" r:id="rId52"/>
    <p:sldId id="320" r:id="rId53"/>
    <p:sldId id="321" r:id="rId54"/>
    <p:sldId id="322" r:id="rId55"/>
    <p:sldId id="414" r:id="rId56"/>
    <p:sldId id="324" r:id="rId57"/>
    <p:sldId id="415" r:id="rId58"/>
    <p:sldId id="326" r:id="rId59"/>
    <p:sldId id="327" r:id="rId60"/>
    <p:sldId id="328" r:id="rId61"/>
    <p:sldId id="329" r:id="rId62"/>
    <p:sldId id="330" r:id="rId63"/>
    <p:sldId id="331" r:id="rId64"/>
    <p:sldId id="332" r:id="rId65"/>
    <p:sldId id="333" r:id="rId66"/>
    <p:sldId id="423" r:id="rId67"/>
    <p:sldId id="335" r:id="rId68"/>
    <p:sldId id="424" r:id="rId69"/>
    <p:sldId id="337" r:id="rId70"/>
    <p:sldId id="425" r:id="rId71"/>
    <p:sldId id="339" r:id="rId72"/>
    <p:sldId id="340" r:id="rId73"/>
    <p:sldId id="341" r:id="rId74"/>
    <p:sldId id="416" r:id="rId75"/>
    <p:sldId id="417" r:id="rId76"/>
    <p:sldId id="344" r:id="rId77"/>
    <p:sldId id="345" r:id="rId78"/>
    <p:sldId id="346" r:id="rId79"/>
    <p:sldId id="347" r:id="rId80"/>
    <p:sldId id="348" r:id="rId81"/>
    <p:sldId id="349" r:id="rId82"/>
    <p:sldId id="350" r:id="rId83"/>
    <p:sldId id="351" r:id="rId84"/>
    <p:sldId id="352" r:id="rId85"/>
    <p:sldId id="353" r:id="rId86"/>
    <p:sldId id="426" r:id="rId87"/>
    <p:sldId id="355" r:id="rId88"/>
    <p:sldId id="356" r:id="rId89"/>
    <p:sldId id="357" r:id="rId90"/>
    <p:sldId id="358" r:id="rId91"/>
    <p:sldId id="359" r:id="rId92"/>
    <p:sldId id="360" r:id="rId93"/>
    <p:sldId id="361" r:id="rId94"/>
    <p:sldId id="362" r:id="rId95"/>
    <p:sldId id="363" r:id="rId96"/>
    <p:sldId id="364" r:id="rId97"/>
    <p:sldId id="365" r:id="rId98"/>
    <p:sldId id="366" r:id="rId99"/>
    <p:sldId id="367" r:id="rId100"/>
    <p:sldId id="368" r:id="rId101"/>
    <p:sldId id="369" r:id="rId102"/>
    <p:sldId id="370" r:id="rId103"/>
    <p:sldId id="371" r:id="rId104"/>
    <p:sldId id="418" r:id="rId105"/>
    <p:sldId id="419" r:id="rId106"/>
    <p:sldId id="374" r:id="rId107"/>
    <p:sldId id="375" r:id="rId108"/>
    <p:sldId id="376" r:id="rId109"/>
    <p:sldId id="377" r:id="rId110"/>
    <p:sldId id="378" r:id="rId111"/>
    <p:sldId id="379" r:id="rId112"/>
    <p:sldId id="380" r:id="rId113"/>
    <p:sldId id="381" r:id="rId114"/>
    <p:sldId id="382" r:id="rId115"/>
    <p:sldId id="383" r:id="rId116"/>
    <p:sldId id="384" r:id="rId117"/>
    <p:sldId id="385" r:id="rId118"/>
    <p:sldId id="386" r:id="rId119"/>
    <p:sldId id="387" r:id="rId120"/>
    <p:sldId id="420" r:id="rId121"/>
    <p:sldId id="389" r:id="rId122"/>
    <p:sldId id="390" r:id="rId123"/>
    <p:sldId id="391" r:id="rId124"/>
    <p:sldId id="392" r:id="rId125"/>
    <p:sldId id="393" r:id="rId126"/>
    <p:sldId id="421" r:id="rId127"/>
    <p:sldId id="395" r:id="rId128"/>
    <p:sldId id="422" r:id="rId129"/>
    <p:sldId id="397" r:id="rId130"/>
    <p:sldId id="398" r:id="rId131"/>
    <p:sldId id="399" r:id="rId132"/>
    <p:sldId id="400" r:id="rId133"/>
    <p:sldId id="401" r:id="rId134"/>
    <p:sldId id="402" r:id="rId135"/>
  </p:sldIdLst>
  <p:sldSz cx="9144000" cy="6858000" type="letter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0">
          <p15:clr>
            <a:srgbClr val="A4A3A4"/>
          </p15:clr>
        </p15:guide>
        <p15:guide id="2" orient="horz" pos="2672">
          <p15:clr>
            <a:srgbClr val="A4A3A4"/>
          </p15:clr>
        </p15:guide>
        <p15:guide id="3" orient="horz" pos="1160">
          <p15:clr>
            <a:srgbClr val="A4A3A4"/>
          </p15:clr>
        </p15:guide>
        <p15:guide id="4" orient="horz" pos="1408">
          <p15:clr>
            <a:srgbClr val="A4A3A4"/>
          </p15:clr>
        </p15:guide>
        <p15:guide id="5" orient="horz" pos="2424">
          <p15:clr>
            <a:srgbClr val="A4A3A4"/>
          </p15:clr>
        </p15:guide>
        <p15:guide id="6" pos="5560">
          <p15:clr>
            <a:srgbClr val="A4A3A4"/>
          </p15:clr>
        </p15:guide>
        <p15:guide id="7" pos="192">
          <p15:clr>
            <a:srgbClr val="A4A3A4"/>
          </p15:clr>
        </p15:guide>
        <p15:guide id="8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0"/>
    <p:restoredTop sz="94686"/>
  </p:normalViewPr>
  <p:slideViewPr>
    <p:cSldViewPr snapToGrid="0">
      <p:cViewPr>
        <p:scale>
          <a:sx n="120" d="100"/>
          <a:sy n="120" d="100"/>
        </p:scale>
        <p:origin x="1256" y="176"/>
      </p:cViewPr>
      <p:guideLst>
        <p:guide orient="horz" pos="280"/>
        <p:guide orient="horz" pos="2672"/>
        <p:guide orient="horz" pos="1160"/>
        <p:guide orient="horz" pos="1408"/>
        <p:guide orient="horz" pos="2424"/>
        <p:guide pos="5560"/>
        <p:guide pos="192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1250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CA23020B-7201-3142-8177-5BD73470026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AA1F4A82-0A45-9541-88F3-EB8B1737BE8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pitchFamily="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4388" name="Rectangle 4">
            <a:extLst>
              <a:ext uri="{FF2B5EF4-FFF2-40B4-BE49-F238E27FC236}">
                <a16:creationId xmlns:a16="http://schemas.microsoft.com/office/drawing/2014/main" id="{5A5799D0-28FC-8744-BB13-1F7D0F6F9BFF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7829" name="Rectangle 5">
            <a:extLst>
              <a:ext uri="{FF2B5EF4-FFF2-40B4-BE49-F238E27FC236}">
                <a16:creationId xmlns:a16="http://schemas.microsoft.com/office/drawing/2014/main" id="{1F053280-B5F7-DE44-A0FE-C0571ADDE583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7830" name="Rectangle 6">
            <a:extLst>
              <a:ext uri="{FF2B5EF4-FFF2-40B4-BE49-F238E27FC236}">
                <a16:creationId xmlns:a16="http://schemas.microsoft.com/office/drawing/2014/main" id="{465BBE97-8530-5348-A241-A239AC499F8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31" name="Rectangle 7">
            <a:extLst>
              <a:ext uri="{FF2B5EF4-FFF2-40B4-BE49-F238E27FC236}">
                <a16:creationId xmlns:a16="http://schemas.microsoft.com/office/drawing/2014/main" id="{B45A1F39-7CE2-704D-854E-BC15D6F33C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B61D6A5-85EB-2242-A45B-F8D808F68BB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8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8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8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8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8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>
            <a:extLst>
              <a:ext uri="{FF2B5EF4-FFF2-40B4-BE49-F238E27FC236}">
                <a16:creationId xmlns:a16="http://schemas.microsoft.com/office/drawing/2014/main" id="{DFCF7073-C134-864A-8E20-FE1DAD45E3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37A0A23-1170-E84A-9D2F-C36B56F64FF2}" type="slidenum">
              <a:rPr lang="en-US" altLang="en-US" sz="1200"/>
              <a:pPr/>
              <a:t>24</a:t>
            </a:fld>
            <a:endParaRPr lang="en-US" altLang="en-US" sz="1200"/>
          </a:p>
        </p:txBody>
      </p:sp>
      <p:sp>
        <p:nvSpPr>
          <p:cNvPr id="41986" name="Rectangle 7">
            <a:extLst>
              <a:ext uri="{FF2B5EF4-FFF2-40B4-BE49-F238E27FC236}">
                <a16:creationId xmlns:a16="http://schemas.microsoft.com/office/drawing/2014/main" id="{3E788B3D-DE4C-854F-A6C4-27844F0F6B0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FF0D1FA3-F3E7-ED45-AD7F-DDDD6743630B}" type="slidenum">
              <a:rPr lang="en-US" altLang="en-US" sz="1200"/>
              <a:pPr algn="r" eaLnBrk="1" hangingPunct="1"/>
              <a:t>24</a:t>
            </a:fld>
            <a:endParaRPr lang="en-US" altLang="en-US" sz="1200"/>
          </a:p>
        </p:txBody>
      </p:sp>
      <p:sp>
        <p:nvSpPr>
          <p:cNvPr id="146436" name="Rectangle 2">
            <a:extLst>
              <a:ext uri="{FF2B5EF4-FFF2-40B4-BE49-F238E27FC236}">
                <a16:creationId xmlns:a16="http://schemas.microsoft.com/office/drawing/2014/main" id="{5B2FACB6-5258-D842-9694-FE297D8C2E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66E787C4-85F2-D547-BB96-D5765A402E8C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>
            <a:extLst>
              <a:ext uri="{FF2B5EF4-FFF2-40B4-BE49-F238E27FC236}">
                <a16:creationId xmlns:a16="http://schemas.microsoft.com/office/drawing/2014/main" id="{060B6BDF-C76D-974E-97B5-815D9A6F44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F5E1982-A36C-6E45-991A-3F9724189ED1}" type="slidenum">
              <a:rPr lang="en-US" altLang="en-US" sz="1200"/>
              <a:pPr/>
              <a:t>47</a:t>
            </a:fld>
            <a:endParaRPr lang="en-US" altLang="en-US" sz="1200"/>
          </a:p>
        </p:txBody>
      </p:sp>
      <p:sp>
        <p:nvSpPr>
          <p:cNvPr id="74754" name="Rectangle 7">
            <a:extLst>
              <a:ext uri="{FF2B5EF4-FFF2-40B4-BE49-F238E27FC236}">
                <a16:creationId xmlns:a16="http://schemas.microsoft.com/office/drawing/2014/main" id="{A3875336-CD63-4343-BA65-93BAB5A76B5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D173A86A-085A-484D-A1B3-3815ABD90301}" type="slidenum">
              <a:rPr lang="en-US" altLang="en-US" sz="1200"/>
              <a:pPr algn="r" eaLnBrk="1" hangingPunct="1"/>
              <a:t>47</a:t>
            </a:fld>
            <a:endParaRPr lang="en-US" altLang="en-US" sz="1200"/>
          </a:p>
        </p:txBody>
      </p:sp>
      <p:sp>
        <p:nvSpPr>
          <p:cNvPr id="155652" name="Rectangle 2">
            <a:extLst>
              <a:ext uri="{FF2B5EF4-FFF2-40B4-BE49-F238E27FC236}">
                <a16:creationId xmlns:a16="http://schemas.microsoft.com/office/drawing/2014/main" id="{EEAECA22-C34C-4743-B6DA-9C8348468D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6" name="Rectangle 3">
            <a:extLst>
              <a:ext uri="{FF2B5EF4-FFF2-40B4-BE49-F238E27FC236}">
                <a16:creationId xmlns:a16="http://schemas.microsoft.com/office/drawing/2014/main" id="{0C6D6BC5-0B22-8047-922A-4F0176850384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558D7944-BEB5-EB44-9E7E-BE531E869B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9618844-5EB4-864C-AA5E-D752615E492A}" type="slidenum">
              <a:rPr lang="en-US" altLang="en-US" sz="1200"/>
              <a:pPr/>
              <a:t>48</a:t>
            </a:fld>
            <a:endParaRPr lang="en-US" altLang="en-US" sz="1200"/>
          </a:p>
        </p:txBody>
      </p:sp>
      <p:sp>
        <p:nvSpPr>
          <p:cNvPr id="76802" name="Rectangle 7">
            <a:extLst>
              <a:ext uri="{FF2B5EF4-FFF2-40B4-BE49-F238E27FC236}">
                <a16:creationId xmlns:a16="http://schemas.microsoft.com/office/drawing/2014/main" id="{8B43F267-F014-7548-A4C1-B7DCFB0DDC8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456FEA68-3792-504B-8AE2-361945069A2D}" type="slidenum">
              <a:rPr lang="en-US" altLang="en-US" sz="1200"/>
              <a:pPr algn="r" eaLnBrk="1" hangingPunct="1"/>
              <a:t>48</a:t>
            </a:fld>
            <a:endParaRPr lang="en-US" altLang="en-US" sz="1200"/>
          </a:p>
        </p:txBody>
      </p:sp>
      <p:sp>
        <p:nvSpPr>
          <p:cNvPr id="156676" name="Rectangle 2">
            <a:extLst>
              <a:ext uri="{FF2B5EF4-FFF2-40B4-BE49-F238E27FC236}">
                <a16:creationId xmlns:a16="http://schemas.microsoft.com/office/drawing/2014/main" id="{564D373D-4CA6-2440-AF72-B8EB505FD2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6804" name="Rectangle 3">
            <a:extLst>
              <a:ext uri="{FF2B5EF4-FFF2-40B4-BE49-F238E27FC236}">
                <a16:creationId xmlns:a16="http://schemas.microsoft.com/office/drawing/2014/main" id="{24FCCB31-BC2A-3A47-8B63-B6CEA3B058A1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>
            <a:extLst>
              <a:ext uri="{FF2B5EF4-FFF2-40B4-BE49-F238E27FC236}">
                <a16:creationId xmlns:a16="http://schemas.microsoft.com/office/drawing/2014/main" id="{F00662B2-9716-D24F-811D-F48C056395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93F6683-2151-BB41-9BEA-404C8C4A0B28}" type="slidenum">
              <a:rPr lang="en-US" altLang="en-US" sz="1200"/>
              <a:pPr/>
              <a:t>49</a:t>
            </a:fld>
            <a:endParaRPr lang="en-US" altLang="en-US" sz="1200"/>
          </a:p>
        </p:txBody>
      </p:sp>
      <p:sp>
        <p:nvSpPr>
          <p:cNvPr id="78850" name="Rectangle 7">
            <a:extLst>
              <a:ext uri="{FF2B5EF4-FFF2-40B4-BE49-F238E27FC236}">
                <a16:creationId xmlns:a16="http://schemas.microsoft.com/office/drawing/2014/main" id="{572AC73F-82EF-1D45-8F6D-81D25D4C88D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AC1A05E8-4627-FF44-9A22-8ACF133EAC1A}" type="slidenum">
              <a:rPr lang="en-US" altLang="en-US" sz="1200"/>
              <a:pPr algn="r" eaLnBrk="1" hangingPunct="1"/>
              <a:t>49</a:t>
            </a:fld>
            <a:endParaRPr lang="en-US" altLang="en-US" sz="1200"/>
          </a:p>
        </p:txBody>
      </p:sp>
      <p:sp>
        <p:nvSpPr>
          <p:cNvPr id="157700" name="Rectangle 2">
            <a:extLst>
              <a:ext uri="{FF2B5EF4-FFF2-40B4-BE49-F238E27FC236}">
                <a16:creationId xmlns:a16="http://schemas.microsoft.com/office/drawing/2014/main" id="{DE82CECF-0671-7641-9881-CD8CCE9CAE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2" name="Rectangle 3">
            <a:extLst>
              <a:ext uri="{FF2B5EF4-FFF2-40B4-BE49-F238E27FC236}">
                <a16:creationId xmlns:a16="http://schemas.microsoft.com/office/drawing/2014/main" id="{C83E8254-360A-F64D-8CD5-C4759EC52DA9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>
            <a:extLst>
              <a:ext uri="{FF2B5EF4-FFF2-40B4-BE49-F238E27FC236}">
                <a16:creationId xmlns:a16="http://schemas.microsoft.com/office/drawing/2014/main" id="{FCF51BC8-7907-564E-B2E4-F6E827C1C2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DA22FF3-A6D1-E14B-B0A9-4BEE33E57473}" type="slidenum">
              <a:rPr lang="en-US" altLang="en-US" sz="1200"/>
              <a:pPr/>
              <a:t>54</a:t>
            </a:fld>
            <a:endParaRPr lang="en-US" altLang="en-US" sz="1200"/>
          </a:p>
        </p:txBody>
      </p:sp>
      <p:sp>
        <p:nvSpPr>
          <p:cNvPr id="84994" name="Rectangle 7">
            <a:extLst>
              <a:ext uri="{FF2B5EF4-FFF2-40B4-BE49-F238E27FC236}">
                <a16:creationId xmlns:a16="http://schemas.microsoft.com/office/drawing/2014/main" id="{16A2A539-30C7-9243-B19C-02BB35E53AF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4569CA3E-B993-D141-8C97-F25E3E03CCBB}" type="slidenum">
              <a:rPr lang="en-US" altLang="en-US" sz="1200"/>
              <a:pPr algn="r" eaLnBrk="1" hangingPunct="1"/>
              <a:t>54</a:t>
            </a:fld>
            <a:endParaRPr lang="en-US" altLang="en-US" sz="1200"/>
          </a:p>
        </p:txBody>
      </p:sp>
      <p:sp>
        <p:nvSpPr>
          <p:cNvPr id="158724" name="Rectangle 2">
            <a:extLst>
              <a:ext uri="{FF2B5EF4-FFF2-40B4-BE49-F238E27FC236}">
                <a16:creationId xmlns:a16="http://schemas.microsoft.com/office/drawing/2014/main" id="{50B9F128-8428-F242-8A54-591C073B5A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4996" name="Rectangle 3">
            <a:extLst>
              <a:ext uri="{FF2B5EF4-FFF2-40B4-BE49-F238E27FC236}">
                <a16:creationId xmlns:a16="http://schemas.microsoft.com/office/drawing/2014/main" id="{52BF2296-10BF-6A4B-B5E3-16535FC5B290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>
            <a:extLst>
              <a:ext uri="{FF2B5EF4-FFF2-40B4-BE49-F238E27FC236}">
                <a16:creationId xmlns:a16="http://schemas.microsoft.com/office/drawing/2014/main" id="{A774015B-D3A8-4641-8153-568C2DEFF9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78A44BB-F701-7948-9356-389B3E10DA2F}" type="slidenum">
              <a:rPr lang="en-US" altLang="en-US" sz="1200"/>
              <a:pPr/>
              <a:t>55</a:t>
            </a:fld>
            <a:endParaRPr lang="en-US" altLang="en-US" sz="1200"/>
          </a:p>
        </p:txBody>
      </p:sp>
      <p:sp>
        <p:nvSpPr>
          <p:cNvPr id="87042" name="Rectangle 7">
            <a:extLst>
              <a:ext uri="{FF2B5EF4-FFF2-40B4-BE49-F238E27FC236}">
                <a16:creationId xmlns:a16="http://schemas.microsoft.com/office/drawing/2014/main" id="{52916693-A7C5-2747-BC47-49EA02BE2B1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F6538516-886B-674F-919E-2D2BFBEBB111}" type="slidenum">
              <a:rPr lang="en-US" altLang="en-US" sz="1200"/>
              <a:pPr algn="r" eaLnBrk="1" hangingPunct="1"/>
              <a:t>55</a:t>
            </a:fld>
            <a:endParaRPr lang="en-US" altLang="en-US" sz="1200"/>
          </a:p>
        </p:txBody>
      </p:sp>
      <p:sp>
        <p:nvSpPr>
          <p:cNvPr id="159748" name="Rectangle 2">
            <a:extLst>
              <a:ext uri="{FF2B5EF4-FFF2-40B4-BE49-F238E27FC236}">
                <a16:creationId xmlns:a16="http://schemas.microsoft.com/office/drawing/2014/main" id="{7453AB59-6DF8-5942-8D19-74BF15ECC3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7044" name="Rectangle 3">
            <a:extLst>
              <a:ext uri="{FF2B5EF4-FFF2-40B4-BE49-F238E27FC236}">
                <a16:creationId xmlns:a16="http://schemas.microsoft.com/office/drawing/2014/main" id="{242008D1-7AAD-7E4A-8315-375A2B1DFC2C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>
            <a:extLst>
              <a:ext uri="{FF2B5EF4-FFF2-40B4-BE49-F238E27FC236}">
                <a16:creationId xmlns:a16="http://schemas.microsoft.com/office/drawing/2014/main" id="{CF66D8D7-9FA1-F34C-9675-97218B3038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C7342C6-867B-0247-94A8-93AF16C0FB46}" type="slidenum">
              <a:rPr lang="en-US" altLang="en-US" sz="1200"/>
              <a:pPr/>
              <a:t>56</a:t>
            </a:fld>
            <a:endParaRPr lang="en-US" altLang="en-US" sz="1200"/>
          </a:p>
        </p:txBody>
      </p:sp>
      <p:sp>
        <p:nvSpPr>
          <p:cNvPr id="89090" name="Rectangle 7">
            <a:extLst>
              <a:ext uri="{FF2B5EF4-FFF2-40B4-BE49-F238E27FC236}">
                <a16:creationId xmlns:a16="http://schemas.microsoft.com/office/drawing/2014/main" id="{F558588E-FA0B-D343-A523-94294D6D129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5851E30-05CE-F747-AA5F-927E5BBE6D25}" type="slidenum">
              <a:rPr lang="en-US" altLang="en-US" sz="1200"/>
              <a:pPr algn="r" eaLnBrk="1" hangingPunct="1"/>
              <a:t>56</a:t>
            </a:fld>
            <a:endParaRPr lang="en-US" altLang="en-US" sz="1200"/>
          </a:p>
        </p:txBody>
      </p:sp>
      <p:sp>
        <p:nvSpPr>
          <p:cNvPr id="160772" name="Rectangle 2">
            <a:extLst>
              <a:ext uri="{FF2B5EF4-FFF2-40B4-BE49-F238E27FC236}">
                <a16:creationId xmlns:a16="http://schemas.microsoft.com/office/drawing/2014/main" id="{DC02F045-E2BA-F745-B917-BF472E1AD3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9092" name="Rectangle 3">
            <a:extLst>
              <a:ext uri="{FF2B5EF4-FFF2-40B4-BE49-F238E27FC236}">
                <a16:creationId xmlns:a16="http://schemas.microsoft.com/office/drawing/2014/main" id="{5A8EC99D-F1C7-9B47-8E7F-7239C844463D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>
            <a:extLst>
              <a:ext uri="{FF2B5EF4-FFF2-40B4-BE49-F238E27FC236}">
                <a16:creationId xmlns:a16="http://schemas.microsoft.com/office/drawing/2014/main" id="{57A4C98F-B7E3-2A4B-A4A4-90B5F9E674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2DFB685-773B-C94F-BCA5-2C1CFF9B2663}" type="slidenum">
              <a:rPr lang="en-US" altLang="en-US" sz="1200"/>
              <a:pPr/>
              <a:t>57</a:t>
            </a:fld>
            <a:endParaRPr lang="en-US" altLang="en-US" sz="1200"/>
          </a:p>
        </p:txBody>
      </p:sp>
      <p:sp>
        <p:nvSpPr>
          <p:cNvPr id="91138" name="Rectangle 7">
            <a:extLst>
              <a:ext uri="{FF2B5EF4-FFF2-40B4-BE49-F238E27FC236}">
                <a16:creationId xmlns:a16="http://schemas.microsoft.com/office/drawing/2014/main" id="{5B0FC5AE-C1D6-C345-B1A7-A7C7D7375DD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7F150F4B-A91F-D645-8F11-56EB2B17799A}" type="slidenum">
              <a:rPr lang="en-US" altLang="en-US" sz="1200"/>
              <a:pPr algn="r" eaLnBrk="1" hangingPunct="1"/>
              <a:t>57</a:t>
            </a:fld>
            <a:endParaRPr lang="en-US" altLang="en-US" sz="1200"/>
          </a:p>
        </p:txBody>
      </p:sp>
      <p:sp>
        <p:nvSpPr>
          <p:cNvPr id="161796" name="Rectangle 2">
            <a:extLst>
              <a:ext uri="{FF2B5EF4-FFF2-40B4-BE49-F238E27FC236}">
                <a16:creationId xmlns:a16="http://schemas.microsoft.com/office/drawing/2014/main" id="{42F4569B-FA6D-544D-A69F-21D3DB2E8E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40" name="Rectangle 3">
            <a:extLst>
              <a:ext uri="{FF2B5EF4-FFF2-40B4-BE49-F238E27FC236}">
                <a16:creationId xmlns:a16="http://schemas.microsoft.com/office/drawing/2014/main" id="{C14F9D47-4EFE-5143-9028-2F7301135E68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>
            <a:extLst>
              <a:ext uri="{FF2B5EF4-FFF2-40B4-BE49-F238E27FC236}">
                <a16:creationId xmlns:a16="http://schemas.microsoft.com/office/drawing/2014/main" id="{F11EF829-7006-B44D-AA9E-84FBCED144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969CE37-CC9A-AC4B-B8FD-6CAE17C1E601}" type="slidenum">
              <a:rPr lang="en-US" altLang="en-US" sz="1200"/>
              <a:pPr/>
              <a:t>65</a:t>
            </a:fld>
            <a:endParaRPr lang="en-US" altLang="en-US" sz="1200"/>
          </a:p>
        </p:txBody>
      </p:sp>
      <p:sp>
        <p:nvSpPr>
          <p:cNvPr id="100354" name="Rectangle 7">
            <a:extLst>
              <a:ext uri="{FF2B5EF4-FFF2-40B4-BE49-F238E27FC236}">
                <a16:creationId xmlns:a16="http://schemas.microsoft.com/office/drawing/2014/main" id="{DE770D29-E589-534D-9EF6-B63F33B147E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11ED453F-0011-404B-9237-8EEF02E36226}" type="slidenum">
              <a:rPr lang="en-US" altLang="en-US" sz="1200"/>
              <a:pPr algn="r" eaLnBrk="1" hangingPunct="1"/>
              <a:t>65</a:t>
            </a:fld>
            <a:endParaRPr lang="en-US" altLang="en-US" sz="1200"/>
          </a:p>
        </p:txBody>
      </p:sp>
      <p:sp>
        <p:nvSpPr>
          <p:cNvPr id="162820" name="Rectangle 2">
            <a:extLst>
              <a:ext uri="{FF2B5EF4-FFF2-40B4-BE49-F238E27FC236}">
                <a16:creationId xmlns:a16="http://schemas.microsoft.com/office/drawing/2014/main" id="{5A6FE568-FAB7-C542-951A-52E380BB9C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6" name="Rectangle 3">
            <a:extLst>
              <a:ext uri="{FF2B5EF4-FFF2-40B4-BE49-F238E27FC236}">
                <a16:creationId xmlns:a16="http://schemas.microsoft.com/office/drawing/2014/main" id="{B36816EA-5494-EB40-86E8-B80015BC711E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7">
            <a:extLst>
              <a:ext uri="{FF2B5EF4-FFF2-40B4-BE49-F238E27FC236}">
                <a16:creationId xmlns:a16="http://schemas.microsoft.com/office/drawing/2014/main" id="{6B917066-68AD-1E43-B62B-44B5F598EB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43DB1AD-90DE-5544-A04C-8DC90823AC3F}" type="slidenum">
              <a:rPr lang="en-US" altLang="en-US" sz="1200"/>
              <a:pPr/>
              <a:t>66</a:t>
            </a:fld>
            <a:endParaRPr lang="en-US" altLang="en-US" sz="1200"/>
          </a:p>
        </p:txBody>
      </p:sp>
      <p:sp>
        <p:nvSpPr>
          <p:cNvPr id="102402" name="Rectangle 7">
            <a:extLst>
              <a:ext uri="{FF2B5EF4-FFF2-40B4-BE49-F238E27FC236}">
                <a16:creationId xmlns:a16="http://schemas.microsoft.com/office/drawing/2014/main" id="{4D39BFE9-AE94-2245-AF73-F18D088B875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51F26D0E-A91C-BF48-972D-FCB3F92C853A}" type="slidenum">
              <a:rPr lang="en-US" altLang="en-US" sz="1200"/>
              <a:pPr algn="r" eaLnBrk="1" hangingPunct="1"/>
              <a:t>66</a:t>
            </a:fld>
            <a:endParaRPr lang="en-US" altLang="en-US" sz="1200"/>
          </a:p>
        </p:txBody>
      </p:sp>
      <p:sp>
        <p:nvSpPr>
          <p:cNvPr id="163844" name="Rectangle 2">
            <a:extLst>
              <a:ext uri="{FF2B5EF4-FFF2-40B4-BE49-F238E27FC236}">
                <a16:creationId xmlns:a16="http://schemas.microsoft.com/office/drawing/2014/main" id="{F30879F7-142C-0B46-99B0-20C5F1B616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2404" name="Rectangle 3">
            <a:extLst>
              <a:ext uri="{FF2B5EF4-FFF2-40B4-BE49-F238E27FC236}">
                <a16:creationId xmlns:a16="http://schemas.microsoft.com/office/drawing/2014/main" id="{22B97AA7-E644-B946-BDDC-2896FECBBD9E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7">
            <a:extLst>
              <a:ext uri="{FF2B5EF4-FFF2-40B4-BE49-F238E27FC236}">
                <a16:creationId xmlns:a16="http://schemas.microsoft.com/office/drawing/2014/main" id="{71A95683-CB93-164A-9242-ABE9C47278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C9BC26B-31F1-3D43-92AC-77F442DE62C5}" type="slidenum">
              <a:rPr lang="en-US" altLang="en-US" sz="1200"/>
              <a:pPr/>
              <a:t>67</a:t>
            </a:fld>
            <a:endParaRPr lang="en-US" altLang="en-US" sz="1200"/>
          </a:p>
        </p:txBody>
      </p:sp>
      <p:sp>
        <p:nvSpPr>
          <p:cNvPr id="104450" name="Rectangle 7">
            <a:extLst>
              <a:ext uri="{FF2B5EF4-FFF2-40B4-BE49-F238E27FC236}">
                <a16:creationId xmlns:a16="http://schemas.microsoft.com/office/drawing/2014/main" id="{C94B933C-C5F0-934A-8523-08BB90C5742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61F2D177-FBD0-E341-8B8F-F010FAB72514}" type="slidenum">
              <a:rPr lang="en-US" altLang="en-US" sz="1200"/>
              <a:pPr algn="r" eaLnBrk="1" hangingPunct="1"/>
              <a:t>67</a:t>
            </a:fld>
            <a:endParaRPr lang="en-US" altLang="en-US" sz="1200"/>
          </a:p>
        </p:txBody>
      </p:sp>
      <p:sp>
        <p:nvSpPr>
          <p:cNvPr id="164868" name="Rectangle 2">
            <a:extLst>
              <a:ext uri="{FF2B5EF4-FFF2-40B4-BE49-F238E27FC236}">
                <a16:creationId xmlns:a16="http://schemas.microsoft.com/office/drawing/2014/main" id="{0208AA89-4216-BF48-B099-A20AFB58AD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4452" name="Rectangle 3">
            <a:extLst>
              <a:ext uri="{FF2B5EF4-FFF2-40B4-BE49-F238E27FC236}">
                <a16:creationId xmlns:a16="http://schemas.microsoft.com/office/drawing/2014/main" id="{36AB4BA4-5249-274F-808C-2D1533AC9E26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>
            <a:extLst>
              <a:ext uri="{FF2B5EF4-FFF2-40B4-BE49-F238E27FC236}">
                <a16:creationId xmlns:a16="http://schemas.microsoft.com/office/drawing/2014/main" id="{9FD9BFF3-1661-4D42-A190-A6A7527138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B5E57BA-7555-1D49-BF19-61A6F207DEBF}" type="slidenum">
              <a:rPr lang="en-US" altLang="en-US" sz="1200"/>
              <a:pPr/>
              <a:t>25</a:t>
            </a:fld>
            <a:endParaRPr lang="en-US" altLang="en-US" sz="1200"/>
          </a:p>
        </p:txBody>
      </p:sp>
      <p:sp>
        <p:nvSpPr>
          <p:cNvPr id="44034" name="Rectangle 7">
            <a:extLst>
              <a:ext uri="{FF2B5EF4-FFF2-40B4-BE49-F238E27FC236}">
                <a16:creationId xmlns:a16="http://schemas.microsoft.com/office/drawing/2014/main" id="{BAF95567-9A0C-194C-BE01-1ADAA78B702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FE98568C-DBCE-9041-8CEB-E0267C16F494}" type="slidenum">
              <a:rPr lang="en-US" altLang="en-US" sz="1200"/>
              <a:pPr algn="r" eaLnBrk="1" hangingPunct="1"/>
              <a:t>25</a:t>
            </a:fld>
            <a:endParaRPr lang="en-US" altLang="en-US" sz="1200"/>
          </a:p>
        </p:txBody>
      </p:sp>
      <p:sp>
        <p:nvSpPr>
          <p:cNvPr id="147460" name="Rectangle 2">
            <a:extLst>
              <a:ext uri="{FF2B5EF4-FFF2-40B4-BE49-F238E27FC236}">
                <a16:creationId xmlns:a16="http://schemas.microsoft.com/office/drawing/2014/main" id="{D80B8257-C9A7-D34E-9808-A90ABD2D0A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84F1753F-3FEE-024B-856E-0C25FFC42078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7">
            <a:extLst>
              <a:ext uri="{FF2B5EF4-FFF2-40B4-BE49-F238E27FC236}">
                <a16:creationId xmlns:a16="http://schemas.microsoft.com/office/drawing/2014/main" id="{D1D11EA1-F821-464E-B1EE-E03B7BD380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5E146FC-5DA4-2A48-8C8B-EA954A7F9CA2}" type="slidenum">
              <a:rPr lang="en-US" altLang="en-US" sz="1200"/>
              <a:pPr/>
              <a:t>68</a:t>
            </a:fld>
            <a:endParaRPr lang="en-US" altLang="en-US" sz="1200"/>
          </a:p>
        </p:txBody>
      </p:sp>
      <p:sp>
        <p:nvSpPr>
          <p:cNvPr id="106498" name="Rectangle 7">
            <a:extLst>
              <a:ext uri="{FF2B5EF4-FFF2-40B4-BE49-F238E27FC236}">
                <a16:creationId xmlns:a16="http://schemas.microsoft.com/office/drawing/2014/main" id="{93471034-00BC-6B4A-98EE-75D128E8F6F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94E33B3A-76BF-294C-A28C-A7DF2D0166C9}" type="slidenum">
              <a:rPr lang="en-US" altLang="en-US" sz="1200"/>
              <a:pPr algn="r" eaLnBrk="1" hangingPunct="1"/>
              <a:t>68</a:t>
            </a:fld>
            <a:endParaRPr lang="en-US" altLang="en-US" sz="1200"/>
          </a:p>
        </p:txBody>
      </p:sp>
      <p:sp>
        <p:nvSpPr>
          <p:cNvPr id="165892" name="Rectangle 2">
            <a:extLst>
              <a:ext uri="{FF2B5EF4-FFF2-40B4-BE49-F238E27FC236}">
                <a16:creationId xmlns:a16="http://schemas.microsoft.com/office/drawing/2014/main" id="{55DCBDA8-9DEC-0B4C-BC8D-18FB1386C0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6500" name="Rectangle 3">
            <a:extLst>
              <a:ext uri="{FF2B5EF4-FFF2-40B4-BE49-F238E27FC236}">
                <a16:creationId xmlns:a16="http://schemas.microsoft.com/office/drawing/2014/main" id="{C3A496C7-6EC2-B34E-9790-88A936708F71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7">
            <a:extLst>
              <a:ext uri="{FF2B5EF4-FFF2-40B4-BE49-F238E27FC236}">
                <a16:creationId xmlns:a16="http://schemas.microsoft.com/office/drawing/2014/main" id="{5DC35DD9-EDA2-4B43-8A83-EFFB0CCADB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4937170-2684-5141-BC09-4CF971186F3D}" type="slidenum">
              <a:rPr lang="en-US" altLang="en-US" sz="1200"/>
              <a:pPr/>
              <a:t>69</a:t>
            </a:fld>
            <a:endParaRPr lang="en-US" altLang="en-US" sz="1200"/>
          </a:p>
        </p:txBody>
      </p:sp>
      <p:sp>
        <p:nvSpPr>
          <p:cNvPr id="108546" name="Rectangle 7">
            <a:extLst>
              <a:ext uri="{FF2B5EF4-FFF2-40B4-BE49-F238E27FC236}">
                <a16:creationId xmlns:a16="http://schemas.microsoft.com/office/drawing/2014/main" id="{9684EC04-D91E-3143-A794-660580527C5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BB931329-D1A8-3946-90FA-849B52C74D17}" type="slidenum">
              <a:rPr lang="en-US" altLang="en-US" sz="1200"/>
              <a:pPr algn="r" eaLnBrk="1" hangingPunct="1"/>
              <a:t>69</a:t>
            </a:fld>
            <a:endParaRPr lang="en-US" altLang="en-US" sz="1200"/>
          </a:p>
        </p:txBody>
      </p:sp>
      <p:sp>
        <p:nvSpPr>
          <p:cNvPr id="166916" name="Rectangle 2">
            <a:extLst>
              <a:ext uri="{FF2B5EF4-FFF2-40B4-BE49-F238E27FC236}">
                <a16:creationId xmlns:a16="http://schemas.microsoft.com/office/drawing/2014/main" id="{77890339-F34F-4042-8073-EF066CD2A3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8548" name="Rectangle 3">
            <a:extLst>
              <a:ext uri="{FF2B5EF4-FFF2-40B4-BE49-F238E27FC236}">
                <a16:creationId xmlns:a16="http://schemas.microsoft.com/office/drawing/2014/main" id="{8C08D7FF-D0D4-964F-883B-B81661AE66B5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7">
            <a:extLst>
              <a:ext uri="{FF2B5EF4-FFF2-40B4-BE49-F238E27FC236}">
                <a16:creationId xmlns:a16="http://schemas.microsoft.com/office/drawing/2014/main" id="{5BBD64FF-B95A-D94C-A2E2-51BDA8DF67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CE9CD9B-E6EE-174D-BCB0-D23B6F80B8A7}" type="slidenum">
              <a:rPr lang="en-US" altLang="en-US" sz="1200"/>
              <a:pPr/>
              <a:t>70</a:t>
            </a:fld>
            <a:endParaRPr lang="en-US" altLang="en-US" sz="1200"/>
          </a:p>
        </p:txBody>
      </p:sp>
      <p:sp>
        <p:nvSpPr>
          <p:cNvPr id="110594" name="Rectangle 7">
            <a:extLst>
              <a:ext uri="{FF2B5EF4-FFF2-40B4-BE49-F238E27FC236}">
                <a16:creationId xmlns:a16="http://schemas.microsoft.com/office/drawing/2014/main" id="{AA09615C-240B-3E48-AEF5-719A35A5EE1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000B1F7-6A9E-3447-96AE-AF4BD78D0B14}" type="slidenum">
              <a:rPr lang="en-US" altLang="en-US" sz="1200"/>
              <a:pPr algn="r" eaLnBrk="1" hangingPunct="1"/>
              <a:t>70</a:t>
            </a:fld>
            <a:endParaRPr lang="en-US" altLang="en-US" sz="1200"/>
          </a:p>
        </p:txBody>
      </p:sp>
      <p:sp>
        <p:nvSpPr>
          <p:cNvPr id="167940" name="Rectangle 2">
            <a:extLst>
              <a:ext uri="{FF2B5EF4-FFF2-40B4-BE49-F238E27FC236}">
                <a16:creationId xmlns:a16="http://schemas.microsoft.com/office/drawing/2014/main" id="{266A92AD-3EFE-F640-B634-5CCA089AD7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0596" name="Rectangle 3">
            <a:extLst>
              <a:ext uri="{FF2B5EF4-FFF2-40B4-BE49-F238E27FC236}">
                <a16:creationId xmlns:a16="http://schemas.microsoft.com/office/drawing/2014/main" id="{D4F055F9-E591-7544-9407-1092CEF04A11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7">
            <a:extLst>
              <a:ext uri="{FF2B5EF4-FFF2-40B4-BE49-F238E27FC236}">
                <a16:creationId xmlns:a16="http://schemas.microsoft.com/office/drawing/2014/main" id="{B93581A3-FA6D-AF46-AADB-B1C58A75FE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A07970E-21BE-7649-93C9-DAABE756443D}" type="slidenum">
              <a:rPr lang="en-US" altLang="en-US" sz="1200"/>
              <a:pPr/>
              <a:t>74</a:t>
            </a:fld>
            <a:endParaRPr lang="en-US" altLang="en-US" sz="1200"/>
          </a:p>
        </p:txBody>
      </p:sp>
      <p:sp>
        <p:nvSpPr>
          <p:cNvPr id="115714" name="Rectangle 7">
            <a:extLst>
              <a:ext uri="{FF2B5EF4-FFF2-40B4-BE49-F238E27FC236}">
                <a16:creationId xmlns:a16="http://schemas.microsoft.com/office/drawing/2014/main" id="{0BF0053D-5D06-AA47-BB13-B934A6CD1C0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04B1A8D-0AF2-7447-BC99-BF89B348655C}" type="slidenum">
              <a:rPr lang="en-US" altLang="en-US" sz="1200"/>
              <a:pPr algn="r" eaLnBrk="1" hangingPunct="1"/>
              <a:t>74</a:t>
            </a:fld>
            <a:endParaRPr lang="en-US" altLang="en-US" sz="1200"/>
          </a:p>
        </p:txBody>
      </p:sp>
      <p:sp>
        <p:nvSpPr>
          <p:cNvPr id="168964" name="Rectangle 2">
            <a:extLst>
              <a:ext uri="{FF2B5EF4-FFF2-40B4-BE49-F238E27FC236}">
                <a16:creationId xmlns:a16="http://schemas.microsoft.com/office/drawing/2014/main" id="{1F345DD2-960F-364D-A449-1ACCE56D5B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5716" name="Rectangle 3">
            <a:extLst>
              <a:ext uri="{FF2B5EF4-FFF2-40B4-BE49-F238E27FC236}">
                <a16:creationId xmlns:a16="http://schemas.microsoft.com/office/drawing/2014/main" id="{71EA9624-BFB6-5144-900E-8C570AE599C9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7">
            <a:extLst>
              <a:ext uri="{FF2B5EF4-FFF2-40B4-BE49-F238E27FC236}">
                <a16:creationId xmlns:a16="http://schemas.microsoft.com/office/drawing/2014/main" id="{752870DB-6FD1-504B-871D-632610CD1F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BCCB706-4296-9E40-9599-7724EF1D4CAB}" type="slidenum">
              <a:rPr lang="en-US" altLang="en-US" sz="1200"/>
              <a:pPr/>
              <a:t>75</a:t>
            </a:fld>
            <a:endParaRPr lang="en-US" altLang="en-US" sz="1200"/>
          </a:p>
        </p:txBody>
      </p:sp>
      <p:sp>
        <p:nvSpPr>
          <p:cNvPr id="117762" name="Rectangle 7">
            <a:extLst>
              <a:ext uri="{FF2B5EF4-FFF2-40B4-BE49-F238E27FC236}">
                <a16:creationId xmlns:a16="http://schemas.microsoft.com/office/drawing/2014/main" id="{D44D82AB-9FE5-B442-9926-113FF3C5184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5D50D91B-29A5-8B49-A077-9BCAA7B6F511}" type="slidenum">
              <a:rPr lang="en-US" altLang="en-US" sz="1200"/>
              <a:pPr algn="r" eaLnBrk="1" hangingPunct="1"/>
              <a:t>75</a:t>
            </a:fld>
            <a:endParaRPr lang="en-US" altLang="en-US" sz="1200"/>
          </a:p>
        </p:txBody>
      </p:sp>
      <p:sp>
        <p:nvSpPr>
          <p:cNvPr id="169988" name="Rectangle 2">
            <a:extLst>
              <a:ext uri="{FF2B5EF4-FFF2-40B4-BE49-F238E27FC236}">
                <a16:creationId xmlns:a16="http://schemas.microsoft.com/office/drawing/2014/main" id="{688D2A3F-0557-4049-AC9D-AE491077DF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7764" name="Rectangle 3">
            <a:extLst>
              <a:ext uri="{FF2B5EF4-FFF2-40B4-BE49-F238E27FC236}">
                <a16:creationId xmlns:a16="http://schemas.microsoft.com/office/drawing/2014/main" id="{6BCD2D94-91B2-A948-A8E8-CC0B382990AB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7">
            <a:extLst>
              <a:ext uri="{FF2B5EF4-FFF2-40B4-BE49-F238E27FC236}">
                <a16:creationId xmlns:a16="http://schemas.microsoft.com/office/drawing/2014/main" id="{9D6FC327-2D41-6A45-ADB9-86E2C2AA8F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F92EB1C-6D4E-2843-89E9-036276193B28}" type="slidenum">
              <a:rPr lang="en-US" altLang="en-US" sz="1200"/>
              <a:pPr/>
              <a:t>85</a:t>
            </a:fld>
            <a:endParaRPr lang="en-US" altLang="en-US" sz="1200"/>
          </a:p>
        </p:txBody>
      </p:sp>
      <p:sp>
        <p:nvSpPr>
          <p:cNvPr id="129026" name="Rectangle 7">
            <a:extLst>
              <a:ext uri="{FF2B5EF4-FFF2-40B4-BE49-F238E27FC236}">
                <a16:creationId xmlns:a16="http://schemas.microsoft.com/office/drawing/2014/main" id="{7FA0DEBD-970E-B24F-BCDD-0C4B69ABCDD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70A9D3E9-812D-2145-9985-E0665CD90282}" type="slidenum">
              <a:rPr lang="en-US" altLang="en-US" sz="1200"/>
              <a:pPr algn="r" eaLnBrk="1" hangingPunct="1"/>
              <a:t>85</a:t>
            </a:fld>
            <a:endParaRPr lang="en-US" altLang="en-US" sz="1200"/>
          </a:p>
        </p:txBody>
      </p:sp>
      <p:sp>
        <p:nvSpPr>
          <p:cNvPr id="171012" name="Rectangle 2">
            <a:extLst>
              <a:ext uri="{FF2B5EF4-FFF2-40B4-BE49-F238E27FC236}">
                <a16:creationId xmlns:a16="http://schemas.microsoft.com/office/drawing/2014/main" id="{F80DBD89-9DEB-E34D-95BC-6C6A425765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9028" name="Rectangle 3">
            <a:extLst>
              <a:ext uri="{FF2B5EF4-FFF2-40B4-BE49-F238E27FC236}">
                <a16:creationId xmlns:a16="http://schemas.microsoft.com/office/drawing/2014/main" id="{2B670530-94B1-5D4F-9820-3895748C1E89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7">
            <a:extLst>
              <a:ext uri="{FF2B5EF4-FFF2-40B4-BE49-F238E27FC236}">
                <a16:creationId xmlns:a16="http://schemas.microsoft.com/office/drawing/2014/main" id="{A8A4ED2E-0591-5445-88FD-0109E79B00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9BD06DA-B3E1-424C-96A3-608E7CE0111E}" type="slidenum">
              <a:rPr lang="en-US" altLang="en-US" sz="1200"/>
              <a:pPr/>
              <a:t>86</a:t>
            </a:fld>
            <a:endParaRPr lang="en-US" altLang="en-US" sz="1200"/>
          </a:p>
        </p:txBody>
      </p:sp>
      <p:sp>
        <p:nvSpPr>
          <p:cNvPr id="131074" name="Rectangle 7">
            <a:extLst>
              <a:ext uri="{FF2B5EF4-FFF2-40B4-BE49-F238E27FC236}">
                <a16:creationId xmlns:a16="http://schemas.microsoft.com/office/drawing/2014/main" id="{70BF0F42-864C-704F-B0E2-3BC8A609A70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CA26198E-D113-0F42-9D7D-B044535051DB}" type="slidenum">
              <a:rPr lang="en-US" altLang="en-US" sz="1200"/>
              <a:pPr algn="r" eaLnBrk="1" hangingPunct="1"/>
              <a:t>86</a:t>
            </a:fld>
            <a:endParaRPr lang="en-US" altLang="en-US" sz="1200"/>
          </a:p>
        </p:txBody>
      </p:sp>
      <p:sp>
        <p:nvSpPr>
          <p:cNvPr id="172036" name="Rectangle 2">
            <a:extLst>
              <a:ext uri="{FF2B5EF4-FFF2-40B4-BE49-F238E27FC236}">
                <a16:creationId xmlns:a16="http://schemas.microsoft.com/office/drawing/2014/main" id="{FD84E511-1293-E04B-82C6-A0C99044CA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1076" name="Rectangle 3">
            <a:extLst>
              <a:ext uri="{FF2B5EF4-FFF2-40B4-BE49-F238E27FC236}">
                <a16:creationId xmlns:a16="http://schemas.microsoft.com/office/drawing/2014/main" id="{0B814695-437F-1445-BA9A-5611FA3504B9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7">
            <a:extLst>
              <a:ext uri="{FF2B5EF4-FFF2-40B4-BE49-F238E27FC236}">
                <a16:creationId xmlns:a16="http://schemas.microsoft.com/office/drawing/2014/main" id="{4249B02D-7431-854D-A641-71898ED5CF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DD48F3F-AA5C-DA47-AD1E-86E96D4DEF93}" type="slidenum">
              <a:rPr lang="en-US" altLang="en-US" sz="1200"/>
              <a:pPr/>
              <a:t>104</a:t>
            </a:fld>
            <a:endParaRPr lang="en-US" altLang="en-US" sz="1200"/>
          </a:p>
        </p:txBody>
      </p:sp>
      <p:sp>
        <p:nvSpPr>
          <p:cNvPr id="150530" name="Rectangle 7">
            <a:extLst>
              <a:ext uri="{FF2B5EF4-FFF2-40B4-BE49-F238E27FC236}">
                <a16:creationId xmlns:a16="http://schemas.microsoft.com/office/drawing/2014/main" id="{C1829043-41E7-CC44-9FB8-2196A277A91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2C1FFEC0-3B10-C648-A1DE-EB2EAB11BDA8}" type="slidenum">
              <a:rPr lang="en-US" altLang="en-US" sz="1200"/>
              <a:pPr algn="r" eaLnBrk="1" hangingPunct="1"/>
              <a:t>104</a:t>
            </a:fld>
            <a:endParaRPr lang="en-US" altLang="en-US" sz="1200"/>
          </a:p>
        </p:txBody>
      </p:sp>
      <p:sp>
        <p:nvSpPr>
          <p:cNvPr id="173060" name="Rectangle 2">
            <a:extLst>
              <a:ext uri="{FF2B5EF4-FFF2-40B4-BE49-F238E27FC236}">
                <a16:creationId xmlns:a16="http://schemas.microsoft.com/office/drawing/2014/main" id="{7237CEB0-B0D7-8649-A07C-8646E30A3D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0532" name="Rectangle 3">
            <a:extLst>
              <a:ext uri="{FF2B5EF4-FFF2-40B4-BE49-F238E27FC236}">
                <a16:creationId xmlns:a16="http://schemas.microsoft.com/office/drawing/2014/main" id="{74D6B4AE-3D69-2849-911F-E679E463D87F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7">
            <a:extLst>
              <a:ext uri="{FF2B5EF4-FFF2-40B4-BE49-F238E27FC236}">
                <a16:creationId xmlns:a16="http://schemas.microsoft.com/office/drawing/2014/main" id="{CDE2FA2F-22BA-784D-9F4B-E4A656E9DC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43F9B8C-A980-2441-A4C2-34D91E41F251}" type="slidenum">
              <a:rPr lang="en-US" altLang="en-US" sz="1200"/>
              <a:pPr/>
              <a:t>105</a:t>
            </a:fld>
            <a:endParaRPr lang="en-US" altLang="en-US" sz="1200"/>
          </a:p>
        </p:txBody>
      </p:sp>
      <p:sp>
        <p:nvSpPr>
          <p:cNvPr id="152578" name="Rectangle 7">
            <a:extLst>
              <a:ext uri="{FF2B5EF4-FFF2-40B4-BE49-F238E27FC236}">
                <a16:creationId xmlns:a16="http://schemas.microsoft.com/office/drawing/2014/main" id="{2404F23B-54C9-8B4F-B5CD-2B893483CDF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58A65FC0-61AE-8F4A-A493-3D6FC922593F}" type="slidenum">
              <a:rPr lang="en-US" altLang="en-US" sz="1200"/>
              <a:pPr algn="r" eaLnBrk="1" hangingPunct="1"/>
              <a:t>105</a:t>
            </a:fld>
            <a:endParaRPr lang="en-US" altLang="en-US" sz="1200"/>
          </a:p>
        </p:txBody>
      </p:sp>
      <p:sp>
        <p:nvSpPr>
          <p:cNvPr id="174084" name="Rectangle 2">
            <a:extLst>
              <a:ext uri="{FF2B5EF4-FFF2-40B4-BE49-F238E27FC236}">
                <a16:creationId xmlns:a16="http://schemas.microsoft.com/office/drawing/2014/main" id="{ED377474-B29A-8F43-ADF5-54374C8D13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2580" name="Rectangle 3">
            <a:extLst>
              <a:ext uri="{FF2B5EF4-FFF2-40B4-BE49-F238E27FC236}">
                <a16:creationId xmlns:a16="http://schemas.microsoft.com/office/drawing/2014/main" id="{003F547A-D56D-4347-B780-8BF08FF54CD4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7">
            <a:extLst>
              <a:ext uri="{FF2B5EF4-FFF2-40B4-BE49-F238E27FC236}">
                <a16:creationId xmlns:a16="http://schemas.microsoft.com/office/drawing/2014/main" id="{1D1EF653-25F2-E248-ADAD-6C66EAA301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D26EAD1-32CB-8048-BEFA-C8F71B6CC11F}" type="slidenum">
              <a:rPr lang="en-US" altLang="en-US" sz="1200"/>
              <a:pPr/>
              <a:t>119</a:t>
            </a:fld>
            <a:endParaRPr lang="en-US" altLang="en-US" sz="1200"/>
          </a:p>
        </p:txBody>
      </p:sp>
      <p:sp>
        <p:nvSpPr>
          <p:cNvPr id="167938" name="Rectangle 7">
            <a:extLst>
              <a:ext uri="{FF2B5EF4-FFF2-40B4-BE49-F238E27FC236}">
                <a16:creationId xmlns:a16="http://schemas.microsoft.com/office/drawing/2014/main" id="{E758C62D-E774-A94C-A022-C31D515F48D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F571D57-9EEC-9E4D-A5D1-A6F347258D6D}" type="slidenum">
              <a:rPr lang="en-US" altLang="en-US" sz="1200"/>
              <a:pPr algn="r" eaLnBrk="1" hangingPunct="1"/>
              <a:t>119</a:t>
            </a:fld>
            <a:endParaRPr lang="en-US" altLang="en-US" sz="1200"/>
          </a:p>
        </p:txBody>
      </p:sp>
      <p:sp>
        <p:nvSpPr>
          <p:cNvPr id="175108" name="Rectangle 2">
            <a:extLst>
              <a:ext uri="{FF2B5EF4-FFF2-40B4-BE49-F238E27FC236}">
                <a16:creationId xmlns:a16="http://schemas.microsoft.com/office/drawing/2014/main" id="{04F24188-5CEE-A247-95A3-1713CEB52D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7940" name="Rectangle 3">
            <a:extLst>
              <a:ext uri="{FF2B5EF4-FFF2-40B4-BE49-F238E27FC236}">
                <a16:creationId xmlns:a16="http://schemas.microsoft.com/office/drawing/2014/main" id="{4BBFD898-8F07-CC48-970E-37DC9D5D9B7F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>
            <a:extLst>
              <a:ext uri="{FF2B5EF4-FFF2-40B4-BE49-F238E27FC236}">
                <a16:creationId xmlns:a16="http://schemas.microsoft.com/office/drawing/2014/main" id="{F4F3D28C-C2D6-7C4C-A183-E539491D00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571075F-F6F3-534F-BCB9-13A9CEC18B9B}" type="slidenum">
              <a:rPr lang="en-US" altLang="en-US" sz="1200"/>
              <a:pPr/>
              <a:t>26</a:t>
            </a:fld>
            <a:endParaRPr lang="en-US" altLang="en-US" sz="1200"/>
          </a:p>
        </p:txBody>
      </p:sp>
      <p:sp>
        <p:nvSpPr>
          <p:cNvPr id="46082" name="Rectangle 7">
            <a:extLst>
              <a:ext uri="{FF2B5EF4-FFF2-40B4-BE49-F238E27FC236}">
                <a16:creationId xmlns:a16="http://schemas.microsoft.com/office/drawing/2014/main" id="{5AE11FB8-23F8-E24B-804A-22DFC231B21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42A907CC-0731-4E4C-95E8-13AEB98EBB49}" type="slidenum">
              <a:rPr lang="en-US" altLang="en-US" sz="1200"/>
              <a:pPr algn="r" eaLnBrk="1" hangingPunct="1"/>
              <a:t>26</a:t>
            </a:fld>
            <a:endParaRPr lang="en-US" altLang="en-US" sz="1200"/>
          </a:p>
        </p:txBody>
      </p:sp>
      <p:sp>
        <p:nvSpPr>
          <p:cNvPr id="148484" name="Rectangle 2">
            <a:extLst>
              <a:ext uri="{FF2B5EF4-FFF2-40B4-BE49-F238E27FC236}">
                <a16:creationId xmlns:a16="http://schemas.microsoft.com/office/drawing/2014/main" id="{09358C17-A83B-A644-8E47-23B864F95F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id="{305ECE20-707D-E644-986F-5F06B799391E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Rectangle 7">
            <a:extLst>
              <a:ext uri="{FF2B5EF4-FFF2-40B4-BE49-F238E27FC236}">
                <a16:creationId xmlns:a16="http://schemas.microsoft.com/office/drawing/2014/main" id="{B9C444B2-A96B-5544-A6D0-EC20FBAF5E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AC1BA29-8942-B549-AEE1-3D41DA64F73D}" type="slidenum">
              <a:rPr lang="en-US" altLang="en-US" sz="1200"/>
              <a:pPr/>
              <a:t>120</a:t>
            </a:fld>
            <a:endParaRPr lang="en-US" altLang="en-US" sz="1200"/>
          </a:p>
        </p:txBody>
      </p:sp>
      <p:sp>
        <p:nvSpPr>
          <p:cNvPr id="169986" name="Rectangle 7">
            <a:extLst>
              <a:ext uri="{FF2B5EF4-FFF2-40B4-BE49-F238E27FC236}">
                <a16:creationId xmlns:a16="http://schemas.microsoft.com/office/drawing/2014/main" id="{C49167B5-AF82-6545-8958-14363A3548F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BCE1478A-047D-BF4F-BDF1-7A589ED22005}" type="slidenum">
              <a:rPr lang="en-US" altLang="en-US" sz="1200"/>
              <a:pPr algn="r" eaLnBrk="1" hangingPunct="1"/>
              <a:t>120</a:t>
            </a:fld>
            <a:endParaRPr lang="en-US" altLang="en-US" sz="1200"/>
          </a:p>
        </p:txBody>
      </p:sp>
      <p:sp>
        <p:nvSpPr>
          <p:cNvPr id="176132" name="Rectangle 2">
            <a:extLst>
              <a:ext uri="{FF2B5EF4-FFF2-40B4-BE49-F238E27FC236}">
                <a16:creationId xmlns:a16="http://schemas.microsoft.com/office/drawing/2014/main" id="{9D0BC24A-5B55-2D42-BCE7-D4B2DF6CAE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9988" name="Rectangle 3">
            <a:extLst>
              <a:ext uri="{FF2B5EF4-FFF2-40B4-BE49-F238E27FC236}">
                <a16:creationId xmlns:a16="http://schemas.microsoft.com/office/drawing/2014/main" id="{A5C3482D-738C-E745-9411-550B8AF183B6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Rectangle 7">
            <a:extLst>
              <a:ext uri="{FF2B5EF4-FFF2-40B4-BE49-F238E27FC236}">
                <a16:creationId xmlns:a16="http://schemas.microsoft.com/office/drawing/2014/main" id="{2042B860-5F3C-C64D-B3D3-45F3C06538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3DAE719-01D8-BD4A-B0BD-431F03219B8C}" type="slidenum">
              <a:rPr lang="en-US" altLang="en-US" sz="1200"/>
              <a:pPr/>
              <a:t>125</a:t>
            </a:fld>
            <a:endParaRPr lang="en-US" altLang="en-US" sz="1200"/>
          </a:p>
        </p:txBody>
      </p:sp>
      <p:sp>
        <p:nvSpPr>
          <p:cNvPr id="176130" name="Rectangle 7">
            <a:extLst>
              <a:ext uri="{FF2B5EF4-FFF2-40B4-BE49-F238E27FC236}">
                <a16:creationId xmlns:a16="http://schemas.microsoft.com/office/drawing/2014/main" id="{74485464-4668-874F-BBD7-A1AAD5E271F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5A0DD33C-15F9-3046-8F44-A662A1F66AE8}" type="slidenum">
              <a:rPr lang="en-US" altLang="en-US" sz="1200"/>
              <a:pPr algn="r" eaLnBrk="1" hangingPunct="1"/>
              <a:t>125</a:t>
            </a:fld>
            <a:endParaRPr lang="en-US" altLang="en-US" sz="1200"/>
          </a:p>
        </p:txBody>
      </p:sp>
      <p:sp>
        <p:nvSpPr>
          <p:cNvPr id="177156" name="Rectangle 2">
            <a:extLst>
              <a:ext uri="{FF2B5EF4-FFF2-40B4-BE49-F238E27FC236}">
                <a16:creationId xmlns:a16="http://schemas.microsoft.com/office/drawing/2014/main" id="{3D3CE69A-4317-9047-9F83-6F657B24093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6132" name="Rectangle 3">
            <a:extLst>
              <a:ext uri="{FF2B5EF4-FFF2-40B4-BE49-F238E27FC236}">
                <a16:creationId xmlns:a16="http://schemas.microsoft.com/office/drawing/2014/main" id="{C147EFB9-FE38-EA42-857C-E7FF92869AEC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Rectangle 7">
            <a:extLst>
              <a:ext uri="{FF2B5EF4-FFF2-40B4-BE49-F238E27FC236}">
                <a16:creationId xmlns:a16="http://schemas.microsoft.com/office/drawing/2014/main" id="{952B9FD7-BE8F-9549-AAD7-1A273D198E8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F84320B-3ECF-2A47-8C04-9CAD4CFE52D8}" type="slidenum">
              <a:rPr lang="en-US" altLang="en-US" sz="1200"/>
              <a:pPr/>
              <a:t>126</a:t>
            </a:fld>
            <a:endParaRPr lang="en-US" altLang="en-US" sz="1200"/>
          </a:p>
        </p:txBody>
      </p:sp>
      <p:sp>
        <p:nvSpPr>
          <p:cNvPr id="178178" name="Rectangle 7">
            <a:extLst>
              <a:ext uri="{FF2B5EF4-FFF2-40B4-BE49-F238E27FC236}">
                <a16:creationId xmlns:a16="http://schemas.microsoft.com/office/drawing/2014/main" id="{4DA62A75-FF7D-2E46-91A1-78F8110999F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16FF9B85-C5D0-714E-9040-176E6B58826B}" type="slidenum">
              <a:rPr lang="en-US" altLang="en-US" sz="1200"/>
              <a:pPr algn="r" eaLnBrk="1" hangingPunct="1"/>
              <a:t>126</a:t>
            </a:fld>
            <a:endParaRPr lang="en-US" altLang="en-US" sz="1200"/>
          </a:p>
        </p:txBody>
      </p:sp>
      <p:sp>
        <p:nvSpPr>
          <p:cNvPr id="178180" name="Rectangle 2">
            <a:extLst>
              <a:ext uri="{FF2B5EF4-FFF2-40B4-BE49-F238E27FC236}">
                <a16:creationId xmlns:a16="http://schemas.microsoft.com/office/drawing/2014/main" id="{F3EFB2AF-0A42-3748-BF82-C2CD7901EA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5F7300A5-2E26-F948-89F7-FC7AF03595EB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Rectangle 7">
            <a:extLst>
              <a:ext uri="{FF2B5EF4-FFF2-40B4-BE49-F238E27FC236}">
                <a16:creationId xmlns:a16="http://schemas.microsoft.com/office/drawing/2014/main" id="{B1070231-A8C7-E541-8CDD-C740CC9D5A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2C5BF81-793C-224A-AB3B-ACB444F46D9B}" type="slidenum">
              <a:rPr lang="en-US" altLang="en-US" sz="1200"/>
              <a:pPr/>
              <a:t>127</a:t>
            </a:fld>
            <a:endParaRPr lang="en-US" altLang="en-US" sz="1200"/>
          </a:p>
        </p:txBody>
      </p:sp>
      <p:sp>
        <p:nvSpPr>
          <p:cNvPr id="180226" name="Rectangle 7">
            <a:extLst>
              <a:ext uri="{FF2B5EF4-FFF2-40B4-BE49-F238E27FC236}">
                <a16:creationId xmlns:a16="http://schemas.microsoft.com/office/drawing/2014/main" id="{A76F6DD6-DE8B-9145-BD50-5AFF9782533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CFCC5AA8-31FC-8240-A215-25DA554A4502}" type="slidenum">
              <a:rPr lang="en-US" altLang="en-US" sz="1200"/>
              <a:pPr algn="r" eaLnBrk="1" hangingPunct="1"/>
              <a:t>127</a:t>
            </a:fld>
            <a:endParaRPr lang="en-US" altLang="en-US" sz="1200"/>
          </a:p>
        </p:txBody>
      </p:sp>
      <p:sp>
        <p:nvSpPr>
          <p:cNvPr id="179204" name="Rectangle 2">
            <a:extLst>
              <a:ext uri="{FF2B5EF4-FFF2-40B4-BE49-F238E27FC236}">
                <a16:creationId xmlns:a16="http://schemas.microsoft.com/office/drawing/2014/main" id="{5489175E-64FD-E74E-AA20-0CA165890E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0228" name="Rectangle 3">
            <a:extLst>
              <a:ext uri="{FF2B5EF4-FFF2-40B4-BE49-F238E27FC236}">
                <a16:creationId xmlns:a16="http://schemas.microsoft.com/office/drawing/2014/main" id="{A492EBDA-F3E1-AF4F-B09C-1C60D2089101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Rectangle 7">
            <a:extLst>
              <a:ext uri="{FF2B5EF4-FFF2-40B4-BE49-F238E27FC236}">
                <a16:creationId xmlns:a16="http://schemas.microsoft.com/office/drawing/2014/main" id="{EA850391-45F5-744A-92AB-B7030E5D94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A2F3343-E0A6-F149-8527-1826EEDE5590}" type="slidenum">
              <a:rPr lang="en-US" altLang="en-US" sz="1200"/>
              <a:pPr/>
              <a:t>128</a:t>
            </a:fld>
            <a:endParaRPr lang="en-US" altLang="en-US" sz="1200"/>
          </a:p>
        </p:txBody>
      </p:sp>
      <p:sp>
        <p:nvSpPr>
          <p:cNvPr id="182274" name="Rectangle 7">
            <a:extLst>
              <a:ext uri="{FF2B5EF4-FFF2-40B4-BE49-F238E27FC236}">
                <a16:creationId xmlns:a16="http://schemas.microsoft.com/office/drawing/2014/main" id="{8BE014F8-17AB-8F4F-83CF-4B74BADA4C3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5CDF8AB7-2A02-B145-9871-9DCC05E7771E}" type="slidenum">
              <a:rPr lang="en-US" altLang="en-US" sz="1200"/>
              <a:pPr algn="r" eaLnBrk="1" hangingPunct="1"/>
              <a:t>128</a:t>
            </a:fld>
            <a:endParaRPr lang="en-US" altLang="en-US" sz="1200"/>
          </a:p>
        </p:txBody>
      </p:sp>
      <p:sp>
        <p:nvSpPr>
          <p:cNvPr id="180228" name="Rectangle 2">
            <a:extLst>
              <a:ext uri="{FF2B5EF4-FFF2-40B4-BE49-F238E27FC236}">
                <a16:creationId xmlns:a16="http://schemas.microsoft.com/office/drawing/2014/main" id="{7D29646D-8219-4946-B365-FDBAD26E68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2276" name="Rectangle 3">
            <a:extLst>
              <a:ext uri="{FF2B5EF4-FFF2-40B4-BE49-F238E27FC236}">
                <a16:creationId xmlns:a16="http://schemas.microsoft.com/office/drawing/2014/main" id="{919AB680-A8DC-B645-8E65-79F756FECBB0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>
            <a:extLst>
              <a:ext uri="{FF2B5EF4-FFF2-40B4-BE49-F238E27FC236}">
                <a16:creationId xmlns:a16="http://schemas.microsoft.com/office/drawing/2014/main" id="{583DD4B4-8E25-F744-938D-984377BCE5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F0C71F3-1995-B148-A9AB-D01C19776C90}" type="slidenum">
              <a:rPr lang="en-US" altLang="en-US" sz="1200"/>
              <a:pPr/>
              <a:t>27</a:t>
            </a:fld>
            <a:endParaRPr lang="en-US" altLang="en-US" sz="1200"/>
          </a:p>
        </p:txBody>
      </p:sp>
      <p:sp>
        <p:nvSpPr>
          <p:cNvPr id="48130" name="Rectangle 7">
            <a:extLst>
              <a:ext uri="{FF2B5EF4-FFF2-40B4-BE49-F238E27FC236}">
                <a16:creationId xmlns:a16="http://schemas.microsoft.com/office/drawing/2014/main" id="{099D801B-4F12-224D-9F45-4FDFC4F8164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9FF1981D-7841-454A-BAA1-F9D4AD92162F}" type="slidenum">
              <a:rPr lang="en-US" altLang="en-US" sz="1200"/>
              <a:pPr algn="r" eaLnBrk="1" hangingPunct="1"/>
              <a:t>27</a:t>
            </a:fld>
            <a:endParaRPr lang="en-US" altLang="en-US" sz="1200"/>
          </a:p>
        </p:txBody>
      </p:sp>
      <p:sp>
        <p:nvSpPr>
          <p:cNvPr id="149508" name="Rectangle 2">
            <a:extLst>
              <a:ext uri="{FF2B5EF4-FFF2-40B4-BE49-F238E27FC236}">
                <a16:creationId xmlns:a16="http://schemas.microsoft.com/office/drawing/2014/main" id="{C3E31CBB-339B-A542-84BF-875B2D3E14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730BC63A-7918-D14B-98AD-56A850327837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>
            <a:extLst>
              <a:ext uri="{FF2B5EF4-FFF2-40B4-BE49-F238E27FC236}">
                <a16:creationId xmlns:a16="http://schemas.microsoft.com/office/drawing/2014/main" id="{A6578C08-FEF4-A143-8CBA-BA46FB0940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92193E3-AAD7-2D4C-802A-FCDB9E5CA899}" type="slidenum">
              <a:rPr lang="en-US" altLang="en-US" sz="1200"/>
              <a:pPr/>
              <a:t>33</a:t>
            </a:fld>
            <a:endParaRPr lang="en-US" altLang="en-US" sz="1200"/>
          </a:p>
        </p:txBody>
      </p:sp>
      <p:sp>
        <p:nvSpPr>
          <p:cNvPr id="55298" name="Rectangle 7">
            <a:extLst>
              <a:ext uri="{FF2B5EF4-FFF2-40B4-BE49-F238E27FC236}">
                <a16:creationId xmlns:a16="http://schemas.microsoft.com/office/drawing/2014/main" id="{CFC13B4A-6334-9245-B8B7-4B1ACA51D2B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88BA09E7-2F81-6A42-A8A6-2B3E15E246DA}" type="slidenum">
              <a:rPr lang="en-US" altLang="en-US" sz="1200"/>
              <a:pPr algn="r" eaLnBrk="1" hangingPunct="1"/>
              <a:t>33</a:t>
            </a:fld>
            <a:endParaRPr lang="en-US" altLang="en-US" sz="1200"/>
          </a:p>
        </p:txBody>
      </p:sp>
      <p:sp>
        <p:nvSpPr>
          <p:cNvPr id="150532" name="Rectangle 2">
            <a:extLst>
              <a:ext uri="{FF2B5EF4-FFF2-40B4-BE49-F238E27FC236}">
                <a16:creationId xmlns:a16="http://schemas.microsoft.com/office/drawing/2014/main" id="{865F53E0-5049-3645-ADE1-610F83DEFF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7CB57332-17AE-C849-9376-C98DE5B3EC1D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>
            <a:extLst>
              <a:ext uri="{FF2B5EF4-FFF2-40B4-BE49-F238E27FC236}">
                <a16:creationId xmlns:a16="http://schemas.microsoft.com/office/drawing/2014/main" id="{EEEFAF6F-7EBC-4848-AB23-1218AD3685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040D050-8BAC-2341-9639-2F1FBF342C89}" type="slidenum">
              <a:rPr lang="en-US" altLang="en-US" sz="1200"/>
              <a:pPr/>
              <a:t>34</a:t>
            </a:fld>
            <a:endParaRPr lang="en-US" altLang="en-US" sz="1200"/>
          </a:p>
        </p:txBody>
      </p:sp>
      <p:sp>
        <p:nvSpPr>
          <p:cNvPr id="57346" name="Rectangle 7">
            <a:extLst>
              <a:ext uri="{FF2B5EF4-FFF2-40B4-BE49-F238E27FC236}">
                <a16:creationId xmlns:a16="http://schemas.microsoft.com/office/drawing/2014/main" id="{A7A3A0BC-B991-164E-8773-50598BD9F3B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4F52EA16-C591-2644-8AEB-5C01CA7FC81C}" type="slidenum">
              <a:rPr lang="en-US" altLang="en-US" sz="1200"/>
              <a:pPr algn="r" eaLnBrk="1" hangingPunct="1"/>
              <a:t>34</a:t>
            </a:fld>
            <a:endParaRPr lang="en-US" altLang="en-US" sz="1200"/>
          </a:p>
        </p:txBody>
      </p:sp>
      <p:sp>
        <p:nvSpPr>
          <p:cNvPr id="151556" name="Rectangle 2">
            <a:extLst>
              <a:ext uri="{FF2B5EF4-FFF2-40B4-BE49-F238E27FC236}">
                <a16:creationId xmlns:a16="http://schemas.microsoft.com/office/drawing/2014/main" id="{30277B98-782B-5446-8A9E-BC22A6A115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348" name="Rectangle 3">
            <a:extLst>
              <a:ext uri="{FF2B5EF4-FFF2-40B4-BE49-F238E27FC236}">
                <a16:creationId xmlns:a16="http://schemas.microsoft.com/office/drawing/2014/main" id="{8F50DEA9-CA71-AE44-BF0D-8A8C63A3CAD8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>
            <a:extLst>
              <a:ext uri="{FF2B5EF4-FFF2-40B4-BE49-F238E27FC236}">
                <a16:creationId xmlns:a16="http://schemas.microsoft.com/office/drawing/2014/main" id="{1D09E040-946A-D64A-AFD4-1ECD0D59700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7600BEA-D1BD-B747-97B2-40147AA35BA8}" type="slidenum">
              <a:rPr lang="en-US" altLang="en-US" sz="1200"/>
              <a:pPr/>
              <a:t>44</a:t>
            </a:fld>
            <a:endParaRPr lang="en-US" altLang="en-US" sz="1200"/>
          </a:p>
        </p:txBody>
      </p:sp>
      <p:sp>
        <p:nvSpPr>
          <p:cNvPr id="68610" name="Rectangle 7">
            <a:extLst>
              <a:ext uri="{FF2B5EF4-FFF2-40B4-BE49-F238E27FC236}">
                <a16:creationId xmlns:a16="http://schemas.microsoft.com/office/drawing/2014/main" id="{0669CD8C-37B9-0746-9EEC-F46B9C9C53A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6EA75D42-9B3C-3347-8595-B76F001147E8}" type="slidenum">
              <a:rPr lang="en-US" altLang="en-US" sz="1200"/>
              <a:pPr algn="r" eaLnBrk="1" hangingPunct="1"/>
              <a:t>44</a:t>
            </a:fld>
            <a:endParaRPr lang="en-US" altLang="en-US" sz="1200"/>
          </a:p>
        </p:txBody>
      </p:sp>
      <p:sp>
        <p:nvSpPr>
          <p:cNvPr id="152580" name="Rectangle 2">
            <a:extLst>
              <a:ext uri="{FF2B5EF4-FFF2-40B4-BE49-F238E27FC236}">
                <a16:creationId xmlns:a16="http://schemas.microsoft.com/office/drawing/2014/main" id="{AA15E26C-293D-BE41-BE4F-36CBB51ABA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8612" name="Rectangle 3">
            <a:extLst>
              <a:ext uri="{FF2B5EF4-FFF2-40B4-BE49-F238E27FC236}">
                <a16:creationId xmlns:a16="http://schemas.microsoft.com/office/drawing/2014/main" id="{26CF10BE-F03A-CF46-9B2C-ED4271FD6DD6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>
            <a:extLst>
              <a:ext uri="{FF2B5EF4-FFF2-40B4-BE49-F238E27FC236}">
                <a16:creationId xmlns:a16="http://schemas.microsoft.com/office/drawing/2014/main" id="{24AB001A-FC9A-624D-9150-DF8732A4C9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CA0AA1F-9DCF-8E41-ACB1-40A7F03779C3}" type="slidenum">
              <a:rPr lang="en-US" altLang="en-US" sz="1200"/>
              <a:pPr/>
              <a:t>45</a:t>
            </a:fld>
            <a:endParaRPr lang="en-US" altLang="en-US" sz="1200"/>
          </a:p>
        </p:txBody>
      </p:sp>
      <p:sp>
        <p:nvSpPr>
          <p:cNvPr id="70658" name="Rectangle 7">
            <a:extLst>
              <a:ext uri="{FF2B5EF4-FFF2-40B4-BE49-F238E27FC236}">
                <a16:creationId xmlns:a16="http://schemas.microsoft.com/office/drawing/2014/main" id="{C9710A3E-411F-A347-B719-ED1AF44AA29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BBAA18AE-0E9E-2346-9B9C-392C2946F6D2}" type="slidenum">
              <a:rPr lang="en-US" altLang="en-US" sz="1200"/>
              <a:pPr algn="r" eaLnBrk="1" hangingPunct="1"/>
              <a:t>45</a:t>
            </a:fld>
            <a:endParaRPr lang="en-US" altLang="en-US" sz="1200"/>
          </a:p>
        </p:txBody>
      </p:sp>
      <p:sp>
        <p:nvSpPr>
          <p:cNvPr id="153604" name="Rectangle 2">
            <a:extLst>
              <a:ext uri="{FF2B5EF4-FFF2-40B4-BE49-F238E27FC236}">
                <a16:creationId xmlns:a16="http://schemas.microsoft.com/office/drawing/2014/main" id="{ACAAEE3A-6476-5649-A2BE-5B9A9C60D0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0660" name="Rectangle 3">
            <a:extLst>
              <a:ext uri="{FF2B5EF4-FFF2-40B4-BE49-F238E27FC236}">
                <a16:creationId xmlns:a16="http://schemas.microsoft.com/office/drawing/2014/main" id="{94A0F37D-C567-E94A-97C5-28EF6936D6E6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>
            <a:extLst>
              <a:ext uri="{FF2B5EF4-FFF2-40B4-BE49-F238E27FC236}">
                <a16:creationId xmlns:a16="http://schemas.microsoft.com/office/drawing/2014/main" id="{42C6D80F-2817-0A43-A0F8-3BB5019978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408663B-D0D7-0241-A09F-E2380DFDF929}" type="slidenum">
              <a:rPr lang="en-US" altLang="en-US" sz="1200"/>
              <a:pPr/>
              <a:t>46</a:t>
            </a:fld>
            <a:endParaRPr lang="en-US" altLang="en-US" sz="1200"/>
          </a:p>
        </p:txBody>
      </p:sp>
      <p:sp>
        <p:nvSpPr>
          <p:cNvPr id="72706" name="Rectangle 7">
            <a:extLst>
              <a:ext uri="{FF2B5EF4-FFF2-40B4-BE49-F238E27FC236}">
                <a16:creationId xmlns:a16="http://schemas.microsoft.com/office/drawing/2014/main" id="{DE5660B8-7CF0-3F42-8C94-E1034C80916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DC5C9C06-DEAA-A24C-9488-B1C52620EC4F}" type="slidenum">
              <a:rPr lang="en-US" altLang="en-US" sz="1200"/>
              <a:pPr algn="r" eaLnBrk="1" hangingPunct="1"/>
              <a:t>46</a:t>
            </a:fld>
            <a:endParaRPr lang="en-US" altLang="en-US" sz="1200"/>
          </a:p>
        </p:txBody>
      </p:sp>
      <p:sp>
        <p:nvSpPr>
          <p:cNvPr id="154628" name="Rectangle 2">
            <a:extLst>
              <a:ext uri="{FF2B5EF4-FFF2-40B4-BE49-F238E27FC236}">
                <a16:creationId xmlns:a16="http://schemas.microsoft.com/office/drawing/2014/main" id="{A2A04C26-EBC9-8642-A95C-0B0ED95D8F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2708" name="Rectangle 3">
            <a:extLst>
              <a:ext uri="{FF2B5EF4-FFF2-40B4-BE49-F238E27FC236}">
                <a16:creationId xmlns:a16="http://schemas.microsoft.com/office/drawing/2014/main" id="{E10E63C4-FAF2-3B46-B05A-A9ED699CC688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 descr="collision16">
            <a:extLst>
              <a:ext uri="{FF2B5EF4-FFF2-40B4-BE49-F238E27FC236}">
                <a16:creationId xmlns:a16="http://schemas.microsoft.com/office/drawing/2014/main" id="{A977A4CA-C62E-A34C-ACF7-0B40083D505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80" b="4262"/>
          <a:stretch>
            <a:fillRect/>
          </a:stretch>
        </p:blipFill>
        <p:spPr bwMode="auto">
          <a:xfrm>
            <a:off x="0" y="106363"/>
            <a:ext cx="9144000" cy="671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0">
            <a:extLst>
              <a:ext uri="{FF2B5EF4-FFF2-40B4-BE49-F238E27FC236}">
                <a16:creationId xmlns:a16="http://schemas.microsoft.com/office/drawing/2014/main" id="{5D0E8493-8031-FA40-BD9F-40FCBB89B868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0" y="6400800"/>
            <a:ext cx="9144000" cy="457200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11" descr="Pearson_Bound_White">
            <a:extLst>
              <a:ext uri="{FF2B5EF4-FFF2-40B4-BE49-F238E27FC236}">
                <a16:creationId xmlns:a16="http://schemas.microsoft.com/office/drawing/2014/main" id="{9CEC9B31-3FBD-6B44-BD32-F0325C9342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063" y="6356350"/>
            <a:ext cx="1528762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 descr="Pearson_Strap_Bound_White">
            <a:extLst>
              <a:ext uri="{FF2B5EF4-FFF2-40B4-BE49-F238E27FC236}">
                <a16:creationId xmlns:a16="http://schemas.microsoft.com/office/drawing/2014/main" id="{794B7A97-7090-C442-9912-C177721249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6350"/>
            <a:ext cx="1762125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4">
            <a:extLst>
              <a:ext uri="{FF2B5EF4-FFF2-40B4-BE49-F238E27FC236}">
                <a16:creationId xmlns:a16="http://schemas.microsoft.com/office/drawing/2014/main" id="{C4E144C4-4B31-3947-BB75-785681F9741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92200" y="2127250"/>
            <a:ext cx="5529263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500">
                <a:latin typeface="Arial" charset="0"/>
                <a:ea typeface="ＭＳ Ｐゴシック" charset="0"/>
                <a:cs typeface="Arial" charset="0"/>
              </a:rPr>
              <a:t>FOR SCIENTISTS AND ENGINEERS</a:t>
            </a:r>
          </a:p>
        </p:txBody>
      </p:sp>
      <p:sp>
        <p:nvSpPr>
          <p:cNvPr id="7" name="Rectangle 15">
            <a:extLst>
              <a:ext uri="{FF2B5EF4-FFF2-40B4-BE49-F238E27FC236}">
                <a16:creationId xmlns:a16="http://schemas.microsoft.com/office/drawing/2014/main" id="{0D2919A7-36E8-5540-B59C-5FF6C6919BC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71500" y="876300"/>
            <a:ext cx="3587750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70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physics</a:t>
            </a:r>
          </a:p>
        </p:txBody>
      </p:sp>
      <p:sp>
        <p:nvSpPr>
          <p:cNvPr id="8" name="Rectangle 16">
            <a:extLst>
              <a:ext uri="{FF2B5EF4-FFF2-40B4-BE49-F238E27FC236}">
                <a16:creationId xmlns:a16="http://schemas.microsoft.com/office/drawing/2014/main" id="{11944338-D0EE-E041-B675-7CB8F88A396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076700" y="2728913"/>
            <a:ext cx="363696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93001B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000">
                <a:solidFill>
                  <a:srgbClr val="93001B"/>
                </a:solidFill>
                <a:latin typeface="Arial" charset="0"/>
                <a:ea typeface="ＭＳ Ｐゴシック" charset="0"/>
                <a:cs typeface="Arial" charset="0"/>
              </a:rPr>
              <a:t>a strategic approach</a:t>
            </a:r>
          </a:p>
        </p:txBody>
      </p:sp>
      <p:sp>
        <p:nvSpPr>
          <p:cNvPr id="9" name="Rectangle 17">
            <a:extLst>
              <a:ext uri="{FF2B5EF4-FFF2-40B4-BE49-F238E27FC236}">
                <a16:creationId xmlns:a16="http://schemas.microsoft.com/office/drawing/2014/main" id="{876DDCD0-210F-1C49-B647-DDC64847449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113213" y="3270250"/>
            <a:ext cx="122237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100">
                <a:solidFill>
                  <a:srgbClr val="000000"/>
                </a:solidFill>
                <a:latin typeface="Helvetica" charset="0"/>
                <a:ea typeface="ＭＳ Ｐゴシック" charset="0"/>
                <a:cs typeface="Arial" charset="0"/>
              </a:rPr>
              <a:t>THIRD EDITION</a:t>
            </a:r>
          </a:p>
        </p:txBody>
      </p:sp>
      <p:sp>
        <p:nvSpPr>
          <p:cNvPr id="10" name="Rectangle 18">
            <a:extLst>
              <a:ext uri="{FF2B5EF4-FFF2-40B4-BE49-F238E27FC236}">
                <a16:creationId xmlns:a16="http://schemas.microsoft.com/office/drawing/2014/main" id="{101712E1-7949-1248-B3BA-844CC3DC5A1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314700" y="5284788"/>
            <a:ext cx="25146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600">
                <a:latin typeface="Helvetica" charset="0"/>
                <a:ea typeface="ＭＳ Ｐゴシック" charset="0"/>
                <a:cs typeface="Arial" charset="0"/>
              </a:rPr>
              <a:t>randall d. knight</a:t>
            </a:r>
          </a:p>
        </p:txBody>
      </p:sp>
      <p:sp>
        <p:nvSpPr>
          <p:cNvPr id="11" name="Text Box 34">
            <a:extLst>
              <a:ext uri="{FF2B5EF4-FFF2-40B4-BE49-F238E27FC236}">
                <a16:creationId xmlns:a16="http://schemas.microsoft.com/office/drawing/2014/main" id="{2E37630F-DF5F-4149-BCF1-8FEC336D03D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6200" y="6130925"/>
            <a:ext cx="22256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00">
                <a:latin typeface="Times New Roman" panose="02020603050405020304" pitchFamily="18" charset="0"/>
              </a:rPr>
              <a:t>© 2013 Pearson Education, Inc.</a:t>
            </a:r>
          </a:p>
        </p:txBody>
      </p:sp>
      <p:sp>
        <p:nvSpPr>
          <p:cNvPr id="12" name="Rectangle 20">
            <a:extLst>
              <a:ext uri="{FF2B5EF4-FFF2-40B4-BE49-F238E27FC236}">
                <a16:creationId xmlns:a16="http://schemas.microsoft.com/office/drawing/2014/main" id="{41428927-B1E0-DC43-A61D-7A023A95B94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D43FE631-4126-D94F-BAAC-CAD0D2E999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BBCDBF44-2453-AF46-81EC-2D5518B915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1B6400F5-9337-EB45-9DC3-1A76FC9E07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fld id="{B9753D60-47DF-4F4C-A22E-E1173D1002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786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5188B91-F85F-394F-B345-2F804E9786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DBCEBDD-543E-444F-ABFA-7F47261F2A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2CA0DFE-B98D-D945-A8C3-563B2AF5FA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2AEB9B-4166-2347-BD4E-3E00AE38DC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3860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CF531CA-4BDB-E548-B9D6-1BB9C203A1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40B7EDB-6DEA-AC47-9C7B-73933F4773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32DA7F7-94FA-A847-8FF2-DC89A53475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ABC3AD-C52A-3B4E-96CB-65F31200F5C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981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99F2127-798E-4F44-B19A-1C99E9C325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1613F21-1D0D-5B41-9E13-6647246CC2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9E9E8AA-CBA2-024B-B213-8AF6164237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30F56A-83C5-4943-9672-9459E9C0B7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7536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9F66887-04B6-1841-9A8D-DBA857B8C0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CC2F746-1792-DB45-BC73-09FFEB124B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98F63EB-A8AD-7645-A506-30D55F8EAC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C076A6-18B9-BF43-B33A-7A25742FA8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5265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0D2A5C-A5F8-184A-872D-910D818877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DDD1C5-10FB-DD4A-8321-7F2ADB0A7B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7270F7-36DE-D344-AEF9-1F54D0C5CC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DA53DF-B57E-C942-A601-D2B20C04CA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3255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7E01BD9-7DF9-0E4C-A282-AAD57E6EA1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874A6EF-D87E-3E49-9AF2-F9BCE9F24B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E70F29C-63FC-8B45-AD9A-058919CC8C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41B70C-5EF1-0C42-BB34-6B5FDFC7AC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1111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BF335E9-F0E6-7347-B694-66E58892D6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AE8160E-B396-0743-8C66-A98EB60443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BA7D5E6-B551-0941-A620-A5B48269E2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1E4EDA-44E8-0D48-A040-C5E197E512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0429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3FE6A2A-D17F-9B4F-AC93-0505E696E4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945D20C-6C22-474F-85C2-DC8C007E1A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9690B2A-8484-A54D-A4A7-55AD09251E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5D36AD-4E06-6346-ADFF-EED067B25A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2282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6F5D05-447F-5145-97DE-D885FFB272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E6275E-9E3A-6043-8D67-53665E6A55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48F43E-171E-A641-AD0D-C3E65B1FC7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7DA70B-15BF-414D-8845-8A8C5D7A54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8613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1B8CFF-2D68-4747-9EB2-F9D6468BEB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773084-3717-C94C-BA11-1EAE5A4B67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CB2339-CE46-CB4F-8B2F-20BEAEB14F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9522C5-022C-5A49-A03B-00DCD255DF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0983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18E1ECC-3F93-2A4B-ACB4-F83B993E49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54C225B-4177-A04E-AE5E-363AC37D49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190CC3B-449C-A047-B326-D67BF6A2808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pitchFamily="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5F8FB63-BF3F-6F47-8034-B59B78121A2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pitchFamily="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2EC7061-93CC-8F47-9F58-DF13538F33D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47415E9-3B55-4045-899F-50BA34CEF3C3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31" name="Text Box 34">
            <a:extLst>
              <a:ext uri="{FF2B5EF4-FFF2-40B4-BE49-F238E27FC236}">
                <a16:creationId xmlns:a16="http://schemas.microsoft.com/office/drawing/2014/main" id="{36A0B7CE-DE11-9249-BF4F-4BAEDFEB9AF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6200" y="6507163"/>
            <a:ext cx="22256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00">
                <a:latin typeface="Times New Roman" panose="02020603050405020304" pitchFamily="18" charset="0"/>
              </a:rPr>
              <a:t>© 2013 Pearson Education, Inc.</a:t>
            </a:r>
          </a:p>
        </p:txBody>
      </p:sp>
      <p:sp>
        <p:nvSpPr>
          <p:cNvPr id="1032" name="Rectangle 10">
            <a:extLst>
              <a:ext uri="{FF2B5EF4-FFF2-40B4-BE49-F238E27FC236}">
                <a16:creationId xmlns:a16="http://schemas.microsoft.com/office/drawing/2014/main" id="{6EFAD283-FD4C-0241-B64D-0F35F308B31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2413" cy="579438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8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8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8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8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8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8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8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8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93001B"/>
        </a:buClr>
        <a:buFont typeface="Wingdings" pitchFamily="2" charset="2"/>
        <a:buChar char="§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93001B"/>
        </a:buClr>
        <a:buFont typeface="Times" pitchFamily="2" charset="0"/>
        <a:buChar char="•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0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1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0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2.jpe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43.jpeg"/><Relationship Id="rId5" Type="http://schemas.openxmlformats.org/officeDocument/2006/relationships/image" Target="../media/image10.png"/><Relationship Id="rId4" Type="http://schemas.openxmlformats.org/officeDocument/2006/relationships/oleObject" Target="../embeddings/oleObject20.bin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0.png"/><Relationship Id="rId5" Type="http://schemas.openxmlformats.org/officeDocument/2006/relationships/oleObject" Target="../embeddings/oleObject21.bin"/><Relationship Id="rId4" Type="http://schemas.openxmlformats.org/officeDocument/2006/relationships/image" Target="../media/image143.jpeg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0.png"/><Relationship Id="rId5" Type="http://schemas.openxmlformats.org/officeDocument/2006/relationships/oleObject" Target="../embeddings/oleObject6.bin"/><Relationship Id="rId4" Type="http://schemas.openxmlformats.org/officeDocument/2006/relationships/image" Target="../media/image2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0.png"/><Relationship Id="rId5" Type="http://schemas.openxmlformats.org/officeDocument/2006/relationships/oleObject" Target="../embeddings/oleObject7.bin"/><Relationship Id="rId4" Type="http://schemas.openxmlformats.org/officeDocument/2006/relationships/image" Target="../media/image2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0.png"/><Relationship Id="rId5" Type="http://schemas.openxmlformats.org/officeDocument/2006/relationships/oleObject" Target="../embeddings/oleObject8.bin"/><Relationship Id="rId4" Type="http://schemas.openxmlformats.org/officeDocument/2006/relationships/image" Target="../media/image30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0.png"/><Relationship Id="rId5" Type="http://schemas.openxmlformats.org/officeDocument/2006/relationships/oleObject" Target="../embeddings/oleObject9.bin"/><Relationship Id="rId4" Type="http://schemas.openxmlformats.org/officeDocument/2006/relationships/image" Target="../media/image4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0.png"/><Relationship Id="rId5" Type="http://schemas.openxmlformats.org/officeDocument/2006/relationships/oleObject" Target="../embeddings/oleObject10.bin"/><Relationship Id="rId4" Type="http://schemas.openxmlformats.org/officeDocument/2006/relationships/image" Target="../media/image4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0.png"/><Relationship Id="rId5" Type="http://schemas.openxmlformats.org/officeDocument/2006/relationships/oleObject" Target="../embeddings/oleObject11.bin"/><Relationship Id="rId4" Type="http://schemas.openxmlformats.org/officeDocument/2006/relationships/image" Target="../media/image4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0.png"/><Relationship Id="rId5" Type="http://schemas.openxmlformats.org/officeDocument/2006/relationships/oleObject" Target="../embeddings/oleObject12.bin"/><Relationship Id="rId4" Type="http://schemas.openxmlformats.org/officeDocument/2006/relationships/image" Target="../media/image55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0.png"/><Relationship Id="rId5" Type="http://schemas.openxmlformats.org/officeDocument/2006/relationships/oleObject" Target="../embeddings/oleObject13.bin"/><Relationship Id="rId4" Type="http://schemas.openxmlformats.org/officeDocument/2006/relationships/image" Target="../media/image64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0.png"/><Relationship Id="rId5" Type="http://schemas.openxmlformats.org/officeDocument/2006/relationships/oleObject" Target="../embeddings/oleObject14.bin"/><Relationship Id="rId4" Type="http://schemas.openxmlformats.org/officeDocument/2006/relationships/image" Target="../media/image66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0.png"/><Relationship Id="rId5" Type="http://schemas.openxmlformats.org/officeDocument/2006/relationships/oleObject" Target="../embeddings/oleObject15.bin"/><Relationship Id="rId4" Type="http://schemas.openxmlformats.org/officeDocument/2006/relationships/image" Target="../media/image68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7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0.png"/><Relationship Id="rId5" Type="http://schemas.openxmlformats.org/officeDocument/2006/relationships/oleObject" Target="../embeddings/oleObject16.bin"/><Relationship Id="rId4" Type="http://schemas.openxmlformats.org/officeDocument/2006/relationships/image" Target="../media/image75.jpe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0.png"/><Relationship Id="rId5" Type="http://schemas.openxmlformats.org/officeDocument/2006/relationships/oleObject" Target="../embeddings/oleObject17.bin"/><Relationship Id="rId4" Type="http://schemas.openxmlformats.org/officeDocument/2006/relationships/image" Target="../media/image91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3">
            <a:extLst>
              <a:ext uri="{FF2B5EF4-FFF2-40B4-BE49-F238E27FC236}">
                <a16:creationId xmlns:a16="http://schemas.microsoft.com/office/drawing/2014/main" id="{D45D0C64-32BF-794C-8394-2725D3E12B4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38100"/>
            <a:ext cx="8229600" cy="552450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Chapter 33 Preview</a:t>
            </a:r>
          </a:p>
        </p:txBody>
      </p:sp>
      <p:pic>
        <p:nvPicPr>
          <p:cNvPr id="15362" name="Picture 4" descr="33_ChPreview_01">
            <a:extLst>
              <a:ext uri="{FF2B5EF4-FFF2-40B4-BE49-F238E27FC236}">
                <a16:creationId xmlns:a16="http://schemas.microsoft.com/office/drawing/2014/main" id="{30BCF299-0585-B14D-8CEF-B7ACBD5B8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28"/>
          <a:stretch>
            <a:fillRect/>
          </a:stretch>
        </p:blipFill>
        <p:spPr bwMode="auto">
          <a:xfrm>
            <a:off x="2057400" y="1219200"/>
            <a:ext cx="5029200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5">
            <a:extLst>
              <a:ext uri="{FF2B5EF4-FFF2-40B4-BE49-F238E27FC236}">
                <a16:creationId xmlns:a16="http://schemas.microsoft.com/office/drawing/2014/main" id="{D71AA291-4F88-5F4D-8BCD-D898798AB4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1029">
            <a:extLst>
              <a:ext uri="{FF2B5EF4-FFF2-40B4-BE49-F238E27FC236}">
                <a16:creationId xmlns:a16="http://schemas.microsoft.com/office/drawing/2014/main" id="{09D8F274-7241-C24E-B3BE-8822703644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00" y="1524000"/>
            <a:ext cx="83185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800">
                <a:cs typeface="Arial" panose="020B0604020202020204" pitchFamily="34" charset="0"/>
              </a:rPr>
              <a:t>Electromagnetic induction was discovered by</a:t>
            </a:r>
          </a:p>
        </p:txBody>
      </p:sp>
      <p:sp>
        <p:nvSpPr>
          <p:cNvPr id="25602" name="Text Box 1030">
            <a:extLst>
              <a:ext uri="{FF2B5EF4-FFF2-40B4-BE49-F238E27FC236}">
                <a16:creationId xmlns:a16="http://schemas.microsoft.com/office/drawing/2014/main" id="{5D579F8D-0455-0540-AE64-8326A3B906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700" y="2738438"/>
            <a:ext cx="4989513" cy="279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596900" indent="-596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15000"/>
              </a:spcBef>
              <a:spcAft>
                <a:spcPct val="15000"/>
              </a:spcAft>
              <a:buFontTx/>
              <a:buAutoNum type="alphaUcPeriod"/>
            </a:pPr>
            <a:r>
              <a:rPr lang="en-US" altLang="en-US" sz="2800">
                <a:cs typeface="Arial" panose="020B0604020202020204" pitchFamily="34" charset="0"/>
              </a:rPr>
              <a:t>Faraday.</a:t>
            </a:r>
          </a:p>
          <a:p>
            <a:pPr eaLnBrk="1" hangingPunct="1">
              <a:spcBef>
                <a:spcPct val="15000"/>
              </a:spcBef>
              <a:spcAft>
                <a:spcPct val="15000"/>
              </a:spcAft>
              <a:buFontTx/>
              <a:buAutoNum type="alphaUcPeriod"/>
            </a:pPr>
            <a:r>
              <a:rPr lang="en-US" altLang="en-US" sz="2800">
                <a:cs typeface="Arial" panose="020B0604020202020204" pitchFamily="34" charset="0"/>
              </a:rPr>
              <a:t>Henry.</a:t>
            </a:r>
          </a:p>
          <a:p>
            <a:pPr eaLnBrk="1" hangingPunct="1">
              <a:spcBef>
                <a:spcPct val="15000"/>
              </a:spcBef>
              <a:spcAft>
                <a:spcPct val="15000"/>
              </a:spcAft>
              <a:buFontTx/>
              <a:buAutoNum type="alphaUcPeriod"/>
            </a:pPr>
            <a:r>
              <a:rPr lang="en-US" altLang="en-US" sz="2800">
                <a:cs typeface="Arial" panose="020B0604020202020204" pitchFamily="34" charset="0"/>
              </a:rPr>
              <a:t>Maxwell.</a:t>
            </a:r>
          </a:p>
          <a:p>
            <a:pPr eaLnBrk="1" hangingPunct="1">
              <a:spcBef>
                <a:spcPct val="15000"/>
              </a:spcBef>
              <a:spcAft>
                <a:spcPct val="15000"/>
              </a:spcAft>
              <a:buFontTx/>
              <a:buAutoNum type="alphaUcPeriod"/>
            </a:pPr>
            <a:r>
              <a:rPr lang="en-US" altLang="en-US" sz="2800" b="1">
                <a:cs typeface="Arial" panose="020B0604020202020204" pitchFamily="34" charset="0"/>
              </a:rPr>
              <a:t>Both Faraday and Henry.</a:t>
            </a:r>
            <a:endParaRPr lang="en-US" altLang="en-US" sz="2800">
              <a:cs typeface="Arial" panose="020B0604020202020204" pitchFamily="34" charset="0"/>
            </a:endParaRPr>
          </a:p>
          <a:p>
            <a:pPr eaLnBrk="1" hangingPunct="1">
              <a:spcBef>
                <a:spcPct val="15000"/>
              </a:spcBef>
              <a:spcAft>
                <a:spcPct val="15000"/>
              </a:spcAft>
              <a:buFontTx/>
              <a:buAutoNum type="alphaUcPeriod"/>
            </a:pPr>
            <a:r>
              <a:rPr lang="en-US" altLang="en-US" sz="2800">
                <a:cs typeface="Arial" panose="020B0604020202020204" pitchFamily="34" charset="0"/>
              </a:rPr>
              <a:t>All three.</a:t>
            </a:r>
          </a:p>
        </p:txBody>
      </p:sp>
      <p:sp>
        <p:nvSpPr>
          <p:cNvPr id="25603" name="Rectangle 7">
            <a:extLst>
              <a:ext uri="{FF2B5EF4-FFF2-40B4-BE49-F238E27FC236}">
                <a16:creationId xmlns:a16="http://schemas.microsoft.com/office/drawing/2014/main" id="{EC4C8369-CEE0-9D48-9375-F78D8097EA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50800"/>
            <a:ext cx="8229600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Reading Question 33.2</a:t>
            </a:r>
          </a:p>
        </p:txBody>
      </p:sp>
      <p:graphicFrame>
        <p:nvGraphicFramePr>
          <p:cNvPr id="25604" name="Object 5">
            <a:extLst>
              <a:ext uri="{FF2B5EF4-FFF2-40B4-BE49-F238E27FC236}">
                <a16:creationId xmlns:a16="http://schemas.microsoft.com/office/drawing/2014/main" id="{14657207-9720-1B43-96CE-8588D326438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100" y="4495800"/>
          <a:ext cx="390525" cy="35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7" name="Photo Editor Photo" r:id="rId3" imgW="317500" imgH="292100" progId="MSPhotoEd.3">
                  <p:embed/>
                </p:oleObj>
              </mc:Choice>
              <mc:Fallback>
                <p:oleObj name="Photo Editor Photo" r:id="rId3" imgW="317500" imgH="292100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" y="4495800"/>
                        <a:ext cx="390525" cy="358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5" name="Rectangle 7">
            <a:extLst>
              <a:ext uri="{FF2B5EF4-FFF2-40B4-BE49-F238E27FC236}">
                <a16:creationId xmlns:a16="http://schemas.microsoft.com/office/drawing/2014/main" id="{1934E68A-30BA-344A-BEB4-A027B377AA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33-13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2">
            <a:extLst>
              <a:ext uri="{FF2B5EF4-FFF2-40B4-BE49-F238E27FC236}">
                <a16:creationId xmlns:a16="http://schemas.microsoft.com/office/drawing/2014/main" id="{6A6B44ED-ABCD-FA44-BEA6-61ABBBA6A28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76200"/>
            <a:ext cx="8229600" cy="484188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Potential Difference Across an Inductor</a:t>
            </a:r>
          </a:p>
        </p:txBody>
      </p:sp>
      <p:sp>
        <p:nvSpPr>
          <p:cNvPr id="145410" name="Text Box 3">
            <a:extLst>
              <a:ext uri="{FF2B5EF4-FFF2-40B4-BE49-F238E27FC236}">
                <a16:creationId xmlns:a16="http://schemas.microsoft.com/office/drawing/2014/main" id="{68C4E551-7FD3-794D-AA1D-E0318EF7B6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5" y="4079875"/>
            <a:ext cx="9026525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17500" indent="-3175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500">
                <a:cs typeface="Arial" panose="020B0604020202020204" pitchFamily="34" charset="0"/>
              </a:rPr>
              <a:t>The figure above shows a steady current into the left side </a:t>
            </a:r>
            <a:br>
              <a:rPr lang="en-US" altLang="en-US" sz="2500">
                <a:cs typeface="Arial" panose="020B0604020202020204" pitchFamily="34" charset="0"/>
              </a:rPr>
            </a:br>
            <a:r>
              <a:rPr lang="en-US" altLang="en-US" sz="2500">
                <a:cs typeface="Arial" panose="020B0604020202020204" pitchFamily="34" charset="0"/>
              </a:rPr>
              <a:t>of an inductor.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500">
                <a:cs typeface="Arial" panose="020B0604020202020204" pitchFamily="34" charset="0"/>
              </a:rPr>
              <a:t>The solenoid</a:t>
            </a:r>
            <a:r>
              <a:rPr lang="ja-JP" altLang="en-US" sz="2500">
                <a:cs typeface="Arial" panose="020B0604020202020204" pitchFamily="34" charset="0"/>
              </a:rPr>
              <a:t>’</a:t>
            </a:r>
            <a:r>
              <a:rPr lang="en-US" altLang="ja-JP" sz="2500">
                <a:cs typeface="Arial" panose="020B0604020202020204" pitchFamily="34" charset="0"/>
              </a:rPr>
              <a:t>s magnetic field passes through the coils, establishing a flux.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500">
                <a:cs typeface="Arial" panose="020B0604020202020204" pitchFamily="34" charset="0"/>
              </a:rPr>
              <a:t>The next slide shows what happens if the current increases.</a:t>
            </a:r>
          </a:p>
        </p:txBody>
      </p:sp>
      <p:sp>
        <p:nvSpPr>
          <p:cNvPr id="145411" name="Rectangle 8">
            <a:extLst>
              <a:ext uri="{FF2B5EF4-FFF2-40B4-BE49-F238E27FC236}">
                <a16:creationId xmlns:a16="http://schemas.microsoft.com/office/drawing/2014/main" id="{497613E5-4014-3A48-B622-2E48082CE2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1052513"/>
            <a:ext cx="869950" cy="3619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145412" name="Picture 6" descr="33_38_FigureA">
            <a:extLst>
              <a:ext uri="{FF2B5EF4-FFF2-40B4-BE49-F238E27FC236}">
                <a16:creationId xmlns:a16="http://schemas.microsoft.com/office/drawing/2014/main" id="{F69E3BB2-F819-2940-B5C0-3D0299D92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80"/>
          <a:stretch>
            <a:fillRect/>
          </a:stretch>
        </p:blipFill>
        <p:spPr bwMode="auto">
          <a:xfrm>
            <a:off x="1828800" y="1014413"/>
            <a:ext cx="5486400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13" name="Rectangle 8">
            <a:extLst>
              <a:ext uri="{FF2B5EF4-FFF2-40B4-BE49-F238E27FC236}">
                <a16:creationId xmlns:a16="http://schemas.microsoft.com/office/drawing/2014/main" id="{1BF314F7-3A82-DB4B-B74A-5946630125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33-104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2">
            <a:extLst>
              <a:ext uri="{FF2B5EF4-FFF2-40B4-BE49-F238E27FC236}">
                <a16:creationId xmlns:a16="http://schemas.microsoft.com/office/drawing/2014/main" id="{0FCE5743-9529-7D46-9AED-CE2155ADC70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52400"/>
            <a:ext cx="8229600" cy="331788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Potential Difference Across an Inductor</a:t>
            </a:r>
          </a:p>
        </p:txBody>
      </p:sp>
      <p:sp>
        <p:nvSpPr>
          <p:cNvPr id="146434" name="Rectangle 8">
            <a:extLst>
              <a:ext uri="{FF2B5EF4-FFF2-40B4-BE49-F238E27FC236}">
                <a16:creationId xmlns:a16="http://schemas.microsoft.com/office/drawing/2014/main" id="{6BCCA388-3230-F34D-9584-36B6A28E54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1052513"/>
            <a:ext cx="869950" cy="3619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46435" name="Rectangle 6">
            <a:extLst>
              <a:ext uri="{FF2B5EF4-FFF2-40B4-BE49-F238E27FC236}">
                <a16:creationId xmlns:a16="http://schemas.microsoft.com/office/drawing/2014/main" id="{DD914E5F-AFB3-8444-9589-F52A67E06C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5538" y="798513"/>
            <a:ext cx="482600" cy="4587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46436" name="Text Box 3">
            <a:extLst>
              <a:ext uri="{FF2B5EF4-FFF2-40B4-BE49-F238E27FC236}">
                <a16:creationId xmlns:a16="http://schemas.microsoft.com/office/drawing/2014/main" id="{1D942431-EA3E-6B4F-A44E-5E4C830A92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38" y="4062413"/>
            <a:ext cx="4525962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17500" indent="-3175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The induced emf</a:t>
            </a:r>
            <a:r>
              <a:rPr lang="en-US" altLang="en-US" sz="260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600">
                <a:latin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</a:t>
            </a: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V</a:t>
            </a:r>
            <a:r>
              <a:rPr lang="en-US" altLang="en-US" sz="2600" baseline="-25000">
                <a:latin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lang="en-US" altLang="en-US" sz="260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600">
                <a:cs typeface="Arial" panose="020B0604020202020204" pitchFamily="34" charset="0"/>
              </a:rPr>
              <a:t>must be </a:t>
            </a:r>
            <a:r>
              <a:rPr lang="en-US" altLang="en-US" sz="2600" i="1">
                <a:cs typeface="Arial" panose="020B0604020202020204" pitchFamily="34" charset="0"/>
              </a:rPr>
              <a:t>opposite </a:t>
            </a:r>
            <a:r>
              <a:rPr lang="en-US" altLang="en-US" sz="2600">
                <a:cs typeface="Arial" panose="020B0604020202020204" pitchFamily="34" charset="0"/>
              </a:rPr>
              <a:t>to the current into the solenoid:</a:t>
            </a:r>
          </a:p>
        </p:txBody>
      </p:sp>
      <p:sp>
        <p:nvSpPr>
          <p:cNvPr id="146437" name="Rectangle 9">
            <a:extLst>
              <a:ext uri="{FF2B5EF4-FFF2-40B4-BE49-F238E27FC236}">
                <a16:creationId xmlns:a16="http://schemas.microsoft.com/office/drawing/2014/main" id="{323CD7C5-C2FE-1F45-A2F7-9842993BF6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1225" y="1041400"/>
            <a:ext cx="293688" cy="2736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46438" name="Text Box 3">
            <a:extLst>
              <a:ext uri="{FF2B5EF4-FFF2-40B4-BE49-F238E27FC236}">
                <a16:creationId xmlns:a16="http://schemas.microsoft.com/office/drawing/2014/main" id="{0AF5C92D-B480-C941-86E8-2EAD4D0FD3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" y="962025"/>
            <a:ext cx="4851400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17500" indent="-3175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In the figure, the current into the solenoid is increasing.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This creates an increasing flux to the left.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Therefore the induced magnetic field  must point </a:t>
            </a:r>
            <a:br>
              <a:rPr lang="en-US" altLang="en-US" sz="2600">
                <a:cs typeface="Arial" panose="020B0604020202020204" pitchFamily="34" charset="0"/>
              </a:rPr>
            </a:br>
            <a:r>
              <a:rPr lang="en-US" altLang="en-US" sz="2600">
                <a:cs typeface="Arial" panose="020B0604020202020204" pitchFamily="34" charset="0"/>
              </a:rPr>
              <a:t>to the right.</a:t>
            </a:r>
          </a:p>
        </p:txBody>
      </p:sp>
      <p:pic>
        <p:nvPicPr>
          <p:cNvPr id="146439" name="Picture 10" descr="33_38_FigureB">
            <a:extLst>
              <a:ext uri="{FF2B5EF4-FFF2-40B4-BE49-F238E27FC236}">
                <a16:creationId xmlns:a16="http://schemas.microsoft.com/office/drawing/2014/main" id="{691435A3-3279-0E40-8E7C-AEFB04C59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6"/>
          <a:stretch>
            <a:fillRect/>
          </a:stretch>
        </p:blipFill>
        <p:spPr bwMode="auto">
          <a:xfrm>
            <a:off x="4840288" y="1282700"/>
            <a:ext cx="4171950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40" name="Picture 13" descr="CH33_PPT_Slide_33-105">
            <a:extLst>
              <a:ext uri="{FF2B5EF4-FFF2-40B4-BE49-F238E27FC236}">
                <a16:creationId xmlns:a16="http://schemas.microsoft.com/office/drawing/2014/main" id="{E9F6059E-E984-4D48-B83F-1699FE729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338"/>
          <a:stretch>
            <a:fillRect/>
          </a:stretch>
        </p:blipFill>
        <p:spPr bwMode="auto">
          <a:xfrm>
            <a:off x="1435100" y="5278438"/>
            <a:ext cx="2146300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41" name="Rectangle 14">
            <a:extLst>
              <a:ext uri="{FF2B5EF4-FFF2-40B4-BE49-F238E27FC236}">
                <a16:creationId xmlns:a16="http://schemas.microsoft.com/office/drawing/2014/main" id="{A22C91E6-1A2A-F940-9A77-5173B1ED24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33-105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2">
            <a:extLst>
              <a:ext uri="{FF2B5EF4-FFF2-40B4-BE49-F238E27FC236}">
                <a16:creationId xmlns:a16="http://schemas.microsoft.com/office/drawing/2014/main" id="{940C3249-8EF2-CB43-8239-0A9603B566A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76200"/>
            <a:ext cx="8229600" cy="484188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Potential Difference Across an Inductor</a:t>
            </a:r>
          </a:p>
        </p:txBody>
      </p:sp>
      <p:sp>
        <p:nvSpPr>
          <p:cNvPr id="147458" name="Rectangle 8">
            <a:extLst>
              <a:ext uri="{FF2B5EF4-FFF2-40B4-BE49-F238E27FC236}">
                <a16:creationId xmlns:a16="http://schemas.microsoft.com/office/drawing/2014/main" id="{ECC5DF7B-C6F5-0B4B-887E-B19BD5F070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1052513"/>
            <a:ext cx="869950" cy="3619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47459" name="Rectangle 6">
            <a:extLst>
              <a:ext uri="{FF2B5EF4-FFF2-40B4-BE49-F238E27FC236}">
                <a16:creationId xmlns:a16="http://schemas.microsoft.com/office/drawing/2014/main" id="{A758182D-1972-0A4E-9ECA-D827654853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5538" y="798513"/>
            <a:ext cx="482600" cy="4587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47460" name="Text Box 3">
            <a:extLst>
              <a:ext uri="{FF2B5EF4-FFF2-40B4-BE49-F238E27FC236}">
                <a16:creationId xmlns:a16="http://schemas.microsoft.com/office/drawing/2014/main" id="{BD044751-05AF-DF48-8EA1-CEA2CBBC20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13" y="968375"/>
            <a:ext cx="4852987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17500" indent="-3175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In the figure, the current into the solenoid is decreasing.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To oppose the decrease </a:t>
            </a:r>
            <a:br>
              <a:rPr lang="en-US" altLang="en-US" sz="2600">
                <a:cs typeface="Arial" panose="020B0604020202020204" pitchFamily="34" charset="0"/>
              </a:rPr>
            </a:br>
            <a:r>
              <a:rPr lang="en-US" altLang="en-US" sz="2600">
                <a:cs typeface="Arial" panose="020B0604020202020204" pitchFamily="34" charset="0"/>
              </a:rPr>
              <a:t>in flux, the induced emf</a:t>
            </a:r>
            <a:r>
              <a:rPr lang="en-US" altLang="en-US" sz="260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600">
                <a:latin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</a:t>
            </a: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V</a:t>
            </a:r>
            <a:r>
              <a:rPr lang="en-US" altLang="en-US" sz="2600" baseline="-25000">
                <a:latin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lang="en-US" altLang="en-US" sz="260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br>
              <a:rPr lang="en-US" altLang="en-US" sz="2600">
                <a:latin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altLang="en-US" sz="2600">
                <a:cs typeface="Arial" panose="020B0604020202020204" pitchFamily="34" charset="0"/>
              </a:rPr>
              <a:t>is in the same direction </a:t>
            </a:r>
            <a:br>
              <a:rPr lang="en-US" altLang="en-US" sz="2600">
                <a:cs typeface="Arial" panose="020B0604020202020204" pitchFamily="34" charset="0"/>
              </a:rPr>
            </a:br>
            <a:r>
              <a:rPr lang="en-US" altLang="en-US" sz="2600">
                <a:cs typeface="Arial" panose="020B0604020202020204" pitchFamily="34" charset="0"/>
              </a:rPr>
              <a:t>as the input current.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The potential difference across an inductor, </a:t>
            </a:r>
            <a:br>
              <a:rPr lang="en-US" altLang="en-US" sz="2600">
                <a:cs typeface="Arial" panose="020B0604020202020204" pitchFamily="34" charset="0"/>
              </a:rPr>
            </a:br>
            <a:r>
              <a:rPr lang="en-US" altLang="en-US" sz="2600" i="1">
                <a:cs typeface="Arial" panose="020B0604020202020204" pitchFamily="34" charset="0"/>
              </a:rPr>
              <a:t>measured along the </a:t>
            </a:r>
            <a:br>
              <a:rPr lang="en-US" altLang="en-US" sz="2600" i="1">
                <a:cs typeface="Arial" panose="020B0604020202020204" pitchFamily="34" charset="0"/>
              </a:rPr>
            </a:br>
            <a:r>
              <a:rPr lang="en-US" altLang="en-US" sz="2600" i="1">
                <a:cs typeface="Arial" panose="020B0604020202020204" pitchFamily="34" charset="0"/>
              </a:rPr>
              <a:t>direction of the current</a:t>
            </a:r>
            <a:r>
              <a:rPr lang="en-US" altLang="en-US" sz="2600">
                <a:cs typeface="Arial" panose="020B0604020202020204" pitchFamily="34" charset="0"/>
              </a:rPr>
              <a:t>, is:</a:t>
            </a:r>
          </a:p>
        </p:txBody>
      </p:sp>
      <p:pic>
        <p:nvPicPr>
          <p:cNvPr id="147461" name="Picture 8" descr="CH33_PPT_Slide_33-105">
            <a:extLst>
              <a:ext uri="{FF2B5EF4-FFF2-40B4-BE49-F238E27FC236}">
                <a16:creationId xmlns:a16="http://schemas.microsoft.com/office/drawing/2014/main" id="{632903AC-1B27-5547-B354-185498077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338"/>
          <a:stretch>
            <a:fillRect/>
          </a:stretch>
        </p:blipFill>
        <p:spPr bwMode="auto">
          <a:xfrm>
            <a:off x="1727200" y="5240338"/>
            <a:ext cx="2146300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62" name="Picture 9" descr="33_39_Figure">
            <a:extLst>
              <a:ext uri="{FF2B5EF4-FFF2-40B4-BE49-F238E27FC236}">
                <a16:creationId xmlns:a16="http://schemas.microsoft.com/office/drawing/2014/main" id="{F898B694-EF2F-5149-A54D-02E3FDD2B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3"/>
          <a:stretch>
            <a:fillRect/>
          </a:stretch>
        </p:blipFill>
        <p:spPr bwMode="auto">
          <a:xfrm>
            <a:off x="5003800" y="1530350"/>
            <a:ext cx="3736975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63" name="Rectangle 10">
            <a:extLst>
              <a:ext uri="{FF2B5EF4-FFF2-40B4-BE49-F238E27FC236}">
                <a16:creationId xmlns:a16="http://schemas.microsoft.com/office/drawing/2014/main" id="{46CA1D0D-ABC8-D845-9B9D-F4AA314F18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33-106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2">
            <a:extLst>
              <a:ext uri="{FF2B5EF4-FFF2-40B4-BE49-F238E27FC236}">
                <a16:creationId xmlns:a16="http://schemas.microsoft.com/office/drawing/2014/main" id="{3689F4A5-7144-114D-B278-B9109C5E369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52400"/>
            <a:ext cx="8229600" cy="331788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Potential Difference Across an Inductor</a:t>
            </a:r>
          </a:p>
        </p:txBody>
      </p:sp>
      <p:pic>
        <p:nvPicPr>
          <p:cNvPr id="148482" name="Picture 4" descr="33_40_Figure">
            <a:extLst>
              <a:ext uri="{FF2B5EF4-FFF2-40B4-BE49-F238E27FC236}">
                <a16:creationId xmlns:a16="http://schemas.microsoft.com/office/drawing/2014/main" id="{0DBF800E-0C12-3E43-B262-9C0EAE4C4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1"/>
          <a:stretch>
            <a:fillRect/>
          </a:stretch>
        </p:blipFill>
        <p:spPr bwMode="auto">
          <a:xfrm>
            <a:off x="1587500" y="1052513"/>
            <a:ext cx="5969000" cy="517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3" name="Rectangle 5">
            <a:extLst>
              <a:ext uri="{FF2B5EF4-FFF2-40B4-BE49-F238E27FC236}">
                <a16:creationId xmlns:a16="http://schemas.microsoft.com/office/drawing/2014/main" id="{CBA081C1-3574-4346-878C-406F390945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33-107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5" name="Picture 4" descr="CH33_PPT_Slide107-108">
            <a:extLst>
              <a:ext uri="{FF2B5EF4-FFF2-40B4-BE49-F238E27FC236}">
                <a16:creationId xmlns:a16="http://schemas.microsoft.com/office/drawing/2014/main" id="{FC90B24D-769F-1148-A7A3-223F3866B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9" b="8342"/>
          <a:stretch>
            <a:fillRect/>
          </a:stretch>
        </p:blipFill>
        <p:spPr bwMode="auto">
          <a:xfrm>
            <a:off x="3937000" y="3511550"/>
            <a:ext cx="4978400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06" name="Rectangle 2">
            <a:extLst>
              <a:ext uri="{FF2B5EF4-FFF2-40B4-BE49-F238E27FC236}">
                <a16:creationId xmlns:a16="http://schemas.microsoft.com/office/drawing/2014/main" id="{BE0BEE04-3F2C-2D4D-BFCE-A5CD8A40ED8F}"/>
              </a:ext>
            </a:extLst>
          </p:cNvPr>
          <p:cNvSpPr>
            <a:spLocks/>
          </p:cNvSpPr>
          <p:nvPr/>
        </p:nvSpPr>
        <p:spPr bwMode="auto">
          <a:xfrm>
            <a:off x="465138" y="1028700"/>
            <a:ext cx="7878762" cy="362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altLang="en-US" sz="2600"/>
              <a:t>Which current is changing more rapidly?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</a:pPr>
            <a:endParaRPr lang="en-US" altLang="en-US" sz="2600"/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AutoNum type="alphaUcPeriod"/>
            </a:pPr>
            <a:r>
              <a:rPr lang="en-US" altLang="en-US" sz="2600"/>
              <a:t>   Current </a:t>
            </a:r>
            <a:r>
              <a:rPr lang="en-US" altLang="en-US" sz="2600" i="1">
                <a:latin typeface="Times New Roman" panose="02020603050405020304" pitchFamily="18" charset="0"/>
              </a:rPr>
              <a:t>I</a:t>
            </a:r>
            <a:r>
              <a:rPr lang="en-US" altLang="en-US" sz="2600" baseline="-25000">
                <a:latin typeface="Times New Roman" panose="02020603050405020304" pitchFamily="18" charset="0"/>
              </a:rPr>
              <a:t>1</a:t>
            </a:r>
            <a:r>
              <a:rPr lang="en-US" altLang="en-US" sz="2600"/>
              <a:t>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AutoNum type="alphaUcPeriod"/>
            </a:pPr>
            <a:r>
              <a:rPr lang="en-US" altLang="en-US" sz="2600"/>
              <a:t>   Current </a:t>
            </a:r>
            <a:r>
              <a:rPr lang="en-US" altLang="en-US" sz="2600" i="1">
                <a:latin typeface="Times New Roman" panose="02020603050405020304" pitchFamily="18" charset="0"/>
              </a:rPr>
              <a:t>I</a:t>
            </a:r>
            <a:r>
              <a:rPr lang="en-US" altLang="en-US" sz="2600" baseline="-25000">
                <a:latin typeface="Times New Roman" panose="02020603050405020304" pitchFamily="18" charset="0"/>
              </a:rPr>
              <a:t>2</a:t>
            </a:r>
            <a:r>
              <a:rPr lang="en-US" altLang="en-US" sz="2600"/>
              <a:t>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AutoNum type="alphaUcPeriod"/>
            </a:pPr>
            <a:r>
              <a:rPr lang="en-US" altLang="en-US" sz="2600"/>
              <a:t>   They are changing </a:t>
            </a:r>
            <a:br>
              <a:rPr lang="en-US" altLang="en-US" sz="2600"/>
            </a:br>
            <a:r>
              <a:rPr lang="en-US" altLang="en-US" sz="2600"/>
              <a:t>       at the same rate.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AutoNum type="alphaUcPeriod"/>
            </a:pPr>
            <a:r>
              <a:rPr lang="en-US" altLang="en-US" sz="2600"/>
              <a:t>   Not enough </a:t>
            </a:r>
            <a:br>
              <a:rPr lang="en-US" altLang="en-US" sz="2600"/>
            </a:br>
            <a:r>
              <a:rPr lang="en-US" altLang="en-US" sz="2600"/>
              <a:t>       information to tell. </a:t>
            </a:r>
          </a:p>
        </p:txBody>
      </p:sp>
      <p:sp>
        <p:nvSpPr>
          <p:cNvPr id="149507" name="Rectangle 3">
            <a:extLst>
              <a:ext uri="{FF2B5EF4-FFF2-40B4-BE49-F238E27FC236}">
                <a16:creationId xmlns:a16="http://schemas.microsoft.com/office/drawing/2014/main" id="{7AD9C7E2-2F9E-F14F-9054-59F6E1096C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88900"/>
            <a:ext cx="3889375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296" tIns="41148" rIns="82296" bIns="41148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QuickCheck 33.14</a:t>
            </a:r>
          </a:p>
        </p:txBody>
      </p:sp>
      <p:sp>
        <p:nvSpPr>
          <p:cNvPr id="149508" name="Rectangle 6">
            <a:extLst>
              <a:ext uri="{FF2B5EF4-FFF2-40B4-BE49-F238E27FC236}">
                <a16:creationId xmlns:a16="http://schemas.microsoft.com/office/drawing/2014/main" id="{184E51D5-A85C-EE48-BD6E-3AF0C3B8FF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33-108</a:t>
            </a:r>
          </a:p>
        </p:txBody>
      </p:sp>
    </p:spTree>
  </p:cSld>
  <p:clrMapOvr>
    <a:masterClrMapping/>
  </p:clrMapOvr>
  <p:transition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3" name="Picture 2" descr="CH33_PPT_Slide107-108">
            <a:extLst>
              <a:ext uri="{FF2B5EF4-FFF2-40B4-BE49-F238E27FC236}">
                <a16:creationId xmlns:a16="http://schemas.microsoft.com/office/drawing/2014/main" id="{D51069A3-0393-E34C-B45E-A21FE435E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9" b="8342"/>
          <a:stretch>
            <a:fillRect/>
          </a:stretch>
        </p:blipFill>
        <p:spPr bwMode="auto">
          <a:xfrm>
            <a:off x="3937000" y="3511550"/>
            <a:ext cx="4978400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4" name="Rectangle 2">
            <a:extLst>
              <a:ext uri="{FF2B5EF4-FFF2-40B4-BE49-F238E27FC236}">
                <a16:creationId xmlns:a16="http://schemas.microsoft.com/office/drawing/2014/main" id="{EE4407F4-CF2D-DC4B-B1F7-E47B7F9653C0}"/>
              </a:ext>
            </a:extLst>
          </p:cNvPr>
          <p:cNvSpPr>
            <a:spLocks/>
          </p:cNvSpPr>
          <p:nvPr/>
        </p:nvSpPr>
        <p:spPr bwMode="auto">
          <a:xfrm>
            <a:off x="465138" y="1028700"/>
            <a:ext cx="7878762" cy="362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altLang="en-US" sz="2600"/>
              <a:t>Which current is changing more rapidly?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</a:pPr>
            <a:endParaRPr lang="en-US" altLang="en-US" sz="2600"/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AutoNum type="alphaUcPeriod"/>
            </a:pPr>
            <a:r>
              <a:rPr lang="en-US" altLang="en-US" sz="2600"/>
              <a:t>   Current </a:t>
            </a:r>
            <a:r>
              <a:rPr lang="en-US" altLang="en-US" sz="2600" i="1">
                <a:latin typeface="Times New Roman" panose="02020603050405020304" pitchFamily="18" charset="0"/>
              </a:rPr>
              <a:t>I</a:t>
            </a:r>
            <a:r>
              <a:rPr lang="en-US" altLang="en-US" sz="2600" baseline="-25000">
                <a:latin typeface="Times New Roman" panose="02020603050405020304" pitchFamily="18" charset="0"/>
              </a:rPr>
              <a:t>1</a:t>
            </a:r>
            <a:r>
              <a:rPr lang="en-US" altLang="en-US" sz="2600"/>
              <a:t>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AutoNum type="alphaUcPeriod"/>
            </a:pPr>
            <a:r>
              <a:rPr lang="en-US" altLang="en-US" sz="2600" b="1"/>
              <a:t>   Current </a:t>
            </a:r>
            <a:r>
              <a:rPr lang="en-US" altLang="en-US" sz="2600" b="1" i="1">
                <a:latin typeface="Times New Roman" panose="02020603050405020304" pitchFamily="18" charset="0"/>
              </a:rPr>
              <a:t>I</a:t>
            </a:r>
            <a:r>
              <a:rPr lang="en-US" altLang="en-US" sz="2600" b="1" baseline="-25000">
                <a:latin typeface="Times New Roman" panose="02020603050405020304" pitchFamily="18" charset="0"/>
              </a:rPr>
              <a:t>2</a:t>
            </a:r>
            <a:r>
              <a:rPr lang="en-US" altLang="en-US" sz="2600" b="1"/>
              <a:t>.</a:t>
            </a:r>
            <a:endParaRPr lang="en-US" altLang="en-US" sz="2600"/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AutoNum type="alphaUcPeriod"/>
            </a:pPr>
            <a:r>
              <a:rPr lang="en-US" altLang="en-US" sz="2600"/>
              <a:t>   They are changing </a:t>
            </a:r>
            <a:br>
              <a:rPr lang="en-US" altLang="en-US" sz="2600"/>
            </a:br>
            <a:r>
              <a:rPr lang="en-US" altLang="en-US" sz="2600"/>
              <a:t>       at the same rate.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AutoNum type="alphaUcPeriod"/>
            </a:pPr>
            <a:r>
              <a:rPr lang="en-US" altLang="en-US" sz="2600"/>
              <a:t>   Not enough </a:t>
            </a:r>
            <a:br>
              <a:rPr lang="en-US" altLang="en-US" sz="2600"/>
            </a:br>
            <a:r>
              <a:rPr lang="en-US" altLang="en-US" sz="2600"/>
              <a:t>       information to tell. </a:t>
            </a:r>
          </a:p>
        </p:txBody>
      </p:sp>
      <p:sp>
        <p:nvSpPr>
          <p:cNvPr id="151555" name="Rectangle 3">
            <a:extLst>
              <a:ext uri="{FF2B5EF4-FFF2-40B4-BE49-F238E27FC236}">
                <a16:creationId xmlns:a16="http://schemas.microsoft.com/office/drawing/2014/main" id="{01377410-22A0-EF41-B803-58D135B8BF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88900"/>
            <a:ext cx="3889375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296" tIns="41148" rIns="82296" bIns="41148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QuickCheck 33.14</a:t>
            </a:r>
          </a:p>
        </p:txBody>
      </p:sp>
      <p:pic>
        <p:nvPicPr>
          <p:cNvPr id="151556" name="Picture 5" descr="CH33_PPT_Slide_33-108">
            <a:extLst>
              <a:ext uri="{FF2B5EF4-FFF2-40B4-BE49-F238E27FC236}">
                <a16:creationId xmlns:a16="http://schemas.microsoft.com/office/drawing/2014/main" id="{7832D58D-C4B8-2147-A602-56535232E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2368550"/>
            <a:ext cx="17780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51557" name="Object 6">
            <a:extLst>
              <a:ext uri="{FF2B5EF4-FFF2-40B4-BE49-F238E27FC236}">
                <a16:creationId xmlns:a16="http://schemas.microsoft.com/office/drawing/2014/main" id="{5AF9D921-C20E-E544-A1A2-99872250CD7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025" y="2562225"/>
          <a:ext cx="363538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560" name="Photo Editor Photo" r:id="rId6" imgW="317500" imgH="292100" progId="MSPhotoEd.3">
                  <p:embed/>
                </p:oleObj>
              </mc:Choice>
              <mc:Fallback>
                <p:oleObj name="Photo Editor Photo" r:id="rId6" imgW="317500" imgH="292100" progId="MSPhotoEd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25" y="2562225"/>
                        <a:ext cx="363538" cy="33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1558" name="Rectangle 7">
            <a:extLst>
              <a:ext uri="{FF2B5EF4-FFF2-40B4-BE49-F238E27FC236}">
                <a16:creationId xmlns:a16="http://schemas.microsoft.com/office/drawing/2014/main" id="{E58BE327-2C76-BD4D-9D6A-F9D750F773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33-109</a:t>
            </a:r>
          </a:p>
        </p:txBody>
      </p:sp>
    </p:spTree>
  </p:cSld>
  <p:clrMapOvr>
    <a:masterClrMapping/>
  </p:clrMapOvr>
  <p:transition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2">
            <a:extLst>
              <a:ext uri="{FF2B5EF4-FFF2-40B4-BE49-F238E27FC236}">
                <a16:creationId xmlns:a16="http://schemas.microsoft.com/office/drawing/2014/main" id="{2AFF081C-33D8-0740-AAE1-07789A7B759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50800"/>
            <a:ext cx="8940800" cy="546100"/>
          </a:xfrm>
        </p:spPr>
        <p:txBody>
          <a:bodyPr/>
          <a:lstStyle/>
          <a:p>
            <a:pPr algn="l" eaLnBrk="1" hangingPunct="1"/>
            <a:r>
              <a:rPr lang="en-US" altLang="en-US" sz="3100">
                <a:solidFill>
                  <a:schemeClr val="bg1"/>
                </a:solidFill>
              </a:rPr>
              <a:t>Example 33.13 Large Voltage Across an Inductor</a:t>
            </a:r>
          </a:p>
        </p:txBody>
      </p:sp>
      <p:pic>
        <p:nvPicPr>
          <p:cNvPr id="153602" name="Picture 4" descr="CH33_PPT_Slide_33-109">
            <a:extLst>
              <a:ext uri="{FF2B5EF4-FFF2-40B4-BE49-F238E27FC236}">
                <a16:creationId xmlns:a16="http://schemas.microsoft.com/office/drawing/2014/main" id="{602544B4-A96D-0347-813D-8D855330B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2035175"/>
            <a:ext cx="8548687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03" name="Rectangle 5">
            <a:extLst>
              <a:ext uri="{FF2B5EF4-FFF2-40B4-BE49-F238E27FC236}">
                <a16:creationId xmlns:a16="http://schemas.microsoft.com/office/drawing/2014/main" id="{0C8AC9D7-3506-924E-97BB-64FB31B13B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33-110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2">
            <a:extLst>
              <a:ext uri="{FF2B5EF4-FFF2-40B4-BE49-F238E27FC236}">
                <a16:creationId xmlns:a16="http://schemas.microsoft.com/office/drawing/2014/main" id="{C36FD1AC-20CC-A543-815B-98D97C13786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0"/>
            <a:ext cx="8953500" cy="635000"/>
          </a:xfrm>
        </p:spPr>
        <p:txBody>
          <a:bodyPr/>
          <a:lstStyle/>
          <a:p>
            <a:pPr algn="l" eaLnBrk="1" hangingPunct="1"/>
            <a:r>
              <a:rPr lang="en-US" altLang="en-US" sz="3100">
                <a:solidFill>
                  <a:schemeClr val="bg1"/>
                </a:solidFill>
              </a:rPr>
              <a:t>Example 33.13 Large Voltage Across an Inductor</a:t>
            </a:r>
          </a:p>
        </p:txBody>
      </p:sp>
      <p:pic>
        <p:nvPicPr>
          <p:cNvPr id="154626" name="Picture 4" descr="CH33_PPT_Slide_33-110">
            <a:extLst>
              <a:ext uri="{FF2B5EF4-FFF2-40B4-BE49-F238E27FC236}">
                <a16:creationId xmlns:a16="http://schemas.microsoft.com/office/drawing/2014/main" id="{ADB4A992-4931-5D40-AFEC-93B8E24BE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1090613"/>
            <a:ext cx="8548687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27" name="Rectangle 5">
            <a:extLst>
              <a:ext uri="{FF2B5EF4-FFF2-40B4-BE49-F238E27FC236}">
                <a16:creationId xmlns:a16="http://schemas.microsoft.com/office/drawing/2014/main" id="{14641075-15F8-1D41-896B-E0D285A028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33-111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2">
            <a:extLst>
              <a:ext uri="{FF2B5EF4-FFF2-40B4-BE49-F238E27FC236}">
                <a16:creationId xmlns:a16="http://schemas.microsoft.com/office/drawing/2014/main" id="{844968C8-82EB-7042-ACE5-C947A2E0233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01600"/>
            <a:ext cx="8229600" cy="442913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Energy in Inductors and Magnetic Fields</a:t>
            </a:r>
          </a:p>
        </p:txBody>
      </p:sp>
      <p:sp>
        <p:nvSpPr>
          <p:cNvPr id="155650" name="Text Box 3">
            <a:extLst>
              <a:ext uri="{FF2B5EF4-FFF2-40B4-BE49-F238E27FC236}">
                <a16:creationId xmlns:a16="http://schemas.microsoft.com/office/drawing/2014/main" id="{BA97AA7D-1626-BF4B-9B43-D38C2C83C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5" y="912813"/>
            <a:ext cx="832167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17500" indent="-3175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As current passes through an inductor, the electric power is:</a:t>
            </a:r>
          </a:p>
        </p:txBody>
      </p:sp>
      <p:sp>
        <p:nvSpPr>
          <p:cNvPr id="155651" name="Text Box 3">
            <a:extLst>
              <a:ext uri="{FF2B5EF4-FFF2-40B4-BE49-F238E27FC236}">
                <a16:creationId xmlns:a16="http://schemas.microsoft.com/office/drawing/2014/main" id="{64590982-CE67-4441-A195-F0B7E48A09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" y="2401888"/>
            <a:ext cx="832167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17500" indent="-3175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lang="en-US" altLang="en-US" sz="2600" baseline="-25000">
                <a:latin typeface="Times New Roman" panose="02020603050405020304" pitchFamily="18" charset="0"/>
                <a:cs typeface="Arial" panose="020B0604020202020204" pitchFamily="34" charset="0"/>
              </a:rPr>
              <a:t>elec</a:t>
            </a:r>
            <a:r>
              <a:rPr lang="en-US" altLang="en-US" sz="260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600">
                <a:cs typeface="Arial" panose="020B0604020202020204" pitchFamily="34" charset="0"/>
              </a:rPr>
              <a:t>is negative because the current is losing energy.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That energy is being transferred to the inductor, which is</a:t>
            </a:r>
            <a:r>
              <a:rPr lang="en-US" altLang="en-US" sz="260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600">
                <a:cs typeface="Arial" panose="020B0604020202020204" pitchFamily="34" charset="0"/>
              </a:rPr>
              <a:t>storing energy</a:t>
            </a:r>
            <a:r>
              <a:rPr lang="en-US" altLang="en-US" sz="260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U</a:t>
            </a:r>
            <a:r>
              <a:rPr lang="en-US" altLang="en-US" sz="2600" baseline="-25000">
                <a:latin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lang="en-US" altLang="en-US" sz="260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600">
                <a:cs typeface="Arial" panose="020B0604020202020204" pitchFamily="34" charset="0"/>
              </a:rPr>
              <a:t>at the rate:</a:t>
            </a:r>
          </a:p>
        </p:txBody>
      </p:sp>
      <p:sp>
        <p:nvSpPr>
          <p:cNvPr id="155652" name="Text Box 3">
            <a:extLst>
              <a:ext uri="{FF2B5EF4-FFF2-40B4-BE49-F238E27FC236}">
                <a16:creationId xmlns:a16="http://schemas.microsoft.com/office/drawing/2014/main" id="{9872859F-D2A0-C44E-8B03-7F9A129024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38" y="4724400"/>
            <a:ext cx="832167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17500" indent="-3175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We can find the total energy stored in an inductor by integrating:</a:t>
            </a:r>
          </a:p>
        </p:txBody>
      </p:sp>
      <p:pic>
        <p:nvPicPr>
          <p:cNvPr id="155653" name="Picture 9" descr="CH33_PPT_Slide_33-111a">
            <a:extLst>
              <a:ext uri="{FF2B5EF4-FFF2-40B4-BE49-F238E27FC236}">
                <a16:creationId xmlns:a16="http://schemas.microsoft.com/office/drawing/2014/main" id="{163D2253-84DA-C04B-A20C-85CD7D323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34"/>
          <a:stretch>
            <a:fillRect/>
          </a:stretch>
        </p:blipFill>
        <p:spPr bwMode="auto">
          <a:xfrm>
            <a:off x="2638425" y="1485900"/>
            <a:ext cx="3203575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54" name="Picture 10" descr="CH33_PPT_Slide_33-111b">
            <a:extLst>
              <a:ext uri="{FF2B5EF4-FFF2-40B4-BE49-F238E27FC236}">
                <a16:creationId xmlns:a16="http://schemas.microsoft.com/office/drawing/2014/main" id="{2F79D533-4867-E040-88DE-E726CB8C8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692"/>
          <a:stretch>
            <a:fillRect/>
          </a:stretch>
        </p:blipFill>
        <p:spPr bwMode="auto">
          <a:xfrm>
            <a:off x="3352800" y="3829050"/>
            <a:ext cx="24384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55" name="Picture 11" descr="33_KeyEquation_01">
            <a:extLst>
              <a:ext uri="{FF2B5EF4-FFF2-40B4-BE49-F238E27FC236}">
                <a16:creationId xmlns:a16="http://schemas.microsoft.com/office/drawing/2014/main" id="{E476D073-42D2-8A4E-8F3D-D0C53A98D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9" r="28525" b="22299"/>
          <a:stretch>
            <a:fillRect/>
          </a:stretch>
        </p:blipFill>
        <p:spPr bwMode="auto">
          <a:xfrm>
            <a:off x="2501900" y="5343525"/>
            <a:ext cx="434340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6" name="Rectangle 12">
            <a:extLst>
              <a:ext uri="{FF2B5EF4-FFF2-40B4-BE49-F238E27FC236}">
                <a16:creationId xmlns:a16="http://schemas.microsoft.com/office/drawing/2014/main" id="{D152684E-B64C-8E47-A02A-11F68073D1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33-112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3" name="Picture 8" descr="CH33_PPT_Slide_33-112a">
            <a:extLst>
              <a:ext uri="{FF2B5EF4-FFF2-40B4-BE49-F238E27FC236}">
                <a16:creationId xmlns:a16="http://schemas.microsoft.com/office/drawing/2014/main" id="{01E643CE-3CF0-644A-864F-B665A3560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57"/>
          <a:stretch>
            <a:fillRect/>
          </a:stretch>
        </p:blipFill>
        <p:spPr bwMode="auto">
          <a:xfrm>
            <a:off x="2166938" y="2192338"/>
            <a:ext cx="4810125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74" name="Picture 9" descr="CH33_PPT_Slide_33-112b">
            <a:extLst>
              <a:ext uri="{FF2B5EF4-FFF2-40B4-BE49-F238E27FC236}">
                <a16:creationId xmlns:a16="http://schemas.microsoft.com/office/drawing/2014/main" id="{B4434051-D556-BC4B-B8F6-FB8605FC7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58"/>
          <a:stretch>
            <a:fillRect/>
          </a:stretch>
        </p:blipFill>
        <p:spPr bwMode="auto">
          <a:xfrm>
            <a:off x="3640138" y="3201988"/>
            <a:ext cx="186055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675" name="Rectangle 2">
            <a:extLst>
              <a:ext uri="{FF2B5EF4-FFF2-40B4-BE49-F238E27FC236}">
                <a16:creationId xmlns:a16="http://schemas.microsoft.com/office/drawing/2014/main" id="{45B64698-239B-1540-86BC-84F44BD3BE9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01600"/>
            <a:ext cx="8229600" cy="442913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Energy in Inductors and Magnetic Fields</a:t>
            </a:r>
          </a:p>
        </p:txBody>
      </p:sp>
      <p:sp>
        <p:nvSpPr>
          <p:cNvPr id="156676" name="Text Box 3">
            <a:extLst>
              <a:ext uri="{FF2B5EF4-FFF2-40B4-BE49-F238E27FC236}">
                <a16:creationId xmlns:a16="http://schemas.microsoft.com/office/drawing/2014/main" id="{BD79ABBF-E375-E94B-B5C8-6B3C11100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5" y="968375"/>
            <a:ext cx="902652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17500" indent="-3175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Inside a solenoid, the magnetic field strength is</a:t>
            </a:r>
            <a:r>
              <a:rPr lang="en-US" altLang="en-US" sz="260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en-US" altLang="en-US" sz="2600">
                <a:latin typeface="Times New Roman" panose="02020603050405020304" pitchFamily="18" charset="0"/>
                <a:cs typeface="Arial" panose="020B0604020202020204" pitchFamily="34" charset="0"/>
              </a:rPr>
              <a:t> = </a:t>
            </a:r>
            <a:r>
              <a:rPr lang="el-GR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μ</a:t>
            </a:r>
            <a:r>
              <a:rPr lang="en-US" altLang="en-US" sz="2600" baseline="-25000">
                <a:latin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NI</a:t>
            </a:r>
            <a:r>
              <a:rPr lang="en-US" altLang="en-US" sz="2600">
                <a:latin typeface="Times New Roman" panose="02020603050405020304" pitchFamily="18" charset="0"/>
                <a:cs typeface="Arial" panose="020B0604020202020204" pitchFamily="34" charset="0"/>
              </a:rPr>
              <a:t>/</a:t>
            </a: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l.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The inductor</a:t>
            </a:r>
            <a:r>
              <a:rPr lang="ja-JP" altLang="en-US" sz="2600">
                <a:cs typeface="Arial" panose="020B0604020202020204" pitchFamily="34" charset="0"/>
              </a:rPr>
              <a:t>’</a:t>
            </a:r>
            <a:r>
              <a:rPr lang="en-US" altLang="ja-JP" sz="2600">
                <a:cs typeface="Arial" panose="020B0604020202020204" pitchFamily="34" charset="0"/>
              </a:rPr>
              <a:t>s energy can be related to</a:t>
            </a:r>
            <a:r>
              <a:rPr lang="en-US" altLang="ja-JP" sz="260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ja-JP" sz="2600" i="1">
                <a:latin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en-US" altLang="ja-JP" sz="2600">
                <a:cs typeface="Arial" panose="020B0604020202020204" pitchFamily="34" charset="0"/>
              </a:rPr>
              <a:t>:</a:t>
            </a:r>
            <a:endParaRPr lang="en-US" altLang="en-US" sz="26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6677" name="Text Box 3">
            <a:extLst>
              <a:ext uri="{FF2B5EF4-FFF2-40B4-BE49-F238E27FC236}">
                <a16:creationId xmlns:a16="http://schemas.microsoft.com/office/drawing/2014/main" id="{630F4DDC-852C-D54D-80E9-A8923E7795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5" y="4151313"/>
            <a:ext cx="832167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17500" indent="-3175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But</a:t>
            </a:r>
            <a:r>
              <a:rPr lang="en-US" altLang="en-US" sz="260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Al</a:t>
            </a:r>
            <a:r>
              <a:rPr lang="en-US" altLang="en-US" sz="260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600">
                <a:cs typeface="Arial" panose="020B0604020202020204" pitchFamily="34" charset="0"/>
              </a:rPr>
              <a:t>is the volume inside the solenoid.</a:t>
            </a:r>
            <a:endParaRPr lang="en-US" altLang="en-US" sz="26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Dividing by</a:t>
            </a:r>
            <a:r>
              <a:rPr lang="en-US" altLang="en-US" sz="260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Al</a:t>
            </a:r>
            <a:r>
              <a:rPr lang="en-US" altLang="en-US" sz="2600">
                <a:cs typeface="Arial" panose="020B0604020202020204" pitchFamily="34" charset="0"/>
              </a:rPr>
              <a:t>, the magnetic field energy density (energy per m</a:t>
            </a:r>
            <a:r>
              <a:rPr lang="en-US" altLang="en-US" sz="2600" baseline="30000">
                <a:cs typeface="Arial" panose="020B0604020202020204" pitchFamily="34" charset="0"/>
              </a:rPr>
              <a:t>3</a:t>
            </a:r>
            <a:r>
              <a:rPr lang="en-US" altLang="en-US" sz="2600">
                <a:cs typeface="Arial" panose="020B0604020202020204" pitchFamily="34" charset="0"/>
              </a:rPr>
              <a:t>) is:</a:t>
            </a:r>
          </a:p>
        </p:txBody>
      </p:sp>
      <p:pic>
        <p:nvPicPr>
          <p:cNvPr id="156678" name="Picture 10" descr="CH33_PPT_Slide_33-112c">
            <a:extLst>
              <a:ext uri="{FF2B5EF4-FFF2-40B4-BE49-F238E27FC236}">
                <a16:creationId xmlns:a16="http://schemas.microsoft.com/office/drawing/2014/main" id="{87D601B9-FE6A-FB4F-A5C8-9DFCEBAD5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09"/>
          <a:stretch>
            <a:fillRect/>
          </a:stretch>
        </p:blipFill>
        <p:spPr bwMode="auto">
          <a:xfrm>
            <a:off x="3730625" y="5530850"/>
            <a:ext cx="16795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679" name="Rectangle 11">
            <a:extLst>
              <a:ext uri="{FF2B5EF4-FFF2-40B4-BE49-F238E27FC236}">
                <a16:creationId xmlns:a16="http://schemas.microsoft.com/office/drawing/2014/main" id="{395C3A3A-6835-E947-B5CB-D8FB984CFD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33-113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 Box 1029">
            <a:extLst>
              <a:ext uri="{FF2B5EF4-FFF2-40B4-BE49-F238E27FC236}">
                <a16:creationId xmlns:a16="http://schemas.microsoft.com/office/drawing/2014/main" id="{95CD08A0-E362-144F-87B6-DCA74C68A8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775" y="1517650"/>
            <a:ext cx="81756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800">
                <a:cs typeface="Arial" panose="020B0604020202020204" pitchFamily="34" charset="0"/>
              </a:rPr>
              <a:t>The direction that an induced current flows in a circuit is given by</a:t>
            </a:r>
          </a:p>
        </p:txBody>
      </p:sp>
      <p:sp>
        <p:nvSpPr>
          <p:cNvPr id="26626" name="Text Box 1030">
            <a:extLst>
              <a:ext uri="{FF2B5EF4-FFF2-40B4-BE49-F238E27FC236}">
                <a16:creationId xmlns:a16="http://schemas.microsoft.com/office/drawing/2014/main" id="{D2E76E91-EB8B-C849-8DF2-B7A15F40A2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043238"/>
            <a:ext cx="3086100" cy="279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609600" indent="-609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15000"/>
              </a:spcBef>
              <a:spcAft>
                <a:spcPct val="15000"/>
              </a:spcAft>
              <a:buFontTx/>
              <a:buAutoNum type="alphaUcPeriod"/>
            </a:pPr>
            <a:r>
              <a:rPr lang="en-US" altLang="en-US" sz="2800">
                <a:cs typeface="Arial" panose="020B0604020202020204" pitchFamily="34" charset="0"/>
              </a:rPr>
              <a:t>Faraday</a:t>
            </a:r>
            <a:r>
              <a:rPr lang="ja-JP" altLang="en-US" sz="2800">
                <a:cs typeface="Arial" panose="020B0604020202020204" pitchFamily="34" charset="0"/>
              </a:rPr>
              <a:t>’</a:t>
            </a:r>
            <a:r>
              <a:rPr lang="en-US" altLang="ja-JP" sz="2800">
                <a:cs typeface="Arial" panose="020B0604020202020204" pitchFamily="34" charset="0"/>
              </a:rPr>
              <a:t>s law.</a:t>
            </a:r>
          </a:p>
          <a:p>
            <a:pPr eaLnBrk="1" hangingPunct="1">
              <a:spcBef>
                <a:spcPct val="15000"/>
              </a:spcBef>
              <a:spcAft>
                <a:spcPct val="15000"/>
              </a:spcAft>
              <a:buFontTx/>
              <a:buAutoNum type="alphaUcPeriod"/>
            </a:pPr>
            <a:r>
              <a:rPr lang="en-US" altLang="en-US" sz="2800">
                <a:cs typeface="Arial" panose="020B0604020202020204" pitchFamily="34" charset="0"/>
              </a:rPr>
              <a:t>Lenz</a:t>
            </a:r>
            <a:r>
              <a:rPr lang="ja-JP" altLang="en-US" sz="2800">
                <a:cs typeface="Arial" panose="020B0604020202020204" pitchFamily="34" charset="0"/>
              </a:rPr>
              <a:t>’</a:t>
            </a:r>
            <a:r>
              <a:rPr lang="en-US" altLang="ja-JP" sz="2800">
                <a:cs typeface="Arial" panose="020B0604020202020204" pitchFamily="34" charset="0"/>
              </a:rPr>
              <a:t>s law.</a:t>
            </a:r>
          </a:p>
          <a:p>
            <a:pPr eaLnBrk="1" hangingPunct="1">
              <a:spcBef>
                <a:spcPct val="15000"/>
              </a:spcBef>
              <a:spcAft>
                <a:spcPct val="15000"/>
              </a:spcAft>
              <a:buFontTx/>
              <a:buAutoNum type="alphaUcPeriod"/>
            </a:pPr>
            <a:r>
              <a:rPr lang="en-US" altLang="en-US" sz="2800">
                <a:cs typeface="Arial" panose="020B0604020202020204" pitchFamily="34" charset="0"/>
              </a:rPr>
              <a:t>Henry</a:t>
            </a:r>
            <a:r>
              <a:rPr lang="ja-JP" altLang="en-US" sz="2800">
                <a:cs typeface="Arial" panose="020B0604020202020204" pitchFamily="34" charset="0"/>
              </a:rPr>
              <a:t>’</a:t>
            </a:r>
            <a:r>
              <a:rPr lang="en-US" altLang="ja-JP" sz="2800">
                <a:cs typeface="Arial" panose="020B0604020202020204" pitchFamily="34" charset="0"/>
              </a:rPr>
              <a:t>s law.</a:t>
            </a:r>
          </a:p>
          <a:p>
            <a:pPr eaLnBrk="1" hangingPunct="1">
              <a:spcBef>
                <a:spcPct val="15000"/>
              </a:spcBef>
              <a:spcAft>
                <a:spcPct val="15000"/>
              </a:spcAft>
              <a:buFontTx/>
              <a:buAutoNum type="alphaUcPeriod"/>
            </a:pPr>
            <a:r>
              <a:rPr lang="en-US" altLang="en-US" sz="2800">
                <a:cs typeface="Arial" panose="020B0604020202020204" pitchFamily="34" charset="0"/>
              </a:rPr>
              <a:t>Hertz</a:t>
            </a:r>
            <a:r>
              <a:rPr lang="ja-JP" altLang="en-US" sz="2800">
                <a:cs typeface="Arial" panose="020B0604020202020204" pitchFamily="34" charset="0"/>
              </a:rPr>
              <a:t>’</a:t>
            </a:r>
            <a:r>
              <a:rPr lang="en-US" altLang="ja-JP" sz="2800">
                <a:cs typeface="Arial" panose="020B0604020202020204" pitchFamily="34" charset="0"/>
              </a:rPr>
              <a:t>s law.</a:t>
            </a:r>
          </a:p>
          <a:p>
            <a:pPr eaLnBrk="1" hangingPunct="1">
              <a:spcBef>
                <a:spcPct val="15000"/>
              </a:spcBef>
              <a:spcAft>
                <a:spcPct val="15000"/>
              </a:spcAft>
              <a:buFontTx/>
              <a:buAutoNum type="alphaUcPeriod"/>
            </a:pPr>
            <a:r>
              <a:rPr lang="en-US" altLang="en-US" sz="2800">
                <a:cs typeface="Arial" panose="020B0604020202020204" pitchFamily="34" charset="0"/>
              </a:rPr>
              <a:t>Maxwell</a:t>
            </a:r>
            <a:r>
              <a:rPr lang="ja-JP" altLang="en-US" sz="2800">
                <a:cs typeface="Arial" panose="020B0604020202020204" pitchFamily="34" charset="0"/>
              </a:rPr>
              <a:t>’</a:t>
            </a:r>
            <a:r>
              <a:rPr lang="en-US" altLang="ja-JP" sz="2800">
                <a:cs typeface="Arial" panose="020B0604020202020204" pitchFamily="34" charset="0"/>
              </a:rPr>
              <a:t>s law.</a:t>
            </a:r>
            <a:endParaRPr lang="en-US" altLang="en-US" sz="2800">
              <a:cs typeface="Arial" panose="020B0604020202020204" pitchFamily="34" charset="0"/>
            </a:endParaRPr>
          </a:p>
        </p:txBody>
      </p:sp>
      <p:sp>
        <p:nvSpPr>
          <p:cNvPr id="26627" name="Rectangle 7">
            <a:extLst>
              <a:ext uri="{FF2B5EF4-FFF2-40B4-BE49-F238E27FC236}">
                <a16:creationId xmlns:a16="http://schemas.microsoft.com/office/drawing/2014/main" id="{C388FF85-2867-0741-8ADE-5D3F5DFA22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25400"/>
            <a:ext cx="822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Reading Question 33.3</a:t>
            </a:r>
          </a:p>
        </p:txBody>
      </p:sp>
      <p:sp>
        <p:nvSpPr>
          <p:cNvPr id="26628" name="Rectangle 6">
            <a:extLst>
              <a:ext uri="{FF2B5EF4-FFF2-40B4-BE49-F238E27FC236}">
                <a16:creationId xmlns:a16="http://schemas.microsoft.com/office/drawing/2014/main" id="{09EAF64F-D673-5C4D-8183-2CD9B74B5A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33-14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2">
            <a:extLst>
              <a:ext uri="{FF2B5EF4-FFF2-40B4-BE49-F238E27FC236}">
                <a16:creationId xmlns:a16="http://schemas.microsoft.com/office/drawing/2014/main" id="{39E51BEA-1379-4746-8297-1249987FB5A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82550"/>
            <a:ext cx="8229600" cy="463550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Energy in Electric and Magnetic Fields</a:t>
            </a:r>
          </a:p>
        </p:txBody>
      </p:sp>
      <p:pic>
        <p:nvPicPr>
          <p:cNvPr id="157698" name="Picture 4" descr="33_Pg988_UnTable">
            <a:extLst>
              <a:ext uri="{FF2B5EF4-FFF2-40B4-BE49-F238E27FC236}">
                <a16:creationId xmlns:a16="http://schemas.microsoft.com/office/drawing/2014/main" id="{FEA31E0C-0135-CD4E-B9AA-11AE8972B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5" b="4082"/>
          <a:stretch>
            <a:fillRect/>
          </a:stretch>
        </p:blipFill>
        <p:spPr bwMode="auto">
          <a:xfrm>
            <a:off x="1524000" y="1460500"/>
            <a:ext cx="6096000" cy="424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699" name="Rectangle 5">
            <a:extLst>
              <a:ext uri="{FF2B5EF4-FFF2-40B4-BE49-F238E27FC236}">
                <a16:creationId xmlns:a16="http://schemas.microsoft.com/office/drawing/2014/main" id="{3F8A20E5-819E-604A-8C41-69F92E0A86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33-114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2">
            <a:extLst>
              <a:ext uri="{FF2B5EF4-FFF2-40B4-BE49-F238E27FC236}">
                <a16:creationId xmlns:a16="http://schemas.microsoft.com/office/drawing/2014/main" id="{492A72BC-9D5B-7A4D-99D0-C96DB6EDCE8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63500"/>
            <a:ext cx="8305800" cy="515938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Example 33.14 Energy Stored in an Inductor</a:t>
            </a:r>
          </a:p>
        </p:txBody>
      </p:sp>
      <p:pic>
        <p:nvPicPr>
          <p:cNvPr id="158722" name="Picture 4" descr="CH33_PPT_Slide_33-114">
            <a:extLst>
              <a:ext uri="{FF2B5EF4-FFF2-40B4-BE49-F238E27FC236}">
                <a16:creationId xmlns:a16="http://schemas.microsoft.com/office/drawing/2014/main" id="{80C0C6A2-5A95-E643-8288-5DD1EB574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2295525"/>
            <a:ext cx="8548687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23" name="Rectangle 5">
            <a:extLst>
              <a:ext uri="{FF2B5EF4-FFF2-40B4-BE49-F238E27FC236}">
                <a16:creationId xmlns:a16="http://schemas.microsoft.com/office/drawing/2014/main" id="{28C87646-CEEB-6246-87E7-87BC35C743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33-115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2">
            <a:extLst>
              <a:ext uri="{FF2B5EF4-FFF2-40B4-BE49-F238E27FC236}">
                <a16:creationId xmlns:a16="http://schemas.microsoft.com/office/drawing/2014/main" id="{E33A10E0-6338-F643-AC4F-8212F87B752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63500"/>
            <a:ext cx="8305800" cy="515938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Example 33.14 Energy Stored in an Inductor</a:t>
            </a:r>
          </a:p>
        </p:txBody>
      </p:sp>
      <p:pic>
        <p:nvPicPr>
          <p:cNvPr id="159746" name="Picture 4" descr="CH33_PPT_Slide_33-115">
            <a:extLst>
              <a:ext uri="{FF2B5EF4-FFF2-40B4-BE49-F238E27FC236}">
                <a16:creationId xmlns:a16="http://schemas.microsoft.com/office/drawing/2014/main" id="{30104A90-8A7C-9F47-9CD3-749499FCA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" y="1187450"/>
            <a:ext cx="7927975" cy="463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47" name="Rectangle 5">
            <a:extLst>
              <a:ext uri="{FF2B5EF4-FFF2-40B4-BE49-F238E27FC236}">
                <a16:creationId xmlns:a16="http://schemas.microsoft.com/office/drawing/2014/main" id="{72C02116-BD7B-FA48-A0A8-594B37D54D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33-116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Text Box 3">
            <a:extLst>
              <a:ext uri="{FF2B5EF4-FFF2-40B4-BE49-F238E27FC236}">
                <a16:creationId xmlns:a16="http://schemas.microsoft.com/office/drawing/2014/main" id="{4D552291-68E8-6F4E-9C39-2DC8C76BD9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7700" y="1020763"/>
            <a:ext cx="4610100" cy="436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04800" indent="-3048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15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The figure shows a capacitor with initial charge </a:t>
            </a: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Q</a:t>
            </a:r>
            <a:r>
              <a:rPr lang="en-US" altLang="en-US" sz="2600" baseline="-25000">
                <a:latin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altLang="en-US" sz="2600">
                <a:cs typeface="Arial" panose="020B0604020202020204" pitchFamily="34" charset="0"/>
              </a:rPr>
              <a:t>, an inductor, and a switch.</a:t>
            </a:r>
          </a:p>
          <a:p>
            <a:pPr eaLnBrk="1" hangingPunct="1">
              <a:lnSpc>
                <a:spcPct val="95000"/>
              </a:lnSpc>
              <a:spcBef>
                <a:spcPct val="15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The switch has been open for a long time, so there is no current in the circuit.</a:t>
            </a:r>
          </a:p>
          <a:p>
            <a:pPr eaLnBrk="1" hangingPunct="1">
              <a:lnSpc>
                <a:spcPct val="95000"/>
              </a:lnSpc>
              <a:spcBef>
                <a:spcPct val="15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At</a:t>
            </a:r>
            <a:r>
              <a:rPr lang="en-US" altLang="en-US" sz="260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en-US" altLang="en-US" sz="260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600">
                <a:latin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</a:t>
            </a:r>
            <a:r>
              <a:rPr lang="en-US" altLang="en-US" sz="2600">
                <a:latin typeface="Times New Roman" panose="02020603050405020304" pitchFamily="18" charset="0"/>
                <a:cs typeface="Arial" panose="020B0604020202020204" pitchFamily="34" charset="0"/>
              </a:rPr>
              <a:t> 0</a:t>
            </a:r>
            <a:r>
              <a:rPr lang="en-US" altLang="en-US" sz="2600">
                <a:cs typeface="Arial" panose="020B0604020202020204" pitchFamily="34" charset="0"/>
              </a:rPr>
              <a:t>, the switch is closed.</a:t>
            </a:r>
            <a:endParaRPr lang="en-US" altLang="en-US" sz="26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5000"/>
              </a:lnSpc>
              <a:spcBef>
                <a:spcPct val="15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How does the circuit respond?</a:t>
            </a:r>
          </a:p>
        </p:txBody>
      </p:sp>
      <p:sp>
        <p:nvSpPr>
          <p:cNvPr id="160770" name="Rectangle 2">
            <a:extLst>
              <a:ext uri="{FF2B5EF4-FFF2-40B4-BE49-F238E27FC236}">
                <a16:creationId xmlns:a16="http://schemas.microsoft.com/office/drawing/2014/main" id="{9452B829-18C7-A449-89EE-3CAA0AC0461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27000"/>
            <a:ext cx="8229600" cy="387350"/>
          </a:xfrm>
        </p:spPr>
        <p:txBody>
          <a:bodyPr/>
          <a:lstStyle/>
          <a:p>
            <a:pPr algn="l" eaLnBrk="1" hangingPunct="1"/>
            <a:r>
              <a:rPr lang="en-US" altLang="en-US" sz="3200" i="1">
                <a:solidFill>
                  <a:schemeClr val="bg1"/>
                </a:solidFill>
              </a:rPr>
              <a:t>LC</a:t>
            </a:r>
            <a:r>
              <a:rPr lang="en-US" altLang="en-US" sz="3200">
                <a:solidFill>
                  <a:schemeClr val="bg1"/>
                </a:solidFill>
              </a:rPr>
              <a:t> Circuits</a:t>
            </a:r>
          </a:p>
        </p:txBody>
      </p:sp>
      <p:sp>
        <p:nvSpPr>
          <p:cNvPr id="160771" name="Text Box 3">
            <a:extLst>
              <a:ext uri="{FF2B5EF4-FFF2-40B4-BE49-F238E27FC236}">
                <a16:creationId xmlns:a16="http://schemas.microsoft.com/office/drawing/2014/main" id="{9D20A318-8583-484A-A7BC-C9E954A7DF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5718175"/>
            <a:ext cx="887730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buClr>
                <a:srgbClr val="FF0000"/>
              </a:buClr>
            </a:pPr>
            <a:r>
              <a:rPr lang="en-US" altLang="en-US" sz="2600">
                <a:cs typeface="Arial" panose="020B0604020202020204" pitchFamily="34" charset="0"/>
              </a:rPr>
              <a:t>The charge and current oscillate in a way that is analogous to a mass on a spring.</a:t>
            </a:r>
          </a:p>
        </p:txBody>
      </p:sp>
      <p:pic>
        <p:nvPicPr>
          <p:cNvPr id="160772" name="Picture 6" descr="33_42_Figure">
            <a:extLst>
              <a:ext uri="{FF2B5EF4-FFF2-40B4-BE49-F238E27FC236}">
                <a16:creationId xmlns:a16="http://schemas.microsoft.com/office/drawing/2014/main" id="{EF01A4BA-AC01-394D-B7B8-B339DB0EB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77"/>
          <a:stretch>
            <a:fillRect/>
          </a:stretch>
        </p:blipFill>
        <p:spPr bwMode="auto">
          <a:xfrm>
            <a:off x="190500" y="1279525"/>
            <a:ext cx="3975100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3" name="Rectangle 7">
            <a:extLst>
              <a:ext uri="{FF2B5EF4-FFF2-40B4-BE49-F238E27FC236}">
                <a16:creationId xmlns:a16="http://schemas.microsoft.com/office/drawing/2014/main" id="{ED86803B-2F55-DC4B-BE2E-DA0ECC42D6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33-117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Rectangle 2">
            <a:extLst>
              <a:ext uri="{FF2B5EF4-FFF2-40B4-BE49-F238E27FC236}">
                <a16:creationId xmlns:a16="http://schemas.microsoft.com/office/drawing/2014/main" id="{7A4414D0-3247-3447-983C-3F0762DA4A0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38100"/>
            <a:ext cx="8229600" cy="565150"/>
          </a:xfrm>
        </p:spPr>
        <p:txBody>
          <a:bodyPr/>
          <a:lstStyle/>
          <a:p>
            <a:pPr algn="l" eaLnBrk="1" hangingPunct="1"/>
            <a:r>
              <a:rPr lang="en-US" altLang="en-US" sz="3200" i="1">
                <a:solidFill>
                  <a:schemeClr val="bg1"/>
                </a:solidFill>
              </a:rPr>
              <a:t>LC</a:t>
            </a:r>
            <a:r>
              <a:rPr lang="en-US" altLang="en-US" sz="3200">
                <a:solidFill>
                  <a:schemeClr val="bg1"/>
                </a:solidFill>
              </a:rPr>
              <a:t> Circuits: Step A</a:t>
            </a:r>
          </a:p>
        </p:txBody>
      </p:sp>
      <p:sp>
        <p:nvSpPr>
          <p:cNvPr id="161794" name="Rectangle 8">
            <a:extLst>
              <a:ext uri="{FF2B5EF4-FFF2-40B4-BE49-F238E27FC236}">
                <a16:creationId xmlns:a16="http://schemas.microsoft.com/office/drawing/2014/main" id="{A68AAEA8-0A45-2D47-AB33-4973E89CB4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6438" y="1947863"/>
            <a:ext cx="2249487" cy="8826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161795" name="Picture 7" descr="CH33_PPT_Slide117">
            <a:extLst>
              <a:ext uri="{FF2B5EF4-FFF2-40B4-BE49-F238E27FC236}">
                <a16:creationId xmlns:a16="http://schemas.microsoft.com/office/drawing/2014/main" id="{BBC14944-87E5-2143-9DAA-8BAA71ACC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5" t="7715" r="10103" b="8342"/>
          <a:stretch>
            <a:fillRect/>
          </a:stretch>
        </p:blipFill>
        <p:spPr bwMode="auto">
          <a:xfrm>
            <a:off x="1079500" y="796925"/>
            <a:ext cx="6902450" cy="552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796" name="Rectangle 8">
            <a:extLst>
              <a:ext uri="{FF2B5EF4-FFF2-40B4-BE49-F238E27FC236}">
                <a16:creationId xmlns:a16="http://schemas.microsoft.com/office/drawing/2014/main" id="{611209FA-ADFA-D940-8515-D4B2FB4AD7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33-118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2">
            <a:extLst>
              <a:ext uri="{FF2B5EF4-FFF2-40B4-BE49-F238E27FC236}">
                <a16:creationId xmlns:a16="http://schemas.microsoft.com/office/drawing/2014/main" id="{EB6AAFDA-1AA7-8549-AF22-FC8886BB63E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88900"/>
            <a:ext cx="8229600" cy="463550"/>
          </a:xfrm>
        </p:spPr>
        <p:txBody>
          <a:bodyPr/>
          <a:lstStyle/>
          <a:p>
            <a:pPr algn="l" eaLnBrk="1" hangingPunct="1"/>
            <a:r>
              <a:rPr lang="en-US" altLang="en-US" sz="3200" i="1">
                <a:solidFill>
                  <a:schemeClr val="bg1"/>
                </a:solidFill>
              </a:rPr>
              <a:t>LC</a:t>
            </a:r>
            <a:r>
              <a:rPr lang="en-US" altLang="en-US" sz="3200">
                <a:solidFill>
                  <a:schemeClr val="bg1"/>
                </a:solidFill>
              </a:rPr>
              <a:t> Circuits: Step B</a:t>
            </a:r>
          </a:p>
        </p:txBody>
      </p:sp>
      <p:sp>
        <p:nvSpPr>
          <p:cNvPr id="162818" name="Rectangle 8">
            <a:extLst>
              <a:ext uri="{FF2B5EF4-FFF2-40B4-BE49-F238E27FC236}">
                <a16:creationId xmlns:a16="http://schemas.microsoft.com/office/drawing/2014/main" id="{F9C22597-7F67-0545-885D-ED5B79C4EF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5463" y="1922463"/>
            <a:ext cx="2249487" cy="8842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62819" name="Rectangle 9">
            <a:extLst>
              <a:ext uri="{FF2B5EF4-FFF2-40B4-BE49-F238E27FC236}">
                <a16:creationId xmlns:a16="http://schemas.microsoft.com/office/drawing/2014/main" id="{CD8EDADD-6AA5-DA47-B0EA-98BBD9144E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0700" y="5305425"/>
            <a:ext cx="2249488" cy="8826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62820" name="Rectangle 12">
            <a:extLst>
              <a:ext uri="{FF2B5EF4-FFF2-40B4-BE49-F238E27FC236}">
                <a16:creationId xmlns:a16="http://schemas.microsoft.com/office/drawing/2014/main" id="{817F3204-D202-4A42-85F8-64755978A2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2838" y="2503488"/>
            <a:ext cx="387350" cy="3635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162821" name="Picture 8" descr="CH33_PPT_Slide118">
            <a:extLst>
              <a:ext uri="{FF2B5EF4-FFF2-40B4-BE49-F238E27FC236}">
                <a16:creationId xmlns:a16="http://schemas.microsoft.com/office/drawing/2014/main" id="{2DADDD8E-87CA-EC42-8A36-461411C12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7570"/>
          <a:stretch>
            <a:fillRect/>
          </a:stretch>
        </p:blipFill>
        <p:spPr bwMode="auto">
          <a:xfrm>
            <a:off x="296863" y="835025"/>
            <a:ext cx="8548687" cy="545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2822" name="Rectangle 9">
            <a:extLst>
              <a:ext uri="{FF2B5EF4-FFF2-40B4-BE49-F238E27FC236}">
                <a16:creationId xmlns:a16="http://schemas.microsoft.com/office/drawing/2014/main" id="{FB0CB3EB-5E72-D147-990F-F18225ADEA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33-119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Rectangle 2">
            <a:extLst>
              <a:ext uri="{FF2B5EF4-FFF2-40B4-BE49-F238E27FC236}">
                <a16:creationId xmlns:a16="http://schemas.microsoft.com/office/drawing/2014/main" id="{624210CF-E034-6E4E-A11B-A19A3F99477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88900"/>
            <a:ext cx="8229600" cy="463550"/>
          </a:xfrm>
        </p:spPr>
        <p:txBody>
          <a:bodyPr/>
          <a:lstStyle/>
          <a:p>
            <a:pPr algn="l" eaLnBrk="1" hangingPunct="1"/>
            <a:r>
              <a:rPr lang="en-US" altLang="en-US" sz="3200" i="1">
                <a:solidFill>
                  <a:schemeClr val="bg1"/>
                </a:solidFill>
              </a:rPr>
              <a:t>LC</a:t>
            </a:r>
            <a:r>
              <a:rPr lang="en-US" altLang="en-US" sz="3200">
                <a:solidFill>
                  <a:schemeClr val="bg1"/>
                </a:solidFill>
              </a:rPr>
              <a:t> Circuits: Step C</a:t>
            </a:r>
          </a:p>
        </p:txBody>
      </p:sp>
      <p:sp>
        <p:nvSpPr>
          <p:cNvPr id="163842" name="Rectangle 10">
            <a:extLst>
              <a:ext uri="{FF2B5EF4-FFF2-40B4-BE49-F238E27FC236}">
                <a16:creationId xmlns:a16="http://schemas.microsoft.com/office/drawing/2014/main" id="{5D87A090-82AC-3F4B-8C34-96B986D95A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0138" y="1016000"/>
            <a:ext cx="654050" cy="6286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163843" name="Picture 5" descr="CH33_PPT_Slide119">
            <a:extLst>
              <a:ext uri="{FF2B5EF4-FFF2-40B4-BE49-F238E27FC236}">
                <a16:creationId xmlns:a16="http://schemas.microsoft.com/office/drawing/2014/main" id="{D149CEAA-1478-474B-8A80-73034AD95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2" t="14175" r="8022" b="12729"/>
          <a:stretch>
            <a:fillRect/>
          </a:stretch>
        </p:blipFill>
        <p:spPr bwMode="auto">
          <a:xfrm>
            <a:off x="1249363" y="955675"/>
            <a:ext cx="6910387" cy="481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44" name="Rectangle 6">
            <a:extLst>
              <a:ext uri="{FF2B5EF4-FFF2-40B4-BE49-F238E27FC236}">
                <a16:creationId xmlns:a16="http://schemas.microsoft.com/office/drawing/2014/main" id="{8EE9EF16-53D9-7A4A-A2B6-C282D0B9E2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33-120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2">
            <a:extLst>
              <a:ext uri="{FF2B5EF4-FFF2-40B4-BE49-F238E27FC236}">
                <a16:creationId xmlns:a16="http://schemas.microsoft.com/office/drawing/2014/main" id="{861CCC0A-E1CF-EA4D-8850-9406B0A0C8D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76200"/>
            <a:ext cx="8229600" cy="493713"/>
          </a:xfrm>
        </p:spPr>
        <p:txBody>
          <a:bodyPr/>
          <a:lstStyle/>
          <a:p>
            <a:pPr algn="l" eaLnBrk="1" hangingPunct="1"/>
            <a:r>
              <a:rPr lang="en-US" altLang="en-US" sz="3200" i="1">
                <a:solidFill>
                  <a:schemeClr val="bg1"/>
                </a:solidFill>
              </a:rPr>
              <a:t>LC</a:t>
            </a:r>
            <a:r>
              <a:rPr lang="en-US" altLang="en-US" sz="3200">
                <a:solidFill>
                  <a:schemeClr val="bg1"/>
                </a:solidFill>
              </a:rPr>
              <a:t> Circuits: Step D</a:t>
            </a:r>
          </a:p>
        </p:txBody>
      </p:sp>
      <p:pic>
        <p:nvPicPr>
          <p:cNvPr id="164866" name="Picture 4" descr="CH33_PPT_Slide120">
            <a:extLst>
              <a:ext uri="{FF2B5EF4-FFF2-40B4-BE49-F238E27FC236}">
                <a16:creationId xmlns:a16="http://schemas.microsoft.com/office/drawing/2014/main" id="{7F923809-FF88-FC4B-A4AF-E9361F874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41" b="10800"/>
          <a:stretch>
            <a:fillRect/>
          </a:stretch>
        </p:blipFill>
        <p:spPr bwMode="auto">
          <a:xfrm>
            <a:off x="296863" y="1247775"/>
            <a:ext cx="8548687" cy="469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67" name="Rectangle 5">
            <a:extLst>
              <a:ext uri="{FF2B5EF4-FFF2-40B4-BE49-F238E27FC236}">
                <a16:creationId xmlns:a16="http://schemas.microsoft.com/office/drawing/2014/main" id="{5DDA82BF-62E6-7F42-9B91-269A3CD646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33-121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Rectangle 2">
            <a:extLst>
              <a:ext uri="{FF2B5EF4-FFF2-40B4-BE49-F238E27FC236}">
                <a16:creationId xmlns:a16="http://schemas.microsoft.com/office/drawing/2014/main" id="{771DD052-4DCA-974A-BAF1-E707C917699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88900"/>
            <a:ext cx="3182938" cy="463550"/>
          </a:xfrm>
        </p:spPr>
        <p:txBody>
          <a:bodyPr/>
          <a:lstStyle/>
          <a:p>
            <a:pPr algn="l" eaLnBrk="1" hangingPunct="1"/>
            <a:r>
              <a:rPr lang="en-US" altLang="en-US" sz="3200" i="1">
                <a:solidFill>
                  <a:schemeClr val="bg1"/>
                </a:solidFill>
              </a:rPr>
              <a:t>LC</a:t>
            </a:r>
            <a:r>
              <a:rPr lang="en-US" altLang="en-US" sz="3200">
                <a:solidFill>
                  <a:schemeClr val="bg1"/>
                </a:solidFill>
              </a:rPr>
              <a:t> Circuits</a:t>
            </a:r>
          </a:p>
        </p:txBody>
      </p:sp>
      <p:sp>
        <p:nvSpPr>
          <p:cNvPr id="165890" name="Text Box 3">
            <a:extLst>
              <a:ext uri="{FF2B5EF4-FFF2-40B4-BE49-F238E27FC236}">
                <a16:creationId xmlns:a16="http://schemas.microsoft.com/office/drawing/2014/main" id="{05671407-1B68-0A47-9C56-46D530F86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5" y="1157288"/>
            <a:ext cx="4860925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17500" indent="-3175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An </a:t>
            </a:r>
            <a:r>
              <a:rPr lang="en-US" altLang="en-US" sz="2600" i="1">
                <a:cs typeface="Arial" panose="020B0604020202020204" pitchFamily="34" charset="0"/>
              </a:rPr>
              <a:t>LC</a:t>
            </a:r>
            <a:r>
              <a:rPr lang="en-US" altLang="en-US" sz="2600">
                <a:cs typeface="Arial" panose="020B0604020202020204" pitchFamily="34" charset="0"/>
              </a:rPr>
              <a:t> circuit is an </a:t>
            </a:r>
            <a:r>
              <a:rPr lang="en-US" altLang="en-US" sz="2600" i="1">
                <a:cs typeface="Arial" panose="020B0604020202020204" pitchFamily="34" charset="0"/>
              </a:rPr>
              <a:t>electric oscillator.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The letters on the graph correspond to the four steps in the previous slides.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The charge on the upper plate</a:t>
            </a:r>
            <a:r>
              <a:rPr lang="en-US" altLang="en-US" sz="260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600">
                <a:cs typeface="Arial" panose="020B0604020202020204" pitchFamily="34" charset="0"/>
              </a:rPr>
              <a:t>is</a:t>
            </a:r>
            <a:r>
              <a:rPr lang="en-US" altLang="en-US" sz="260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Q</a:t>
            </a:r>
            <a:r>
              <a:rPr lang="en-US" altLang="en-US" sz="260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600">
                <a:latin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</a:t>
            </a:r>
            <a:r>
              <a:rPr lang="en-US" altLang="en-US" sz="260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Q</a:t>
            </a:r>
            <a:r>
              <a:rPr lang="en-US" altLang="en-US" sz="2600" baseline="-25000">
                <a:latin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altLang="en-US" sz="2600">
                <a:latin typeface="Times New Roman" panose="02020603050405020304" pitchFamily="18" charset="0"/>
                <a:cs typeface="Arial" panose="020B0604020202020204" pitchFamily="34" charset="0"/>
              </a:rPr>
              <a:t>cos</a:t>
            </a:r>
            <a:r>
              <a:rPr lang="el-GR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ω</a:t>
            </a: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en-US" altLang="en-US" sz="260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600">
                <a:cs typeface="Arial" panose="020B0604020202020204" pitchFamily="34" charset="0"/>
              </a:rPr>
              <a:t>and the current through the inductor is</a:t>
            </a:r>
            <a:r>
              <a:rPr lang="en-US" altLang="en-US" sz="260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I</a:t>
            </a:r>
            <a:r>
              <a:rPr lang="en-US" altLang="en-US" sz="260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600">
                <a:latin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</a:t>
            </a:r>
            <a:r>
              <a:rPr lang="en-US" altLang="en-US" sz="260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I</a:t>
            </a:r>
            <a:r>
              <a:rPr lang="en-US" altLang="en-US" sz="2600" baseline="-25000">
                <a:latin typeface="Times New Roman" panose="02020603050405020304" pitchFamily="18" charset="0"/>
                <a:cs typeface="Arial" panose="020B0604020202020204" pitchFamily="34" charset="0"/>
              </a:rPr>
              <a:t>max</a:t>
            </a:r>
            <a:r>
              <a:rPr lang="en-US" altLang="en-US" sz="2600">
                <a:latin typeface="Times New Roman" panose="02020603050405020304" pitchFamily="18" charset="0"/>
                <a:cs typeface="Arial" panose="020B0604020202020204" pitchFamily="34" charset="0"/>
              </a:rPr>
              <a:t>sin</a:t>
            </a:r>
            <a:r>
              <a:rPr lang="el-GR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ω</a:t>
            </a: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en-US" altLang="en-US" sz="2600">
                <a:latin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altLang="en-US" sz="2600">
                <a:cs typeface="Arial" panose="020B0604020202020204" pitchFamily="34" charset="0"/>
              </a:rPr>
              <a:t>where:</a:t>
            </a:r>
            <a:endParaRPr lang="en-US" altLang="en-US" sz="26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65891" name="Picture 8" descr="33_44_Figure">
            <a:extLst>
              <a:ext uri="{FF2B5EF4-FFF2-40B4-BE49-F238E27FC236}">
                <a16:creationId xmlns:a16="http://schemas.microsoft.com/office/drawing/2014/main" id="{65983220-39D0-6442-81C2-A599E4D85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3"/>
          <a:stretch>
            <a:fillRect/>
          </a:stretch>
        </p:blipFill>
        <p:spPr bwMode="auto">
          <a:xfrm>
            <a:off x="5078413" y="1082675"/>
            <a:ext cx="3616325" cy="50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892" name="Picture 9" descr="CH33_PPT_Slide_33-121">
            <a:extLst>
              <a:ext uri="{FF2B5EF4-FFF2-40B4-BE49-F238E27FC236}">
                <a16:creationId xmlns:a16="http://schemas.microsoft.com/office/drawing/2014/main" id="{BE88004D-1493-0B4D-9AF9-6E1EEFFDC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11"/>
          <a:stretch>
            <a:fillRect/>
          </a:stretch>
        </p:blipFill>
        <p:spPr bwMode="auto">
          <a:xfrm>
            <a:off x="1803400" y="5141913"/>
            <a:ext cx="17653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5893" name="Rectangle 10">
            <a:extLst>
              <a:ext uri="{FF2B5EF4-FFF2-40B4-BE49-F238E27FC236}">
                <a16:creationId xmlns:a16="http://schemas.microsoft.com/office/drawing/2014/main" id="{BE50E7D7-ADBC-C740-99AC-3856D2E51F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33-122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Rectangle 2">
            <a:extLst>
              <a:ext uri="{FF2B5EF4-FFF2-40B4-BE49-F238E27FC236}">
                <a16:creationId xmlns:a16="http://schemas.microsoft.com/office/drawing/2014/main" id="{20F28F48-9209-9F43-AB59-35B02AFBECEA}"/>
              </a:ext>
            </a:extLst>
          </p:cNvPr>
          <p:cNvSpPr>
            <a:spLocks/>
          </p:cNvSpPr>
          <p:nvPr/>
        </p:nvSpPr>
        <p:spPr bwMode="auto">
          <a:xfrm>
            <a:off x="452438" y="1016000"/>
            <a:ext cx="4995862" cy="444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altLang="en-US" sz="2600"/>
              <a:t>If the top circuit has an oscillation frequency of 1000 Hz, the frequency of the bottom circuit is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</a:pPr>
            <a:endParaRPr lang="en-US" altLang="en-US" sz="2600"/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AutoNum type="alphaUcPeriod"/>
            </a:pPr>
            <a:r>
              <a:rPr lang="en-US" altLang="en-US" sz="2600"/>
              <a:t>   500 Hz.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AutoNum type="alphaUcPeriod"/>
            </a:pPr>
            <a:r>
              <a:rPr lang="en-US" altLang="en-US" sz="2600"/>
              <a:t>   707 Hz.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AutoNum type="alphaUcPeriod"/>
            </a:pPr>
            <a:r>
              <a:rPr lang="en-US" altLang="en-US" sz="2600"/>
              <a:t>   1000 Hz.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AutoNum type="alphaUcPeriod"/>
            </a:pPr>
            <a:r>
              <a:rPr lang="en-US" altLang="en-US" sz="2600"/>
              <a:t>   1410 Hz.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AutoNum type="alphaUcPeriod"/>
            </a:pPr>
            <a:r>
              <a:rPr lang="en-US" altLang="en-US" sz="2600"/>
              <a:t>   2000 Hz.</a:t>
            </a:r>
          </a:p>
        </p:txBody>
      </p:sp>
      <p:sp>
        <p:nvSpPr>
          <p:cNvPr id="166914" name="Rectangle 3">
            <a:extLst>
              <a:ext uri="{FF2B5EF4-FFF2-40B4-BE49-F238E27FC236}">
                <a16:creationId xmlns:a16="http://schemas.microsoft.com/office/drawing/2014/main" id="{98277228-F8A4-4146-B7C4-2162008F82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88900"/>
            <a:ext cx="3660775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296" tIns="41148" rIns="82296" bIns="41148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QuickCheck 33.15</a:t>
            </a:r>
          </a:p>
        </p:txBody>
      </p:sp>
      <p:sp>
        <p:nvSpPr>
          <p:cNvPr id="166915" name="Rectangle 20">
            <a:extLst>
              <a:ext uri="{FF2B5EF4-FFF2-40B4-BE49-F238E27FC236}">
                <a16:creationId xmlns:a16="http://schemas.microsoft.com/office/drawing/2014/main" id="{8C157468-5D46-D749-B01F-434DCAC95A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33-123</a:t>
            </a:r>
          </a:p>
        </p:txBody>
      </p:sp>
      <p:pic>
        <p:nvPicPr>
          <p:cNvPr id="166916" name="Picture 6" descr="CH33_PPT_Slide122-123">
            <a:extLst>
              <a:ext uri="{FF2B5EF4-FFF2-40B4-BE49-F238E27FC236}">
                <a16:creationId xmlns:a16="http://schemas.microsoft.com/office/drawing/2014/main" id="{F403F73E-6DC9-4842-B8D6-9461ACB64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32" r="22581"/>
          <a:stretch>
            <a:fillRect/>
          </a:stretch>
        </p:blipFill>
        <p:spPr bwMode="auto">
          <a:xfrm>
            <a:off x="5613400" y="1028700"/>
            <a:ext cx="3146425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 Box 1029">
            <a:extLst>
              <a:ext uri="{FF2B5EF4-FFF2-40B4-BE49-F238E27FC236}">
                <a16:creationId xmlns:a16="http://schemas.microsoft.com/office/drawing/2014/main" id="{2F0DDC84-FA8B-2646-9A1C-0363FFB191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775" y="1517650"/>
            <a:ext cx="81756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800">
                <a:cs typeface="Arial" panose="020B0604020202020204" pitchFamily="34" charset="0"/>
              </a:rPr>
              <a:t>The direction that an induced current flows in a circuit is given by</a:t>
            </a:r>
          </a:p>
        </p:txBody>
      </p:sp>
      <p:sp>
        <p:nvSpPr>
          <p:cNvPr id="27650" name="Text Box 1030">
            <a:extLst>
              <a:ext uri="{FF2B5EF4-FFF2-40B4-BE49-F238E27FC236}">
                <a16:creationId xmlns:a16="http://schemas.microsoft.com/office/drawing/2014/main" id="{5F5853AD-C5F0-2F4E-B544-254A02D2E4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043238"/>
            <a:ext cx="3086100" cy="279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609600" indent="-609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15000"/>
              </a:spcBef>
              <a:spcAft>
                <a:spcPct val="15000"/>
              </a:spcAft>
              <a:buFontTx/>
              <a:buAutoNum type="alphaUcPeriod"/>
            </a:pPr>
            <a:r>
              <a:rPr lang="en-US" altLang="en-US" sz="2800">
                <a:cs typeface="Arial" panose="020B0604020202020204" pitchFamily="34" charset="0"/>
              </a:rPr>
              <a:t>Faraday</a:t>
            </a:r>
            <a:r>
              <a:rPr lang="ja-JP" altLang="en-US" sz="2800">
                <a:cs typeface="Arial" panose="020B0604020202020204" pitchFamily="34" charset="0"/>
              </a:rPr>
              <a:t>’</a:t>
            </a:r>
            <a:r>
              <a:rPr lang="en-US" altLang="ja-JP" sz="2800">
                <a:cs typeface="Arial" panose="020B0604020202020204" pitchFamily="34" charset="0"/>
              </a:rPr>
              <a:t>s law.</a:t>
            </a:r>
          </a:p>
          <a:p>
            <a:pPr eaLnBrk="1" hangingPunct="1">
              <a:spcBef>
                <a:spcPct val="15000"/>
              </a:spcBef>
              <a:spcAft>
                <a:spcPct val="15000"/>
              </a:spcAft>
              <a:buFontTx/>
              <a:buAutoNum type="alphaUcPeriod"/>
            </a:pPr>
            <a:r>
              <a:rPr lang="en-US" altLang="en-US" sz="2800" b="1">
                <a:cs typeface="Arial" panose="020B0604020202020204" pitchFamily="34" charset="0"/>
              </a:rPr>
              <a:t>Lenz</a:t>
            </a:r>
            <a:r>
              <a:rPr lang="ja-JP" altLang="en-US" sz="2800" b="1">
                <a:cs typeface="Arial" panose="020B0604020202020204" pitchFamily="34" charset="0"/>
              </a:rPr>
              <a:t>’</a:t>
            </a:r>
            <a:r>
              <a:rPr lang="en-US" altLang="ja-JP" sz="2800" b="1">
                <a:cs typeface="Arial" panose="020B0604020202020204" pitchFamily="34" charset="0"/>
              </a:rPr>
              <a:t>s law.</a:t>
            </a:r>
            <a:endParaRPr lang="en-US" altLang="ja-JP" sz="2800">
              <a:cs typeface="Arial" panose="020B0604020202020204" pitchFamily="34" charset="0"/>
            </a:endParaRPr>
          </a:p>
          <a:p>
            <a:pPr eaLnBrk="1" hangingPunct="1">
              <a:spcBef>
                <a:spcPct val="15000"/>
              </a:spcBef>
              <a:spcAft>
                <a:spcPct val="15000"/>
              </a:spcAft>
              <a:buFontTx/>
              <a:buAutoNum type="alphaUcPeriod"/>
            </a:pPr>
            <a:r>
              <a:rPr lang="en-US" altLang="en-US" sz="2800">
                <a:cs typeface="Arial" panose="020B0604020202020204" pitchFamily="34" charset="0"/>
              </a:rPr>
              <a:t>Henry</a:t>
            </a:r>
            <a:r>
              <a:rPr lang="ja-JP" altLang="en-US" sz="2800">
                <a:cs typeface="Arial" panose="020B0604020202020204" pitchFamily="34" charset="0"/>
              </a:rPr>
              <a:t>’</a:t>
            </a:r>
            <a:r>
              <a:rPr lang="en-US" altLang="ja-JP" sz="2800">
                <a:cs typeface="Arial" panose="020B0604020202020204" pitchFamily="34" charset="0"/>
              </a:rPr>
              <a:t>s law.</a:t>
            </a:r>
          </a:p>
          <a:p>
            <a:pPr eaLnBrk="1" hangingPunct="1">
              <a:spcBef>
                <a:spcPct val="15000"/>
              </a:spcBef>
              <a:spcAft>
                <a:spcPct val="15000"/>
              </a:spcAft>
              <a:buFontTx/>
              <a:buAutoNum type="alphaUcPeriod"/>
            </a:pPr>
            <a:r>
              <a:rPr lang="en-US" altLang="en-US" sz="2800">
                <a:cs typeface="Arial" panose="020B0604020202020204" pitchFamily="34" charset="0"/>
              </a:rPr>
              <a:t>Hertz</a:t>
            </a:r>
            <a:r>
              <a:rPr lang="ja-JP" altLang="en-US" sz="2800">
                <a:cs typeface="Arial" panose="020B0604020202020204" pitchFamily="34" charset="0"/>
              </a:rPr>
              <a:t>’</a:t>
            </a:r>
            <a:r>
              <a:rPr lang="en-US" altLang="ja-JP" sz="2800">
                <a:cs typeface="Arial" panose="020B0604020202020204" pitchFamily="34" charset="0"/>
              </a:rPr>
              <a:t>s law.</a:t>
            </a:r>
          </a:p>
          <a:p>
            <a:pPr eaLnBrk="1" hangingPunct="1">
              <a:spcBef>
                <a:spcPct val="15000"/>
              </a:spcBef>
              <a:spcAft>
                <a:spcPct val="15000"/>
              </a:spcAft>
              <a:buFontTx/>
              <a:buAutoNum type="alphaUcPeriod"/>
            </a:pPr>
            <a:r>
              <a:rPr lang="en-US" altLang="en-US" sz="2800">
                <a:cs typeface="Arial" panose="020B0604020202020204" pitchFamily="34" charset="0"/>
              </a:rPr>
              <a:t>Maxwell</a:t>
            </a:r>
            <a:r>
              <a:rPr lang="ja-JP" altLang="en-US" sz="2800">
                <a:cs typeface="Arial" panose="020B0604020202020204" pitchFamily="34" charset="0"/>
              </a:rPr>
              <a:t>’</a:t>
            </a:r>
            <a:r>
              <a:rPr lang="en-US" altLang="ja-JP" sz="2800">
                <a:cs typeface="Arial" panose="020B0604020202020204" pitchFamily="34" charset="0"/>
              </a:rPr>
              <a:t>s law.</a:t>
            </a:r>
            <a:endParaRPr lang="en-US" altLang="en-US" sz="2800">
              <a:cs typeface="Arial" panose="020B0604020202020204" pitchFamily="34" charset="0"/>
            </a:endParaRPr>
          </a:p>
        </p:txBody>
      </p:sp>
      <p:sp>
        <p:nvSpPr>
          <p:cNvPr id="27651" name="Rectangle 7">
            <a:extLst>
              <a:ext uri="{FF2B5EF4-FFF2-40B4-BE49-F238E27FC236}">
                <a16:creationId xmlns:a16="http://schemas.microsoft.com/office/drawing/2014/main" id="{06A09B69-0D17-6440-9955-FA33879D8A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25400"/>
            <a:ext cx="822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Reading Question 33.3</a:t>
            </a:r>
          </a:p>
        </p:txBody>
      </p:sp>
      <p:graphicFrame>
        <p:nvGraphicFramePr>
          <p:cNvPr id="27652" name="Object 5">
            <a:extLst>
              <a:ext uri="{FF2B5EF4-FFF2-40B4-BE49-F238E27FC236}">
                <a16:creationId xmlns:a16="http://schemas.microsoft.com/office/drawing/2014/main" id="{9F7349C5-02A5-4246-8545-CFD02994992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100" y="3657600"/>
          <a:ext cx="390525" cy="35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5" name="Photo Editor Photo" r:id="rId3" imgW="317500" imgH="292100" progId="MSPhotoEd.3">
                  <p:embed/>
                </p:oleObj>
              </mc:Choice>
              <mc:Fallback>
                <p:oleObj name="Photo Editor Photo" r:id="rId3" imgW="317500" imgH="292100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" y="3657600"/>
                        <a:ext cx="390525" cy="358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3" name="Rectangle 6">
            <a:extLst>
              <a:ext uri="{FF2B5EF4-FFF2-40B4-BE49-F238E27FC236}">
                <a16:creationId xmlns:a16="http://schemas.microsoft.com/office/drawing/2014/main" id="{0E08C928-508E-6F49-AD8E-A7F392D23C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33-15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1" name="Picture 10" descr="CH33_PPT_Slide122-123">
            <a:extLst>
              <a:ext uri="{FF2B5EF4-FFF2-40B4-BE49-F238E27FC236}">
                <a16:creationId xmlns:a16="http://schemas.microsoft.com/office/drawing/2014/main" id="{66B9770F-B7C5-5E4F-9081-24B43BB8C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32" r="22581"/>
          <a:stretch>
            <a:fillRect/>
          </a:stretch>
        </p:blipFill>
        <p:spPr bwMode="auto">
          <a:xfrm>
            <a:off x="5613400" y="1028700"/>
            <a:ext cx="3146425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62" name="Rectangle 2">
            <a:extLst>
              <a:ext uri="{FF2B5EF4-FFF2-40B4-BE49-F238E27FC236}">
                <a16:creationId xmlns:a16="http://schemas.microsoft.com/office/drawing/2014/main" id="{57856ABD-73FC-B241-ADE9-76A04612C5FD}"/>
              </a:ext>
            </a:extLst>
          </p:cNvPr>
          <p:cNvSpPr>
            <a:spLocks/>
          </p:cNvSpPr>
          <p:nvPr/>
        </p:nvSpPr>
        <p:spPr bwMode="auto">
          <a:xfrm>
            <a:off x="452438" y="1016000"/>
            <a:ext cx="4995862" cy="444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altLang="en-US" sz="2600"/>
              <a:t>If the top circuit has an oscillation frequency of 1000 Hz, the frequency of the bottom circuit is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</a:pPr>
            <a:endParaRPr lang="en-US" altLang="en-US" sz="2600"/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AutoNum type="alphaUcPeriod"/>
            </a:pPr>
            <a:r>
              <a:rPr lang="en-US" altLang="en-US" sz="2600"/>
              <a:t>   500 Hz.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AutoNum type="alphaUcPeriod"/>
            </a:pPr>
            <a:r>
              <a:rPr lang="en-US" altLang="en-US" sz="2600"/>
              <a:t>   707 Hz.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AutoNum type="alphaUcPeriod"/>
            </a:pPr>
            <a:r>
              <a:rPr lang="en-US" altLang="en-US" sz="2600"/>
              <a:t>   1000 Hz.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AutoNum type="alphaUcPeriod"/>
            </a:pPr>
            <a:r>
              <a:rPr lang="en-US" altLang="en-US" sz="2600" b="1"/>
              <a:t>   1410 Hz.</a:t>
            </a:r>
            <a:endParaRPr lang="en-US" altLang="en-US" sz="2600"/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AutoNum type="alphaUcPeriod"/>
            </a:pPr>
            <a:r>
              <a:rPr lang="en-US" altLang="en-US" sz="2600"/>
              <a:t>   2000 Hz.</a:t>
            </a:r>
          </a:p>
        </p:txBody>
      </p:sp>
      <p:sp>
        <p:nvSpPr>
          <p:cNvPr id="168963" name="Rectangle 3">
            <a:extLst>
              <a:ext uri="{FF2B5EF4-FFF2-40B4-BE49-F238E27FC236}">
                <a16:creationId xmlns:a16="http://schemas.microsoft.com/office/drawing/2014/main" id="{9DE6420A-9D16-4944-8A5B-E1826C4F66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88900"/>
            <a:ext cx="3660775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296" tIns="41148" rIns="82296" bIns="41148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QuickCheck 33.15</a:t>
            </a:r>
          </a:p>
        </p:txBody>
      </p:sp>
      <p:pic>
        <p:nvPicPr>
          <p:cNvPr id="168964" name="Picture 7" descr="CH33_PPT_Slide_33-123">
            <a:extLst>
              <a:ext uri="{FF2B5EF4-FFF2-40B4-BE49-F238E27FC236}">
                <a16:creationId xmlns:a16="http://schemas.microsoft.com/office/drawing/2014/main" id="{12551ED1-DC70-2B4C-8313-2472F032C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4264025"/>
            <a:ext cx="12446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8965" name="Object 8">
            <a:extLst>
              <a:ext uri="{FF2B5EF4-FFF2-40B4-BE49-F238E27FC236}">
                <a16:creationId xmlns:a16="http://schemas.microsoft.com/office/drawing/2014/main" id="{67BB29F4-9206-754F-BE18-F3588078636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088" y="4473575"/>
          <a:ext cx="363537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970" name="Photo Editor Photo" r:id="rId6" imgW="317500" imgH="292100" progId="MSPhotoEd.3">
                  <p:embed/>
                </p:oleObj>
              </mc:Choice>
              <mc:Fallback>
                <p:oleObj name="Photo Editor Photo" r:id="rId6" imgW="317500" imgH="292100" progId="MSPhotoEd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88" y="4473575"/>
                        <a:ext cx="363537" cy="33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8966" name="Rectangle 9">
            <a:extLst>
              <a:ext uri="{FF2B5EF4-FFF2-40B4-BE49-F238E27FC236}">
                <a16:creationId xmlns:a16="http://schemas.microsoft.com/office/drawing/2014/main" id="{68E98061-7987-9D4F-B59F-228AF66715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33-124</a:t>
            </a:r>
          </a:p>
        </p:txBody>
      </p:sp>
      <p:sp>
        <p:nvSpPr>
          <p:cNvPr id="168967" name="Rectangle 20">
            <a:extLst>
              <a:ext uri="{FF2B5EF4-FFF2-40B4-BE49-F238E27FC236}">
                <a16:creationId xmlns:a16="http://schemas.microsoft.com/office/drawing/2014/main" id="{E2294ADC-83F0-064F-9C8E-46684E1D41D9}"/>
              </a:ext>
            </a:extLst>
          </p:cNvPr>
          <p:cNvSpPr>
            <a:spLocks/>
          </p:cNvSpPr>
          <p:nvPr/>
        </p:nvSpPr>
        <p:spPr bwMode="auto">
          <a:xfrm>
            <a:off x="4641850" y="5956300"/>
            <a:ext cx="4424363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296" tIns="41148" rIns="82296" bIns="4114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200">
                <a:solidFill>
                  <a:srgbClr val="CE0100"/>
                </a:solidFill>
                <a:latin typeface="Times New Roman" panose="02020603050405020304" pitchFamily="18" charset="0"/>
              </a:rPr>
              <a:t>Series capacitors have equivalent </a:t>
            </a:r>
            <a:r>
              <a:rPr lang="en-US" altLang="en-US" sz="2200" i="1">
                <a:solidFill>
                  <a:srgbClr val="CE0100"/>
                </a:solidFill>
                <a:latin typeface="Times New Roman" panose="02020603050405020304" pitchFamily="18" charset="0"/>
              </a:rPr>
              <a:t>C</a:t>
            </a:r>
            <a:r>
              <a:rPr lang="en-US" altLang="en-US" sz="2200">
                <a:solidFill>
                  <a:srgbClr val="CE0100"/>
                </a:solidFill>
                <a:latin typeface="Times New Roman" panose="02020603050405020304" pitchFamily="18" charset="0"/>
              </a:rPr>
              <a:t>/2.</a:t>
            </a:r>
          </a:p>
        </p:txBody>
      </p:sp>
      <p:sp>
        <p:nvSpPr>
          <p:cNvPr id="168968" name="Line 21">
            <a:extLst>
              <a:ext uri="{FF2B5EF4-FFF2-40B4-BE49-F238E27FC236}">
                <a16:creationId xmlns:a16="http://schemas.microsoft.com/office/drawing/2014/main" id="{F30C071D-DCA6-1847-B431-49440C99270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54700" y="5297488"/>
            <a:ext cx="703263" cy="750887"/>
          </a:xfrm>
          <a:prstGeom prst="line">
            <a:avLst/>
          </a:prstGeom>
          <a:noFill/>
          <a:ln w="12700">
            <a:solidFill>
              <a:srgbClr val="CE01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2296" tIns="41148" rIns="82296" bIns="41148" anchor="ctr"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>
            <a:extLst>
              <a:ext uri="{FF2B5EF4-FFF2-40B4-BE49-F238E27FC236}">
                <a16:creationId xmlns:a16="http://schemas.microsoft.com/office/drawing/2014/main" id="{D398587C-204B-8747-B1B7-4FC8438145A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88900"/>
            <a:ext cx="8226425" cy="463550"/>
          </a:xfrm>
        </p:spPr>
        <p:txBody>
          <a:bodyPr/>
          <a:lstStyle/>
          <a:p>
            <a:pPr algn="l" eaLnBrk="1" hangingPunct="1"/>
            <a:r>
              <a:rPr lang="en-US" altLang="en-US" sz="3200" i="1">
                <a:solidFill>
                  <a:schemeClr val="bg1"/>
                </a:solidFill>
              </a:rPr>
              <a:t>LC</a:t>
            </a:r>
            <a:r>
              <a:rPr lang="en-US" altLang="en-US" sz="3200">
                <a:solidFill>
                  <a:schemeClr val="bg1"/>
                </a:solidFill>
              </a:rPr>
              <a:t> Circuits</a:t>
            </a:r>
          </a:p>
        </p:txBody>
      </p:sp>
      <p:sp>
        <p:nvSpPr>
          <p:cNvPr id="171010" name="Text Box 3">
            <a:extLst>
              <a:ext uri="{FF2B5EF4-FFF2-40B4-BE49-F238E27FC236}">
                <a16:creationId xmlns:a16="http://schemas.microsoft.com/office/drawing/2014/main" id="{CB2DA3FD-61C0-8B46-B5AF-9E8F9A36B4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575" y="4579938"/>
            <a:ext cx="8804275" cy="183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buClr>
                <a:srgbClr val="FF0000"/>
              </a:buClr>
            </a:pPr>
            <a:r>
              <a:rPr lang="en-US" altLang="en-US">
                <a:cs typeface="Arial" panose="020B0604020202020204" pitchFamily="34" charset="0"/>
              </a:rPr>
              <a:t>A cell phone is actually a very sophisticated two-way radio that communicates with the nearest base station via high-frequency radio waves—roughly 1000 MHz. As in any radio or communications device, the transmission frequency is established by the oscillating current in an </a:t>
            </a:r>
            <a:r>
              <a:rPr lang="en-US" altLang="en-US" i="1">
                <a:cs typeface="Arial" panose="020B0604020202020204" pitchFamily="34" charset="0"/>
              </a:rPr>
              <a:t>LC</a:t>
            </a:r>
            <a:r>
              <a:rPr lang="en-US" altLang="en-US">
                <a:cs typeface="Arial" panose="020B0604020202020204" pitchFamily="34" charset="0"/>
              </a:rPr>
              <a:t> circuit.</a:t>
            </a:r>
          </a:p>
        </p:txBody>
      </p:sp>
      <p:pic>
        <p:nvPicPr>
          <p:cNvPr id="171011" name="Picture 5" descr="33_Pg989_UnPhoto">
            <a:extLst>
              <a:ext uri="{FF2B5EF4-FFF2-40B4-BE49-F238E27FC236}">
                <a16:creationId xmlns:a16="http://schemas.microsoft.com/office/drawing/2014/main" id="{8DC2DD67-8328-8D4F-9983-3FC259E51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9"/>
          <a:stretch>
            <a:fillRect/>
          </a:stretch>
        </p:blipFill>
        <p:spPr bwMode="auto">
          <a:xfrm>
            <a:off x="2130425" y="768350"/>
            <a:ext cx="4879975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2" name="Rectangle 6">
            <a:extLst>
              <a:ext uri="{FF2B5EF4-FFF2-40B4-BE49-F238E27FC236}">
                <a16:creationId xmlns:a16="http://schemas.microsoft.com/office/drawing/2014/main" id="{2C902EE5-C783-3140-8712-72071D5B97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33-125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Rectangle 2">
            <a:extLst>
              <a:ext uri="{FF2B5EF4-FFF2-40B4-BE49-F238E27FC236}">
                <a16:creationId xmlns:a16="http://schemas.microsoft.com/office/drawing/2014/main" id="{EB83B8CC-9DF8-254D-9995-C212CCD9BA9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25400"/>
            <a:ext cx="8305800" cy="592138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Example 33.15 An Am Radio Oscillator</a:t>
            </a:r>
          </a:p>
        </p:txBody>
      </p:sp>
      <p:pic>
        <p:nvPicPr>
          <p:cNvPr id="172034" name="Picture 4" descr="CH33_PPT_Slide_33-125">
            <a:extLst>
              <a:ext uri="{FF2B5EF4-FFF2-40B4-BE49-F238E27FC236}">
                <a16:creationId xmlns:a16="http://schemas.microsoft.com/office/drawing/2014/main" id="{2D6D719C-A3DA-A144-8D8C-E5EE98E1B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2538413"/>
            <a:ext cx="8548687" cy="177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35" name="Rectangle 5">
            <a:extLst>
              <a:ext uri="{FF2B5EF4-FFF2-40B4-BE49-F238E27FC236}">
                <a16:creationId xmlns:a16="http://schemas.microsoft.com/office/drawing/2014/main" id="{79F54C75-736C-7442-9EA6-9985F530F4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33-126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Text Box 3">
            <a:extLst>
              <a:ext uri="{FF2B5EF4-FFF2-40B4-BE49-F238E27FC236}">
                <a16:creationId xmlns:a16="http://schemas.microsoft.com/office/drawing/2014/main" id="{6C276DD4-E662-D04F-8D0F-CBB28FC8F6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6300" y="930275"/>
            <a:ext cx="4229100" cy="457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04800" indent="-3048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The figure shows an inductor and resistor in series.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Initially there is a steady current </a:t>
            </a: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I</a:t>
            </a:r>
            <a:r>
              <a:rPr lang="en-US" altLang="en-US" sz="2600" baseline="-25000">
                <a:latin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altLang="en-US" sz="2600">
                <a:cs typeface="Arial" panose="020B0604020202020204" pitchFamily="34" charset="0"/>
              </a:rPr>
              <a:t> being driven through the </a:t>
            </a: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LR</a:t>
            </a:r>
            <a:r>
              <a:rPr lang="en-US" altLang="en-US" sz="2600">
                <a:cs typeface="Arial" panose="020B0604020202020204" pitchFamily="34" charset="0"/>
              </a:rPr>
              <a:t> circuit by </a:t>
            </a:r>
            <a:br>
              <a:rPr lang="en-US" altLang="en-US" sz="2600">
                <a:cs typeface="Arial" panose="020B0604020202020204" pitchFamily="34" charset="0"/>
              </a:rPr>
            </a:br>
            <a:r>
              <a:rPr lang="en-US" altLang="en-US" sz="2600">
                <a:cs typeface="Arial" panose="020B0604020202020204" pitchFamily="34" charset="0"/>
              </a:rPr>
              <a:t>an external battery.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At </a:t>
            </a: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en-US" altLang="en-US" sz="260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600">
                <a:latin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</a:t>
            </a:r>
            <a:r>
              <a:rPr lang="en-US" altLang="en-US" sz="2600">
                <a:latin typeface="Times New Roman" panose="02020603050405020304" pitchFamily="18" charset="0"/>
                <a:cs typeface="Arial" panose="020B0604020202020204" pitchFamily="34" charset="0"/>
              </a:rPr>
              <a:t> 0</a:t>
            </a:r>
            <a:r>
              <a:rPr lang="en-US" altLang="en-US" sz="2600">
                <a:cs typeface="Arial" panose="020B0604020202020204" pitchFamily="34" charset="0"/>
              </a:rPr>
              <a:t>, the switch is closed.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How does the circuit respond?</a:t>
            </a:r>
          </a:p>
        </p:txBody>
      </p:sp>
      <p:sp>
        <p:nvSpPr>
          <p:cNvPr id="173058" name="Rectangle 2">
            <a:extLst>
              <a:ext uri="{FF2B5EF4-FFF2-40B4-BE49-F238E27FC236}">
                <a16:creationId xmlns:a16="http://schemas.microsoft.com/office/drawing/2014/main" id="{971E7D21-DAED-AC48-A611-C882CEC380C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88900"/>
            <a:ext cx="8229600" cy="463550"/>
          </a:xfrm>
        </p:spPr>
        <p:txBody>
          <a:bodyPr/>
          <a:lstStyle/>
          <a:p>
            <a:pPr algn="l" eaLnBrk="1" hangingPunct="1"/>
            <a:r>
              <a:rPr lang="en-US" altLang="en-US" sz="3200" i="1">
                <a:solidFill>
                  <a:schemeClr val="bg1"/>
                </a:solidFill>
              </a:rPr>
              <a:t>LR</a:t>
            </a:r>
            <a:r>
              <a:rPr lang="en-US" altLang="en-US" sz="3200">
                <a:solidFill>
                  <a:schemeClr val="bg1"/>
                </a:solidFill>
              </a:rPr>
              <a:t> Circuits</a:t>
            </a:r>
          </a:p>
        </p:txBody>
      </p:sp>
      <p:sp>
        <p:nvSpPr>
          <p:cNvPr id="173059" name="Text Box 3">
            <a:extLst>
              <a:ext uri="{FF2B5EF4-FFF2-40B4-BE49-F238E27FC236}">
                <a16:creationId xmlns:a16="http://schemas.microsoft.com/office/drawing/2014/main" id="{D96913ED-90F4-4540-8DAD-190B4D7FC6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0" y="5470525"/>
            <a:ext cx="87376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>
                <a:srgbClr val="FF0000"/>
              </a:buClr>
            </a:pPr>
            <a:r>
              <a:rPr lang="en-US" altLang="en-US" sz="2600">
                <a:cs typeface="Arial" panose="020B0604020202020204" pitchFamily="34" charset="0"/>
              </a:rPr>
              <a:t>The current through the circuit decays exponentially, with a time constant</a:t>
            </a:r>
            <a:r>
              <a:rPr lang="en-US" altLang="en-US" sz="260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</a:t>
            </a:r>
            <a:r>
              <a:rPr lang="en-US" altLang="en-US" sz="260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600">
                <a:latin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</a:t>
            </a:r>
            <a:r>
              <a:rPr lang="en-US" altLang="en-US" sz="260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lang="en-US" altLang="en-US" sz="2600">
                <a:latin typeface="Times New Roman" panose="02020603050405020304" pitchFamily="18" charset="0"/>
                <a:cs typeface="Arial" panose="020B0604020202020204" pitchFamily="34" charset="0"/>
              </a:rPr>
              <a:t>/</a:t>
            </a: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lang="en-US" altLang="en-US" sz="2600"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3060" name="Rectangle 7">
            <a:extLst>
              <a:ext uri="{FF2B5EF4-FFF2-40B4-BE49-F238E27FC236}">
                <a16:creationId xmlns:a16="http://schemas.microsoft.com/office/drawing/2014/main" id="{0B83D0EB-49AD-A742-820D-3AFDCCA12D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58838"/>
            <a:ext cx="774700" cy="495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173061" name="Picture 7" descr="33_45_FigureA">
            <a:extLst>
              <a:ext uri="{FF2B5EF4-FFF2-40B4-BE49-F238E27FC236}">
                <a16:creationId xmlns:a16="http://schemas.microsoft.com/office/drawing/2014/main" id="{DFDE4BE9-3D72-9240-80E6-C12CE8FA3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2"/>
          <a:stretch>
            <a:fillRect/>
          </a:stretch>
        </p:blipFill>
        <p:spPr bwMode="auto">
          <a:xfrm>
            <a:off x="177800" y="1247775"/>
            <a:ext cx="41910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3062" name="Rectangle 9">
            <a:extLst>
              <a:ext uri="{FF2B5EF4-FFF2-40B4-BE49-F238E27FC236}">
                <a16:creationId xmlns:a16="http://schemas.microsoft.com/office/drawing/2014/main" id="{9BF383F3-9DF6-F449-804B-CC4C81BE8D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33-127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Rectangle 2">
            <a:extLst>
              <a:ext uri="{FF2B5EF4-FFF2-40B4-BE49-F238E27FC236}">
                <a16:creationId xmlns:a16="http://schemas.microsoft.com/office/drawing/2014/main" id="{7008B8EB-B6A7-0D4B-974C-99C798DBF55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88900"/>
            <a:ext cx="8229600" cy="463550"/>
          </a:xfrm>
        </p:spPr>
        <p:txBody>
          <a:bodyPr/>
          <a:lstStyle/>
          <a:p>
            <a:pPr algn="l" eaLnBrk="1" hangingPunct="1"/>
            <a:r>
              <a:rPr lang="en-US" altLang="en-US" sz="3200" i="1">
                <a:solidFill>
                  <a:schemeClr val="bg1"/>
                </a:solidFill>
              </a:rPr>
              <a:t>LR</a:t>
            </a:r>
            <a:r>
              <a:rPr lang="en-US" altLang="en-US" sz="3200">
                <a:solidFill>
                  <a:schemeClr val="bg1"/>
                </a:solidFill>
              </a:rPr>
              <a:t> Circuits</a:t>
            </a:r>
          </a:p>
        </p:txBody>
      </p:sp>
      <p:sp>
        <p:nvSpPr>
          <p:cNvPr id="174082" name="Rectangle 7">
            <a:extLst>
              <a:ext uri="{FF2B5EF4-FFF2-40B4-BE49-F238E27FC236}">
                <a16:creationId xmlns:a16="http://schemas.microsoft.com/office/drawing/2014/main" id="{71142207-3F7E-4A43-9E58-946444E096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58838"/>
            <a:ext cx="774700" cy="495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174083" name="Picture 7" descr="33_46_Figure">
            <a:extLst>
              <a:ext uri="{FF2B5EF4-FFF2-40B4-BE49-F238E27FC236}">
                <a16:creationId xmlns:a16="http://schemas.microsoft.com/office/drawing/2014/main" id="{A4874F33-D80F-034A-B093-BAB28C5BA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7"/>
          <a:stretch>
            <a:fillRect/>
          </a:stretch>
        </p:blipFill>
        <p:spPr bwMode="auto">
          <a:xfrm>
            <a:off x="130175" y="966788"/>
            <a:ext cx="5876925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84" name="Picture 8" descr="CH33_PPT_Slide_33-127a">
            <a:extLst>
              <a:ext uri="{FF2B5EF4-FFF2-40B4-BE49-F238E27FC236}">
                <a16:creationId xmlns:a16="http://schemas.microsoft.com/office/drawing/2014/main" id="{5A17281F-E374-B24D-94A2-C975409BE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63"/>
          <a:stretch>
            <a:fillRect/>
          </a:stretch>
        </p:blipFill>
        <p:spPr bwMode="auto">
          <a:xfrm>
            <a:off x="6367463" y="1476375"/>
            <a:ext cx="2490787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85" name="Picture 9" descr="CH33_PPT_Slide_33-127b">
            <a:extLst>
              <a:ext uri="{FF2B5EF4-FFF2-40B4-BE49-F238E27FC236}">
                <a16:creationId xmlns:a16="http://schemas.microsoft.com/office/drawing/2014/main" id="{EAFC962A-1C04-0F4E-AF2C-301A1120F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262"/>
          <a:stretch>
            <a:fillRect/>
          </a:stretch>
        </p:blipFill>
        <p:spPr bwMode="auto">
          <a:xfrm>
            <a:off x="6769100" y="2476500"/>
            <a:ext cx="14732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86" name="Rectangle 10">
            <a:extLst>
              <a:ext uri="{FF2B5EF4-FFF2-40B4-BE49-F238E27FC236}">
                <a16:creationId xmlns:a16="http://schemas.microsoft.com/office/drawing/2014/main" id="{9F21C843-E8FB-AA44-8696-21B290FA90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33-128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Rectangle 2">
            <a:extLst>
              <a:ext uri="{FF2B5EF4-FFF2-40B4-BE49-F238E27FC236}">
                <a16:creationId xmlns:a16="http://schemas.microsoft.com/office/drawing/2014/main" id="{2354FAED-D8A9-7749-BEAA-2CDCCB274286}"/>
              </a:ext>
            </a:extLst>
          </p:cNvPr>
          <p:cNvSpPr>
            <a:spLocks/>
          </p:cNvSpPr>
          <p:nvPr/>
        </p:nvSpPr>
        <p:spPr bwMode="auto">
          <a:xfrm>
            <a:off x="465138" y="1231900"/>
            <a:ext cx="6367462" cy="362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altLang="en-US" sz="2600"/>
              <a:t>What is the battery current immediately after the switch has closed?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</a:pPr>
            <a:endParaRPr lang="en-US" altLang="en-US" sz="2600"/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AutoNum type="alphaUcPeriod"/>
            </a:pPr>
            <a:r>
              <a:rPr lang="en-US" altLang="en-US" sz="2600"/>
              <a:t>   0 A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AutoNum type="alphaUcPeriod"/>
            </a:pPr>
            <a:r>
              <a:rPr lang="en-US" altLang="en-US" sz="2600"/>
              <a:t>   1 A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AutoNum type="alphaUcPeriod"/>
            </a:pPr>
            <a:r>
              <a:rPr lang="en-US" altLang="en-US" sz="2600"/>
              <a:t>   2 A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AutoNum type="alphaUcPeriod"/>
            </a:pPr>
            <a:r>
              <a:rPr lang="en-US" altLang="en-US" sz="2600"/>
              <a:t>   Undefined</a:t>
            </a:r>
          </a:p>
        </p:txBody>
      </p:sp>
      <p:sp>
        <p:nvSpPr>
          <p:cNvPr id="175106" name="Rectangle 3">
            <a:extLst>
              <a:ext uri="{FF2B5EF4-FFF2-40B4-BE49-F238E27FC236}">
                <a16:creationId xmlns:a16="http://schemas.microsoft.com/office/drawing/2014/main" id="{D602B57E-9CB9-0742-8228-E8D19A2363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88900"/>
            <a:ext cx="3813175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296" tIns="41148" rIns="82296" bIns="41148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QuickCheck 33.16</a:t>
            </a:r>
          </a:p>
        </p:txBody>
      </p:sp>
      <p:pic>
        <p:nvPicPr>
          <p:cNvPr id="175107" name="Picture 6" descr="CH33_PPT_Slide128-131">
            <a:extLst>
              <a:ext uri="{FF2B5EF4-FFF2-40B4-BE49-F238E27FC236}">
                <a16:creationId xmlns:a16="http://schemas.microsoft.com/office/drawing/2014/main" id="{58EE2C50-6248-2348-BFCB-28CFA7D5E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1" b="7570"/>
          <a:stretch>
            <a:fillRect/>
          </a:stretch>
        </p:blipFill>
        <p:spPr bwMode="auto">
          <a:xfrm>
            <a:off x="4433888" y="2068513"/>
            <a:ext cx="4191000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8" name="Rectangle 7">
            <a:extLst>
              <a:ext uri="{FF2B5EF4-FFF2-40B4-BE49-F238E27FC236}">
                <a16:creationId xmlns:a16="http://schemas.microsoft.com/office/drawing/2014/main" id="{02E458C5-152F-9E4B-B61D-1189C445EA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33-129</a:t>
            </a:r>
          </a:p>
        </p:txBody>
      </p:sp>
    </p:spTree>
  </p:cSld>
  <p:clrMapOvr>
    <a:masterClrMapping/>
  </p:clrMapOvr>
  <p:transition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Rectangle 2">
            <a:extLst>
              <a:ext uri="{FF2B5EF4-FFF2-40B4-BE49-F238E27FC236}">
                <a16:creationId xmlns:a16="http://schemas.microsoft.com/office/drawing/2014/main" id="{DC36B90A-86AA-4949-AE26-6C905BFE36F4}"/>
              </a:ext>
            </a:extLst>
          </p:cNvPr>
          <p:cNvSpPr>
            <a:spLocks/>
          </p:cNvSpPr>
          <p:nvPr/>
        </p:nvSpPr>
        <p:spPr bwMode="auto">
          <a:xfrm>
            <a:off x="465138" y="1231900"/>
            <a:ext cx="6367462" cy="362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altLang="en-US" sz="2600"/>
              <a:t>What is the battery current immediately after the switch has closed?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</a:pPr>
            <a:endParaRPr lang="en-US" altLang="en-US" sz="2600"/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AutoNum type="alphaUcPeriod"/>
            </a:pPr>
            <a:r>
              <a:rPr lang="en-US" altLang="en-US" sz="2600" b="1"/>
              <a:t>   0 A</a:t>
            </a:r>
            <a:endParaRPr lang="en-US" altLang="en-US" sz="2600"/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AutoNum type="alphaUcPeriod"/>
            </a:pPr>
            <a:r>
              <a:rPr lang="en-US" altLang="en-US" sz="2600"/>
              <a:t>   1 A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AutoNum type="alphaUcPeriod"/>
            </a:pPr>
            <a:r>
              <a:rPr lang="en-US" altLang="en-US" sz="2600"/>
              <a:t>   2 A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AutoNum type="alphaUcPeriod"/>
            </a:pPr>
            <a:r>
              <a:rPr lang="en-US" altLang="en-US" sz="2600"/>
              <a:t>   Undefined</a:t>
            </a:r>
          </a:p>
        </p:txBody>
      </p:sp>
      <p:sp>
        <p:nvSpPr>
          <p:cNvPr id="177154" name="Rectangle 3">
            <a:extLst>
              <a:ext uri="{FF2B5EF4-FFF2-40B4-BE49-F238E27FC236}">
                <a16:creationId xmlns:a16="http://schemas.microsoft.com/office/drawing/2014/main" id="{5FAE889D-466C-7A4A-887D-581EE46071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88900"/>
            <a:ext cx="3813175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296" tIns="41148" rIns="82296" bIns="41148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QuickCheck 33.16</a:t>
            </a:r>
          </a:p>
        </p:txBody>
      </p:sp>
      <p:graphicFrame>
        <p:nvGraphicFramePr>
          <p:cNvPr id="177155" name="Object 5">
            <a:extLst>
              <a:ext uri="{FF2B5EF4-FFF2-40B4-BE49-F238E27FC236}">
                <a16:creationId xmlns:a16="http://schemas.microsoft.com/office/drawing/2014/main" id="{308B80A4-EA40-6A4E-9BBF-C7C7C6F7CF7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850" y="2706688"/>
          <a:ext cx="361950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159" name="Photo Editor Photo" r:id="rId4" imgW="317500" imgH="292100" progId="MSPhotoEd.3">
                  <p:embed/>
                </p:oleObj>
              </mc:Choice>
              <mc:Fallback>
                <p:oleObj name="Photo Editor Photo" r:id="rId4" imgW="317500" imgH="292100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850" y="2706688"/>
                        <a:ext cx="361950" cy="33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7156" name="Picture 6" descr="CH33_PPT_Slide128-131">
            <a:extLst>
              <a:ext uri="{FF2B5EF4-FFF2-40B4-BE49-F238E27FC236}">
                <a16:creationId xmlns:a16="http://schemas.microsoft.com/office/drawing/2014/main" id="{528D89A4-40AF-2946-BF13-2256C786C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1" b="7570"/>
          <a:stretch>
            <a:fillRect/>
          </a:stretch>
        </p:blipFill>
        <p:spPr bwMode="auto">
          <a:xfrm>
            <a:off x="4433888" y="2068513"/>
            <a:ext cx="4191000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7" name="Rectangle 7">
            <a:extLst>
              <a:ext uri="{FF2B5EF4-FFF2-40B4-BE49-F238E27FC236}">
                <a16:creationId xmlns:a16="http://schemas.microsoft.com/office/drawing/2014/main" id="{99A2BAC8-4D75-FC4B-A2F1-45D5374025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33-130</a:t>
            </a:r>
          </a:p>
        </p:txBody>
      </p:sp>
    </p:spTree>
  </p:cSld>
  <p:clrMapOvr>
    <a:masterClrMapping/>
  </p:clrMapOvr>
  <p:transition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Rectangle 2">
            <a:extLst>
              <a:ext uri="{FF2B5EF4-FFF2-40B4-BE49-F238E27FC236}">
                <a16:creationId xmlns:a16="http://schemas.microsoft.com/office/drawing/2014/main" id="{218D45A2-8AE7-784B-871E-28D51DDDA03E}"/>
              </a:ext>
            </a:extLst>
          </p:cNvPr>
          <p:cNvSpPr>
            <a:spLocks/>
          </p:cNvSpPr>
          <p:nvPr/>
        </p:nvSpPr>
        <p:spPr bwMode="auto">
          <a:xfrm>
            <a:off x="469900" y="1233488"/>
            <a:ext cx="5884863" cy="375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altLang="en-US" sz="2600"/>
              <a:t>What is the battery current immediately after the switch has been closed for a very long time?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</a:pPr>
            <a:endParaRPr lang="en-US" altLang="en-US" sz="2600"/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AutoNum type="alphaUcPeriod"/>
            </a:pPr>
            <a:r>
              <a:rPr lang="en-US" altLang="en-US" sz="2600"/>
              <a:t>   0 A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AutoNum type="alphaUcPeriod"/>
            </a:pPr>
            <a:r>
              <a:rPr lang="en-US" altLang="en-US" sz="2600"/>
              <a:t>   1 A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AutoNum type="alphaUcPeriod"/>
            </a:pPr>
            <a:r>
              <a:rPr lang="en-US" altLang="en-US" sz="2600"/>
              <a:t>   2 A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AutoNum type="alphaUcPeriod"/>
            </a:pPr>
            <a:r>
              <a:rPr lang="en-US" altLang="en-US" sz="2600"/>
              <a:t>   Undefined </a:t>
            </a:r>
          </a:p>
        </p:txBody>
      </p:sp>
      <p:sp>
        <p:nvSpPr>
          <p:cNvPr id="179202" name="Rectangle 3">
            <a:extLst>
              <a:ext uri="{FF2B5EF4-FFF2-40B4-BE49-F238E27FC236}">
                <a16:creationId xmlns:a16="http://schemas.microsoft.com/office/drawing/2014/main" id="{25D20E64-1076-4D43-9B46-1D02616B98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88900"/>
            <a:ext cx="3660775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296" tIns="41148" rIns="82296" bIns="41148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QuickCheck 33.17</a:t>
            </a:r>
          </a:p>
        </p:txBody>
      </p:sp>
      <p:pic>
        <p:nvPicPr>
          <p:cNvPr id="179203" name="Picture 6" descr="CH33_PPT_Slide128-131">
            <a:extLst>
              <a:ext uri="{FF2B5EF4-FFF2-40B4-BE49-F238E27FC236}">
                <a16:creationId xmlns:a16="http://schemas.microsoft.com/office/drawing/2014/main" id="{A31EB5C4-0090-6F48-8B9C-8A5C63DB1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1" b="7570"/>
          <a:stretch>
            <a:fillRect/>
          </a:stretch>
        </p:blipFill>
        <p:spPr bwMode="auto">
          <a:xfrm>
            <a:off x="4433888" y="2068513"/>
            <a:ext cx="4191000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4" name="Rectangle 7">
            <a:extLst>
              <a:ext uri="{FF2B5EF4-FFF2-40B4-BE49-F238E27FC236}">
                <a16:creationId xmlns:a16="http://schemas.microsoft.com/office/drawing/2014/main" id="{0964C342-5F19-3844-B79C-75602E95FD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33-131</a:t>
            </a:r>
          </a:p>
        </p:txBody>
      </p:sp>
    </p:spTree>
  </p:cSld>
  <p:clrMapOvr>
    <a:masterClrMapping/>
  </p:clrMapOvr>
  <p:transition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Rectangle 2">
            <a:extLst>
              <a:ext uri="{FF2B5EF4-FFF2-40B4-BE49-F238E27FC236}">
                <a16:creationId xmlns:a16="http://schemas.microsoft.com/office/drawing/2014/main" id="{53718F6A-96E3-364E-BCB7-49E2EF8ECD0A}"/>
              </a:ext>
            </a:extLst>
          </p:cNvPr>
          <p:cNvSpPr>
            <a:spLocks/>
          </p:cNvSpPr>
          <p:nvPr/>
        </p:nvSpPr>
        <p:spPr bwMode="auto">
          <a:xfrm>
            <a:off x="469900" y="1235075"/>
            <a:ext cx="5884863" cy="375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altLang="en-US" sz="2600"/>
              <a:t>What is the battery current immediately after the switch has been closed for a very long time?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</a:pPr>
            <a:endParaRPr lang="en-US" altLang="en-US" sz="2600"/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AutoNum type="alphaUcPeriod"/>
            </a:pPr>
            <a:r>
              <a:rPr lang="en-US" altLang="en-US" sz="2600"/>
              <a:t>   0 A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AutoNum type="alphaUcPeriod"/>
            </a:pPr>
            <a:r>
              <a:rPr lang="en-US" altLang="en-US" sz="2600"/>
              <a:t>   1 A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AutoNum type="alphaUcPeriod"/>
            </a:pPr>
            <a:r>
              <a:rPr lang="en-US" altLang="en-US" sz="2600" b="1"/>
              <a:t>   2 A</a:t>
            </a:r>
            <a:endParaRPr lang="en-US" altLang="en-US" sz="2600"/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AutoNum type="alphaUcPeriod"/>
            </a:pPr>
            <a:r>
              <a:rPr lang="en-US" altLang="en-US" sz="2600"/>
              <a:t>   Undefined </a:t>
            </a:r>
          </a:p>
        </p:txBody>
      </p:sp>
      <p:sp>
        <p:nvSpPr>
          <p:cNvPr id="181250" name="Rectangle 3">
            <a:extLst>
              <a:ext uri="{FF2B5EF4-FFF2-40B4-BE49-F238E27FC236}">
                <a16:creationId xmlns:a16="http://schemas.microsoft.com/office/drawing/2014/main" id="{09683E9C-9CE8-F041-84B5-490D137276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88900"/>
            <a:ext cx="3660775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296" tIns="41148" rIns="82296" bIns="41148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QuickCheck 33.17</a:t>
            </a:r>
          </a:p>
        </p:txBody>
      </p:sp>
      <p:pic>
        <p:nvPicPr>
          <p:cNvPr id="181251" name="Picture 4" descr="CH33_PPT_Slide128-131">
            <a:extLst>
              <a:ext uri="{FF2B5EF4-FFF2-40B4-BE49-F238E27FC236}">
                <a16:creationId xmlns:a16="http://schemas.microsoft.com/office/drawing/2014/main" id="{64D09387-888E-3E42-AD4E-955060424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1" b="7570"/>
          <a:stretch>
            <a:fillRect/>
          </a:stretch>
        </p:blipFill>
        <p:spPr bwMode="auto">
          <a:xfrm>
            <a:off x="4433888" y="2068513"/>
            <a:ext cx="4191000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81252" name="Object 5">
            <a:extLst>
              <a:ext uri="{FF2B5EF4-FFF2-40B4-BE49-F238E27FC236}">
                <a16:creationId xmlns:a16="http://schemas.microsoft.com/office/drawing/2014/main" id="{F8382FD0-785D-4F4C-8EAE-8DC02504015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850" y="4154488"/>
          <a:ext cx="361950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255" name="Photo Editor Photo" r:id="rId5" imgW="317500" imgH="292100" progId="MSPhotoEd.3">
                  <p:embed/>
                </p:oleObj>
              </mc:Choice>
              <mc:Fallback>
                <p:oleObj name="Photo Editor Photo" r:id="rId5" imgW="317500" imgH="292100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850" y="4154488"/>
                        <a:ext cx="361950" cy="33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1253" name="Rectangle 6">
            <a:extLst>
              <a:ext uri="{FF2B5EF4-FFF2-40B4-BE49-F238E27FC236}">
                <a16:creationId xmlns:a16="http://schemas.microsoft.com/office/drawing/2014/main" id="{7CECB3A7-6B28-F24F-9AA9-AB7D264CF5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33-132</a:t>
            </a:r>
          </a:p>
        </p:txBody>
      </p:sp>
    </p:spTree>
  </p:cSld>
  <p:clrMapOvr>
    <a:masterClrMapping/>
  </p:clrMapOvr>
  <p:transition/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2">
            <a:extLst>
              <a:ext uri="{FF2B5EF4-FFF2-40B4-BE49-F238E27FC236}">
                <a16:creationId xmlns:a16="http://schemas.microsoft.com/office/drawing/2014/main" id="{702403C1-C83A-514E-8453-9FD2DF21189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0192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200">
                <a:solidFill>
                  <a:srgbClr val="333399"/>
                </a:solidFill>
              </a:rPr>
              <a:t>Chapter 33 Summary Slides</a:t>
            </a:r>
            <a:endParaRPr lang="en-US" altLang="en-US" sz="3200">
              <a:solidFill>
                <a:srgbClr val="316598"/>
              </a:solidFill>
            </a:endParaRPr>
          </a:p>
        </p:txBody>
      </p:sp>
      <p:sp>
        <p:nvSpPr>
          <p:cNvPr id="183298" name="Rectangle 3">
            <a:extLst>
              <a:ext uri="{FF2B5EF4-FFF2-40B4-BE49-F238E27FC236}">
                <a16:creationId xmlns:a16="http://schemas.microsoft.com/office/drawing/2014/main" id="{E2DC125D-AD04-6648-B916-DC58E8EC3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33-133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 Box 1029">
            <a:extLst>
              <a:ext uri="{FF2B5EF4-FFF2-40B4-BE49-F238E27FC236}">
                <a16:creationId xmlns:a16="http://schemas.microsoft.com/office/drawing/2014/main" id="{FFC01E9E-01DB-8948-A6D0-A6C1239679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825" y="1543050"/>
            <a:ext cx="8232775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</a:pPr>
            <a:r>
              <a:rPr lang="en-US" altLang="en-US" sz="2800">
                <a:cs typeface="Arial" panose="020B0604020202020204" pitchFamily="34" charset="0"/>
              </a:rPr>
              <a:t>After thinking about electromagnetic induction, James Clerk Maxwell was lead to propose that</a:t>
            </a:r>
          </a:p>
        </p:txBody>
      </p:sp>
      <p:sp>
        <p:nvSpPr>
          <p:cNvPr id="28674" name="Text Box 1030">
            <a:extLst>
              <a:ext uri="{FF2B5EF4-FFF2-40B4-BE49-F238E27FC236}">
                <a16:creationId xmlns:a16="http://schemas.microsoft.com/office/drawing/2014/main" id="{AF8CAF29-C019-9648-BA2A-EBCDAC61F9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652713"/>
            <a:ext cx="8605838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609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FontTx/>
              <a:buAutoNum type="alphaUcPeriod"/>
            </a:pPr>
            <a:r>
              <a:rPr lang="en-US" altLang="en-US" sz="2800">
                <a:cs typeface="Arial" panose="020B0604020202020204" pitchFamily="34" charset="0"/>
              </a:rPr>
              <a:t>An electric current can be induced by a changing magnetic flux.</a:t>
            </a:r>
          </a:p>
          <a:p>
            <a:pPr eaLnBrk="1" hangingPunct="1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FontTx/>
              <a:buAutoNum type="alphaUcPeriod"/>
            </a:pPr>
            <a:r>
              <a:rPr lang="en-US" altLang="en-US" sz="2800">
                <a:cs typeface="Arial" panose="020B0604020202020204" pitchFamily="34" charset="0"/>
              </a:rPr>
              <a:t>A magnetic field can be produced by an electric current.</a:t>
            </a:r>
          </a:p>
          <a:p>
            <a:pPr eaLnBrk="1" hangingPunct="1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FontTx/>
              <a:buAutoNum type="alphaUcPeriod"/>
            </a:pPr>
            <a:r>
              <a:rPr lang="en-US" altLang="en-US" sz="2800">
                <a:cs typeface="Arial" panose="020B0604020202020204" pitchFamily="34" charset="0"/>
              </a:rPr>
              <a:t>Light is an electromagnetic wave.</a:t>
            </a:r>
          </a:p>
          <a:p>
            <a:pPr eaLnBrk="1" hangingPunct="1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FontTx/>
              <a:buAutoNum type="alphaUcPeriod"/>
            </a:pPr>
            <a:r>
              <a:rPr lang="en-US" altLang="en-US" sz="2800">
                <a:cs typeface="Arial" panose="020B0604020202020204" pitchFamily="34" charset="0"/>
              </a:rPr>
              <a:t>Moving charges accelerate in an magnetic field.</a:t>
            </a:r>
          </a:p>
          <a:p>
            <a:pPr eaLnBrk="1" hangingPunct="1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FontTx/>
              <a:buAutoNum type="alphaUcPeriod"/>
            </a:pPr>
            <a:r>
              <a:rPr lang="en-US" altLang="en-US" sz="2800">
                <a:cs typeface="Arial" panose="020B0604020202020204" pitchFamily="34" charset="0"/>
              </a:rPr>
              <a:t>Nothing can travel faster than the speed of light.</a:t>
            </a:r>
          </a:p>
        </p:txBody>
      </p:sp>
      <p:sp>
        <p:nvSpPr>
          <p:cNvPr id="28675" name="Rectangle 7">
            <a:extLst>
              <a:ext uri="{FF2B5EF4-FFF2-40B4-BE49-F238E27FC236}">
                <a16:creationId xmlns:a16="http://schemas.microsoft.com/office/drawing/2014/main" id="{45804B79-9AC8-9542-939D-AFFEE113F2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50800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Reading Question 33.4</a:t>
            </a:r>
          </a:p>
        </p:txBody>
      </p:sp>
      <p:sp>
        <p:nvSpPr>
          <p:cNvPr id="28676" name="Rectangle 5">
            <a:extLst>
              <a:ext uri="{FF2B5EF4-FFF2-40B4-BE49-F238E27FC236}">
                <a16:creationId xmlns:a16="http://schemas.microsoft.com/office/drawing/2014/main" id="{E31D0D4A-94C1-F541-AA48-5B98A8E74D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33-16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Rectangle 2">
            <a:extLst>
              <a:ext uri="{FF2B5EF4-FFF2-40B4-BE49-F238E27FC236}">
                <a16:creationId xmlns:a16="http://schemas.microsoft.com/office/drawing/2014/main" id="{D697D158-3A84-084F-94B1-6E5091833FF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50800"/>
            <a:ext cx="7772400" cy="533400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General Principles</a:t>
            </a:r>
          </a:p>
        </p:txBody>
      </p:sp>
      <p:pic>
        <p:nvPicPr>
          <p:cNvPr id="184322" name="Picture 4" descr="33_Summary_01">
            <a:extLst>
              <a:ext uri="{FF2B5EF4-FFF2-40B4-BE49-F238E27FC236}">
                <a16:creationId xmlns:a16="http://schemas.microsoft.com/office/drawing/2014/main" id="{19778B30-DD17-CE4B-9F92-1663FCB60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5" r="49991" b="5011"/>
          <a:stretch>
            <a:fillRect/>
          </a:stretch>
        </p:blipFill>
        <p:spPr bwMode="auto">
          <a:xfrm>
            <a:off x="1693863" y="1557338"/>
            <a:ext cx="5753100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3" name="Rectangle 5">
            <a:extLst>
              <a:ext uri="{FF2B5EF4-FFF2-40B4-BE49-F238E27FC236}">
                <a16:creationId xmlns:a16="http://schemas.microsoft.com/office/drawing/2014/main" id="{DD4AC1F3-A7EE-4245-9CD2-70DCE3B2A4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33-134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Rectangle 2">
            <a:extLst>
              <a:ext uri="{FF2B5EF4-FFF2-40B4-BE49-F238E27FC236}">
                <a16:creationId xmlns:a16="http://schemas.microsoft.com/office/drawing/2014/main" id="{DC92D14E-EA19-E441-828A-EED0E003632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27000"/>
            <a:ext cx="7772400" cy="381000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General Principles</a:t>
            </a:r>
          </a:p>
        </p:txBody>
      </p:sp>
      <p:pic>
        <p:nvPicPr>
          <p:cNvPr id="185346" name="Picture 4" descr="33_Summary_01">
            <a:extLst>
              <a:ext uri="{FF2B5EF4-FFF2-40B4-BE49-F238E27FC236}">
                <a16:creationId xmlns:a16="http://schemas.microsoft.com/office/drawing/2014/main" id="{873F9F83-DCB8-354E-84B4-3A35BCC86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9" t="5058" b="54474"/>
          <a:stretch>
            <a:fillRect/>
          </a:stretch>
        </p:blipFill>
        <p:spPr bwMode="auto">
          <a:xfrm>
            <a:off x="971550" y="1968500"/>
            <a:ext cx="7200900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47" name="Rectangle 5">
            <a:extLst>
              <a:ext uri="{FF2B5EF4-FFF2-40B4-BE49-F238E27FC236}">
                <a16:creationId xmlns:a16="http://schemas.microsoft.com/office/drawing/2014/main" id="{81D65E85-F54E-1C48-8BFF-7A9378C226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33-135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Rectangle 2">
            <a:extLst>
              <a:ext uri="{FF2B5EF4-FFF2-40B4-BE49-F238E27FC236}">
                <a16:creationId xmlns:a16="http://schemas.microsoft.com/office/drawing/2014/main" id="{5F614B59-1DE6-9641-8D60-8A36FFC8FC9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2700"/>
            <a:ext cx="7772400" cy="609600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General Principles</a:t>
            </a:r>
          </a:p>
        </p:txBody>
      </p:sp>
      <p:pic>
        <p:nvPicPr>
          <p:cNvPr id="186370" name="Picture 4" descr="33_Summary_01">
            <a:extLst>
              <a:ext uri="{FF2B5EF4-FFF2-40B4-BE49-F238E27FC236}">
                <a16:creationId xmlns:a16="http://schemas.microsoft.com/office/drawing/2014/main" id="{946B9DCE-9463-5545-A2E0-62BFE5A8E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9" t="50023" b="1639"/>
          <a:stretch>
            <a:fillRect/>
          </a:stretch>
        </p:blipFill>
        <p:spPr bwMode="auto">
          <a:xfrm>
            <a:off x="1065213" y="2149475"/>
            <a:ext cx="6988175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71" name="Rectangle 5">
            <a:extLst>
              <a:ext uri="{FF2B5EF4-FFF2-40B4-BE49-F238E27FC236}">
                <a16:creationId xmlns:a16="http://schemas.microsoft.com/office/drawing/2014/main" id="{CE70EB11-593F-0349-9A2D-AF13B6E89F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33-136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Rectangle 2">
            <a:extLst>
              <a:ext uri="{FF2B5EF4-FFF2-40B4-BE49-F238E27FC236}">
                <a16:creationId xmlns:a16="http://schemas.microsoft.com/office/drawing/2014/main" id="{94C95A38-5C1C-4D4C-A940-C0C686671B4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50800"/>
            <a:ext cx="7772400" cy="533400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Important Concepts</a:t>
            </a:r>
          </a:p>
        </p:txBody>
      </p:sp>
      <p:pic>
        <p:nvPicPr>
          <p:cNvPr id="187394" name="Picture 4" descr="33_Summary_02">
            <a:extLst>
              <a:ext uri="{FF2B5EF4-FFF2-40B4-BE49-F238E27FC236}">
                <a16:creationId xmlns:a16="http://schemas.microsoft.com/office/drawing/2014/main" id="{948A5900-592C-9848-9E91-EEC375814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3" r="49991" b="5620"/>
          <a:stretch>
            <a:fillRect/>
          </a:stretch>
        </p:blipFill>
        <p:spPr bwMode="auto">
          <a:xfrm>
            <a:off x="1501775" y="1384300"/>
            <a:ext cx="613092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395" name="Rectangle 5">
            <a:extLst>
              <a:ext uri="{FF2B5EF4-FFF2-40B4-BE49-F238E27FC236}">
                <a16:creationId xmlns:a16="http://schemas.microsoft.com/office/drawing/2014/main" id="{BF6C1FD4-D2BD-EC4F-9677-0CB4992221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33-137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Rectangle 2">
            <a:extLst>
              <a:ext uri="{FF2B5EF4-FFF2-40B4-BE49-F238E27FC236}">
                <a16:creationId xmlns:a16="http://schemas.microsoft.com/office/drawing/2014/main" id="{47E61E75-BED8-D842-9772-4AE210475AC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88900"/>
            <a:ext cx="7772400" cy="457200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Important Concepts</a:t>
            </a:r>
          </a:p>
        </p:txBody>
      </p:sp>
      <p:pic>
        <p:nvPicPr>
          <p:cNvPr id="188418" name="Picture 4" descr="33_Summary_02">
            <a:extLst>
              <a:ext uri="{FF2B5EF4-FFF2-40B4-BE49-F238E27FC236}">
                <a16:creationId xmlns:a16="http://schemas.microsoft.com/office/drawing/2014/main" id="{DD803F0D-E901-AF45-B655-398D49541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9" t="9743"/>
          <a:stretch>
            <a:fillRect/>
          </a:stretch>
        </p:blipFill>
        <p:spPr bwMode="auto">
          <a:xfrm>
            <a:off x="1514475" y="1346200"/>
            <a:ext cx="6115050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419" name="Rectangle 5">
            <a:extLst>
              <a:ext uri="{FF2B5EF4-FFF2-40B4-BE49-F238E27FC236}">
                <a16:creationId xmlns:a16="http://schemas.microsoft.com/office/drawing/2014/main" id="{71310419-18BD-BB4A-B22C-07F0A2BF96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33-138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1029">
            <a:extLst>
              <a:ext uri="{FF2B5EF4-FFF2-40B4-BE49-F238E27FC236}">
                <a16:creationId xmlns:a16="http://schemas.microsoft.com/office/drawing/2014/main" id="{ADA840D4-6E0A-0744-A216-E4A4487EC9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825" y="1543050"/>
            <a:ext cx="8232775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</a:pPr>
            <a:r>
              <a:rPr lang="en-US" altLang="en-US" sz="2800">
                <a:cs typeface="Arial" panose="020B0604020202020204" pitchFamily="34" charset="0"/>
              </a:rPr>
              <a:t>After thinking about electromagnetic induction, James Clerk Maxwell was lead to propose that</a:t>
            </a:r>
          </a:p>
        </p:txBody>
      </p:sp>
      <p:sp>
        <p:nvSpPr>
          <p:cNvPr id="29698" name="Text Box 1030">
            <a:extLst>
              <a:ext uri="{FF2B5EF4-FFF2-40B4-BE49-F238E27FC236}">
                <a16:creationId xmlns:a16="http://schemas.microsoft.com/office/drawing/2014/main" id="{1E08B2ED-5705-C44B-8A29-2969A93C5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652713"/>
            <a:ext cx="8605838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609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FontTx/>
              <a:buAutoNum type="alphaUcPeriod"/>
            </a:pPr>
            <a:r>
              <a:rPr lang="en-US" altLang="en-US" sz="2800">
                <a:cs typeface="Arial" panose="020B0604020202020204" pitchFamily="34" charset="0"/>
              </a:rPr>
              <a:t>An electric current can be induced by a changing magnetic flux.</a:t>
            </a:r>
          </a:p>
          <a:p>
            <a:pPr eaLnBrk="1" hangingPunct="1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FontTx/>
              <a:buAutoNum type="alphaUcPeriod"/>
            </a:pPr>
            <a:r>
              <a:rPr lang="en-US" altLang="en-US" sz="2800">
                <a:cs typeface="Arial" panose="020B0604020202020204" pitchFamily="34" charset="0"/>
              </a:rPr>
              <a:t>A magnetic field can be produced by an electric current.</a:t>
            </a:r>
          </a:p>
          <a:p>
            <a:pPr eaLnBrk="1" hangingPunct="1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FontTx/>
              <a:buAutoNum type="alphaUcPeriod"/>
            </a:pPr>
            <a:r>
              <a:rPr lang="en-US" altLang="en-US" sz="2800" b="1">
                <a:cs typeface="Arial" panose="020B0604020202020204" pitchFamily="34" charset="0"/>
              </a:rPr>
              <a:t>Light is an electromagnetic wave.</a:t>
            </a:r>
            <a:endParaRPr lang="en-US" altLang="en-US" sz="2800">
              <a:cs typeface="Arial" panose="020B0604020202020204" pitchFamily="34" charset="0"/>
            </a:endParaRPr>
          </a:p>
          <a:p>
            <a:pPr eaLnBrk="1" hangingPunct="1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FontTx/>
              <a:buAutoNum type="alphaUcPeriod"/>
            </a:pPr>
            <a:r>
              <a:rPr lang="en-US" altLang="en-US" sz="2800">
                <a:cs typeface="Arial" panose="020B0604020202020204" pitchFamily="34" charset="0"/>
              </a:rPr>
              <a:t>Moving charges accelerate in an magnetic field.</a:t>
            </a:r>
          </a:p>
          <a:p>
            <a:pPr eaLnBrk="1" hangingPunct="1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FontTx/>
              <a:buAutoNum type="alphaUcPeriod"/>
            </a:pPr>
            <a:r>
              <a:rPr lang="en-US" altLang="en-US" sz="2800">
                <a:cs typeface="Arial" panose="020B0604020202020204" pitchFamily="34" charset="0"/>
              </a:rPr>
              <a:t>Nothing can travel faster than the speed of light.</a:t>
            </a:r>
          </a:p>
        </p:txBody>
      </p:sp>
      <p:sp>
        <p:nvSpPr>
          <p:cNvPr id="29699" name="Rectangle 7">
            <a:extLst>
              <a:ext uri="{FF2B5EF4-FFF2-40B4-BE49-F238E27FC236}">
                <a16:creationId xmlns:a16="http://schemas.microsoft.com/office/drawing/2014/main" id="{960D191F-07CC-F14C-BAC0-567F34F0CD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50800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Reading Question 33.4</a:t>
            </a:r>
          </a:p>
        </p:txBody>
      </p:sp>
      <p:graphicFrame>
        <p:nvGraphicFramePr>
          <p:cNvPr id="29700" name="Object 5">
            <a:extLst>
              <a:ext uri="{FF2B5EF4-FFF2-40B4-BE49-F238E27FC236}">
                <a16:creationId xmlns:a16="http://schemas.microsoft.com/office/drawing/2014/main" id="{20AF8DC0-DC6C-7F4A-ABFE-BC2E2B5AAEA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100" y="4597400"/>
          <a:ext cx="390525" cy="35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3" name="Photo Editor Photo" r:id="rId3" imgW="317500" imgH="292100" progId="MSPhotoEd.3">
                  <p:embed/>
                </p:oleObj>
              </mc:Choice>
              <mc:Fallback>
                <p:oleObj name="Photo Editor Photo" r:id="rId3" imgW="317500" imgH="292100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" y="4597400"/>
                        <a:ext cx="390525" cy="358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1" name="Rectangle 6">
            <a:extLst>
              <a:ext uri="{FF2B5EF4-FFF2-40B4-BE49-F238E27FC236}">
                <a16:creationId xmlns:a16="http://schemas.microsoft.com/office/drawing/2014/main" id="{1EBD4D5F-3164-6B43-A957-B20E38692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33-17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1029">
            <a:extLst>
              <a:ext uri="{FF2B5EF4-FFF2-40B4-BE49-F238E27FC236}">
                <a16:creationId xmlns:a16="http://schemas.microsoft.com/office/drawing/2014/main" id="{72E66C7F-8A16-9B45-8605-CD89A998C6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524000"/>
            <a:ext cx="73564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800">
                <a:cs typeface="Arial" panose="020B0604020202020204" pitchFamily="34" charset="0"/>
              </a:rPr>
              <a:t>A transformer</a:t>
            </a:r>
          </a:p>
        </p:txBody>
      </p:sp>
      <p:sp>
        <p:nvSpPr>
          <p:cNvPr id="30722" name="Text Box 1030">
            <a:extLst>
              <a:ext uri="{FF2B5EF4-FFF2-40B4-BE49-F238E27FC236}">
                <a16:creationId xmlns:a16="http://schemas.microsoft.com/office/drawing/2014/main" id="{AE8085EC-05C2-3B4B-ADF3-6FD43FF57D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552700"/>
            <a:ext cx="8534400" cy="363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609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FontTx/>
              <a:buAutoNum type="alphaUcPeriod"/>
            </a:pPr>
            <a:r>
              <a:rPr lang="en-US" altLang="en-US" sz="2800">
                <a:cs typeface="Arial" panose="020B0604020202020204" pitchFamily="34" charset="0"/>
              </a:rPr>
              <a:t>Boosts the maximum current provided by a battery.</a:t>
            </a:r>
          </a:p>
          <a:p>
            <a:pPr eaLnBrk="1" hangingPunct="1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FontTx/>
              <a:buAutoNum type="alphaUcPeriod"/>
            </a:pPr>
            <a:r>
              <a:rPr lang="en-US" altLang="en-US" sz="2800">
                <a:cs typeface="Arial" panose="020B0604020202020204" pitchFamily="34" charset="0"/>
              </a:rPr>
              <a:t>Changes mechanical energy to electrical energy.</a:t>
            </a:r>
          </a:p>
          <a:p>
            <a:pPr eaLnBrk="1" hangingPunct="1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FontTx/>
              <a:buAutoNum type="alphaUcPeriod"/>
            </a:pPr>
            <a:r>
              <a:rPr lang="en-US" altLang="en-US" sz="2800">
                <a:cs typeface="Arial" panose="020B0604020202020204" pitchFamily="34" charset="0"/>
              </a:rPr>
              <a:t>Changes the voltage of an alternating current.</a:t>
            </a:r>
          </a:p>
          <a:p>
            <a:pPr eaLnBrk="1" hangingPunct="1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FontTx/>
              <a:buAutoNum type="alphaUcPeriod"/>
            </a:pPr>
            <a:r>
              <a:rPr lang="en-US" altLang="en-US" sz="2800">
                <a:cs typeface="Arial" panose="020B0604020202020204" pitchFamily="34" charset="0"/>
              </a:rPr>
              <a:t>Resists changes in current.</a:t>
            </a:r>
          </a:p>
          <a:p>
            <a:pPr eaLnBrk="1" hangingPunct="1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FontTx/>
              <a:buAutoNum type="alphaUcPeriod"/>
            </a:pPr>
            <a:r>
              <a:rPr lang="en-US" altLang="en-US" sz="2800">
                <a:cs typeface="Arial" panose="020B0604020202020204" pitchFamily="34" charset="0"/>
              </a:rPr>
              <a:t>Converts alternating current to direct current.</a:t>
            </a:r>
          </a:p>
          <a:p>
            <a:pPr eaLnBrk="1" hangingPunct="1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FontTx/>
              <a:buAutoNum type="alphaUcPeriod"/>
            </a:pPr>
            <a:endParaRPr lang="en-US" altLang="en-US" sz="2800">
              <a:cs typeface="Arial" panose="020B0604020202020204" pitchFamily="34" charset="0"/>
            </a:endParaRPr>
          </a:p>
        </p:txBody>
      </p:sp>
      <p:sp>
        <p:nvSpPr>
          <p:cNvPr id="30723" name="Rectangle 7">
            <a:extLst>
              <a:ext uri="{FF2B5EF4-FFF2-40B4-BE49-F238E27FC236}">
                <a16:creationId xmlns:a16="http://schemas.microsoft.com/office/drawing/2014/main" id="{021FBB0A-6DBA-6E47-9580-67903A5D7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50800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Reading Question 33.5</a:t>
            </a:r>
          </a:p>
        </p:txBody>
      </p:sp>
      <p:sp>
        <p:nvSpPr>
          <p:cNvPr id="30724" name="Rectangle 5">
            <a:extLst>
              <a:ext uri="{FF2B5EF4-FFF2-40B4-BE49-F238E27FC236}">
                <a16:creationId xmlns:a16="http://schemas.microsoft.com/office/drawing/2014/main" id="{638B5FF5-E52C-6A42-B056-D46F3B4034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33-18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029">
            <a:extLst>
              <a:ext uri="{FF2B5EF4-FFF2-40B4-BE49-F238E27FC236}">
                <a16:creationId xmlns:a16="http://schemas.microsoft.com/office/drawing/2014/main" id="{972D4F2E-EFE6-FE4C-A370-2120675B3B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524000"/>
            <a:ext cx="73564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800">
                <a:cs typeface="Arial" panose="020B0604020202020204" pitchFamily="34" charset="0"/>
              </a:rPr>
              <a:t>A transformer</a:t>
            </a:r>
          </a:p>
        </p:txBody>
      </p:sp>
      <p:sp>
        <p:nvSpPr>
          <p:cNvPr id="31746" name="Text Box 1030">
            <a:extLst>
              <a:ext uri="{FF2B5EF4-FFF2-40B4-BE49-F238E27FC236}">
                <a16:creationId xmlns:a16="http://schemas.microsoft.com/office/drawing/2014/main" id="{5CE75ED1-0F9E-814C-B03D-00552778BD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552700"/>
            <a:ext cx="8686800" cy="363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609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FontTx/>
              <a:buAutoNum type="alphaUcPeriod"/>
            </a:pPr>
            <a:r>
              <a:rPr lang="en-US" altLang="en-US" sz="2800">
                <a:cs typeface="Arial" panose="020B0604020202020204" pitchFamily="34" charset="0"/>
              </a:rPr>
              <a:t>Boosts the maximum current provided by a battery.</a:t>
            </a:r>
          </a:p>
          <a:p>
            <a:pPr eaLnBrk="1" hangingPunct="1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FontTx/>
              <a:buAutoNum type="alphaUcPeriod"/>
            </a:pPr>
            <a:r>
              <a:rPr lang="en-US" altLang="en-US" sz="2800">
                <a:cs typeface="Arial" panose="020B0604020202020204" pitchFamily="34" charset="0"/>
              </a:rPr>
              <a:t>Changes mechanical energy to electrical energy.</a:t>
            </a:r>
          </a:p>
          <a:p>
            <a:pPr eaLnBrk="1" hangingPunct="1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FontTx/>
              <a:buAutoNum type="alphaUcPeriod"/>
            </a:pPr>
            <a:r>
              <a:rPr lang="en-US" altLang="en-US" sz="2800" b="1">
                <a:cs typeface="Arial" panose="020B0604020202020204" pitchFamily="34" charset="0"/>
              </a:rPr>
              <a:t>Changes the voltage of an alternating current.</a:t>
            </a:r>
            <a:endParaRPr lang="en-US" altLang="en-US" sz="2800">
              <a:cs typeface="Arial" panose="020B0604020202020204" pitchFamily="34" charset="0"/>
            </a:endParaRPr>
          </a:p>
          <a:p>
            <a:pPr eaLnBrk="1" hangingPunct="1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FontTx/>
              <a:buAutoNum type="alphaUcPeriod"/>
            </a:pPr>
            <a:r>
              <a:rPr lang="en-US" altLang="en-US" sz="2800">
                <a:cs typeface="Arial" panose="020B0604020202020204" pitchFamily="34" charset="0"/>
              </a:rPr>
              <a:t>Resists changes in current.</a:t>
            </a:r>
          </a:p>
          <a:p>
            <a:pPr eaLnBrk="1" hangingPunct="1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FontTx/>
              <a:buAutoNum type="alphaUcPeriod"/>
            </a:pPr>
            <a:r>
              <a:rPr lang="en-US" altLang="en-US" sz="2800">
                <a:cs typeface="Arial" panose="020B0604020202020204" pitchFamily="34" charset="0"/>
              </a:rPr>
              <a:t>Converts alternating current to direct current.</a:t>
            </a:r>
          </a:p>
          <a:p>
            <a:pPr eaLnBrk="1" hangingPunct="1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FontTx/>
              <a:buAutoNum type="alphaUcPeriod"/>
            </a:pPr>
            <a:endParaRPr lang="en-US" altLang="en-US" sz="2800">
              <a:cs typeface="Arial" panose="020B0604020202020204" pitchFamily="34" charset="0"/>
            </a:endParaRPr>
          </a:p>
        </p:txBody>
      </p:sp>
      <p:sp>
        <p:nvSpPr>
          <p:cNvPr id="31747" name="Rectangle 7">
            <a:extLst>
              <a:ext uri="{FF2B5EF4-FFF2-40B4-BE49-F238E27FC236}">
                <a16:creationId xmlns:a16="http://schemas.microsoft.com/office/drawing/2014/main" id="{9DAB4B00-1F54-0F47-B31A-1C2B7EED7E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50800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Reading Question 33.5</a:t>
            </a:r>
          </a:p>
        </p:txBody>
      </p:sp>
      <p:graphicFrame>
        <p:nvGraphicFramePr>
          <p:cNvPr id="31748" name="Object 5">
            <a:extLst>
              <a:ext uri="{FF2B5EF4-FFF2-40B4-BE49-F238E27FC236}">
                <a16:creationId xmlns:a16="http://schemas.microsoft.com/office/drawing/2014/main" id="{C9C5A7BD-BFBC-3B44-A6BC-11A5365AB52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100" y="4089400"/>
          <a:ext cx="390525" cy="35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1" name="Photo Editor Photo" r:id="rId3" imgW="317500" imgH="292100" progId="MSPhotoEd.3">
                  <p:embed/>
                </p:oleObj>
              </mc:Choice>
              <mc:Fallback>
                <p:oleObj name="Photo Editor Photo" r:id="rId3" imgW="317500" imgH="292100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" y="4089400"/>
                        <a:ext cx="390525" cy="358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49" name="Rectangle 6">
            <a:extLst>
              <a:ext uri="{FF2B5EF4-FFF2-40B4-BE49-F238E27FC236}">
                <a16:creationId xmlns:a16="http://schemas.microsoft.com/office/drawing/2014/main" id="{8BC7B43D-39AC-464A-90FB-9723FD0D1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33-19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>
            <a:extLst>
              <a:ext uri="{FF2B5EF4-FFF2-40B4-BE49-F238E27FC236}">
                <a16:creationId xmlns:a16="http://schemas.microsoft.com/office/drawing/2014/main" id="{6BCBE4DF-0D88-D34A-925D-840E4CF4A7F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88900"/>
            <a:ext cx="7772400" cy="465138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Faraday</a:t>
            </a:r>
            <a:r>
              <a:rPr lang="ja-JP" altLang="en-US" sz="3200">
                <a:solidFill>
                  <a:schemeClr val="bg1"/>
                </a:solidFill>
              </a:rPr>
              <a:t>’</a:t>
            </a:r>
            <a:r>
              <a:rPr lang="en-US" altLang="ja-JP" sz="3200">
                <a:solidFill>
                  <a:schemeClr val="bg1"/>
                </a:solidFill>
              </a:rPr>
              <a:t>s Discovery of 1831</a:t>
            </a:r>
            <a:endParaRPr lang="en-US" altLang="en-US" sz="3200">
              <a:solidFill>
                <a:schemeClr val="bg1"/>
              </a:solidFill>
            </a:endParaRPr>
          </a:p>
        </p:txBody>
      </p:sp>
      <p:sp>
        <p:nvSpPr>
          <p:cNvPr id="33794" name="Text Box 3">
            <a:extLst>
              <a:ext uri="{FF2B5EF4-FFF2-40B4-BE49-F238E27FC236}">
                <a16:creationId xmlns:a16="http://schemas.microsoft.com/office/drawing/2014/main" id="{107CE9C9-E60D-9E49-B089-761071AFBE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" y="977900"/>
            <a:ext cx="838200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17500" indent="-3175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When one coil is placed directly above another, there is no current in the lower circuit while the switch is in the closed position.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A momentary current appears whenever the switch is opened or closed.</a:t>
            </a:r>
          </a:p>
        </p:txBody>
      </p:sp>
      <p:pic>
        <p:nvPicPr>
          <p:cNvPr id="33795" name="Picture 7" descr="CH33_PPT_Slide20">
            <a:extLst>
              <a:ext uri="{FF2B5EF4-FFF2-40B4-BE49-F238E27FC236}">
                <a16:creationId xmlns:a16="http://schemas.microsoft.com/office/drawing/2014/main" id="{91FC3625-26C6-7348-84F5-7F8CDAC3C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900" y="2870200"/>
            <a:ext cx="474662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Rectangle 8">
            <a:extLst>
              <a:ext uri="{FF2B5EF4-FFF2-40B4-BE49-F238E27FC236}">
                <a16:creationId xmlns:a16="http://schemas.microsoft.com/office/drawing/2014/main" id="{14834F4B-2C8C-FD4E-9DC3-4E16E7A680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33-21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>
            <a:extLst>
              <a:ext uri="{FF2B5EF4-FFF2-40B4-BE49-F238E27FC236}">
                <a16:creationId xmlns:a16="http://schemas.microsoft.com/office/drawing/2014/main" id="{A8F36240-8580-C045-9433-F36ECDF76C3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27000"/>
            <a:ext cx="7772400" cy="388938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Faraday</a:t>
            </a:r>
            <a:r>
              <a:rPr lang="ja-JP" altLang="en-US" sz="3200">
                <a:solidFill>
                  <a:schemeClr val="bg1"/>
                </a:solidFill>
              </a:rPr>
              <a:t>’</a:t>
            </a:r>
            <a:r>
              <a:rPr lang="en-US" altLang="ja-JP" sz="3200">
                <a:solidFill>
                  <a:schemeClr val="bg1"/>
                </a:solidFill>
              </a:rPr>
              <a:t>s Discovery of 1831</a:t>
            </a:r>
            <a:endParaRPr lang="en-US" altLang="en-US" sz="3200">
              <a:solidFill>
                <a:schemeClr val="bg1"/>
              </a:solidFill>
            </a:endParaRPr>
          </a:p>
        </p:txBody>
      </p:sp>
      <p:sp>
        <p:nvSpPr>
          <p:cNvPr id="34818" name="Text Box 3">
            <a:extLst>
              <a:ext uri="{FF2B5EF4-FFF2-40B4-BE49-F238E27FC236}">
                <a16:creationId xmlns:a16="http://schemas.microsoft.com/office/drawing/2014/main" id="{4633E029-730B-B64A-AE13-A8B037375B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" y="976313"/>
            <a:ext cx="8978900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17500" indent="-3175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When a bar magnet is pushed into a coil of wire, it causes a momentary deflection of the current-meter needle.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Holding the magnet inside the coil has no effect.</a:t>
            </a:r>
          </a:p>
        </p:txBody>
      </p:sp>
      <p:sp>
        <p:nvSpPr>
          <p:cNvPr id="34819" name="Text Box 3">
            <a:extLst>
              <a:ext uri="{FF2B5EF4-FFF2-40B4-BE49-F238E27FC236}">
                <a16:creationId xmlns:a16="http://schemas.microsoft.com/office/drawing/2014/main" id="{D801A1FD-4C67-A442-9ABE-BCC453929C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38" y="2432050"/>
            <a:ext cx="3741737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17500" indent="-3175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A quick withdrawal of the magnet deflects the needle in the other direction.</a:t>
            </a:r>
          </a:p>
        </p:txBody>
      </p:sp>
      <p:pic>
        <p:nvPicPr>
          <p:cNvPr id="34820" name="Picture 6" descr="CH33_PPT_Slide21">
            <a:extLst>
              <a:ext uri="{FF2B5EF4-FFF2-40B4-BE49-F238E27FC236}">
                <a16:creationId xmlns:a16="http://schemas.microsoft.com/office/drawing/2014/main" id="{B6126A26-4265-4941-822D-CD0159B25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5" r="9879"/>
          <a:stretch>
            <a:fillRect/>
          </a:stretch>
        </p:blipFill>
        <p:spPr bwMode="auto">
          <a:xfrm>
            <a:off x="4178300" y="2476500"/>
            <a:ext cx="42037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Rectangle 7">
            <a:extLst>
              <a:ext uri="{FF2B5EF4-FFF2-40B4-BE49-F238E27FC236}">
                <a16:creationId xmlns:a16="http://schemas.microsoft.com/office/drawing/2014/main" id="{82BE8BF3-4DD1-B848-B715-8A854E866F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33-22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>
            <a:extLst>
              <a:ext uri="{FF2B5EF4-FFF2-40B4-BE49-F238E27FC236}">
                <a16:creationId xmlns:a16="http://schemas.microsoft.com/office/drawing/2014/main" id="{4A476A00-E32B-4F40-AACB-35D0F574B96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27000"/>
            <a:ext cx="7772400" cy="388938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Faraday</a:t>
            </a:r>
            <a:r>
              <a:rPr lang="ja-JP" altLang="en-US" sz="3200">
                <a:solidFill>
                  <a:schemeClr val="bg1"/>
                </a:solidFill>
              </a:rPr>
              <a:t>’</a:t>
            </a:r>
            <a:r>
              <a:rPr lang="en-US" altLang="ja-JP" sz="3200">
                <a:solidFill>
                  <a:schemeClr val="bg1"/>
                </a:solidFill>
              </a:rPr>
              <a:t>s Discovery of 1831</a:t>
            </a:r>
            <a:endParaRPr lang="en-US" altLang="en-US" sz="3200">
              <a:solidFill>
                <a:schemeClr val="bg1"/>
              </a:solidFill>
            </a:endParaRPr>
          </a:p>
        </p:txBody>
      </p:sp>
      <p:sp>
        <p:nvSpPr>
          <p:cNvPr id="35842" name="Text Box 3">
            <a:extLst>
              <a:ext uri="{FF2B5EF4-FFF2-40B4-BE49-F238E27FC236}">
                <a16:creationId xmlns:a16="http://schemas.microsoft.com/office/drawing/2014/main" id="{2BCD47E9-3933-C14D-9BB7-88DA76B2BC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" y="976313"/>
            <a:ext cx="8864600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17500" indent="-3175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A momentary current is produced by rapidly pulling a coil of wire out of a magnetic field.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Pushing the coil into the magnet causes the needle to deflect in the opposite direction.</a:t>
            </a:r>
          </a:p>
        </p:txBody>
      </p:sp>
      <p:pic>
        <p:nvPicPr>
          <p:cNvPr id="35843" name="Picture 5" descr="CH33_PPT_Slide22">
            <a:extLst>
              <a:ext uri="{FF2B5EF4-FFF2-40B4-BE49-F238E27FC236}">
                <a16:creationId xmlns:a16="http://schemas.microsoft.com/office/drawing/2014/main" id="{A54A157D-C731-BC4E-99E2-5E3522232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5" b="3857"/>
          <a:stretch>
            <a:fillRect/>
          </a:stretch>
        </p:blipFill>
        <p:spPr bwMode="auto">
          <a:xfrm>
            <a:off x="1979613" y="2794000"/>
            <a:ext cx="5181600" cy="368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Rectangle 6">
            <a:extLst>
              <a:ext uri="{FF2B5EF4-FFF2-40B4-BE49-F238E27FC236}">
                <a16:creationId xmlns:a16="http://schemas.microsoft.com/office/drawing/2014/main" id="{2EE8415B-F0FE-2C49-B9BC-B914DDDE6B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33-23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3">
            <a:extLst>
              <a:ext uri="{FF2B5EF4-FFF2-40B4-BE49-F238E27FC236}">
                <a16:creationId xmlns:a16="http://schemas.microsoft.com/office/drawing/2014/main" id="{CEA352BE-7263-FF4F-9D34-513B479BA71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2700"/>
            <a:ext cx="8229600" cy="603250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Chapter 33 Preview</a:t>
            </a:r>
          </a:p>
        </p:txBody>
      </p:sp>
      <p:pic>
        <p:nvPicPr>
          <p:cNvPr id="16386" name="Picture 4" descr="33_ChPreview_02">
            <a:extLst>
              <a:ext uri="{FF2B5EF4-FFF2-40B4-BE49-F238E27FC236}">
                <a16:creationId xmlns:a16="http://schemas.microsoft.com/office/drawing/2014/main" id="{081DD4DB-B536-1047-B486-4A1EE2B94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58"/>
          <a:stretch>
            <a:fillRect/>
          </a:stretch>
        </p:blipFill>
        <p:spPr bwMode="auto">
          <a:xfrm>
            <a:off x="2047875" y="1174750"/>
            <a:ext cx="5048250" cy="450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5">
            <a:extLst>
              <a:ext uri="{FF2B5EF4-FFF2-40B4-BE49-F238E27FC236}">
                <a16:creationId xmlns:a16="http://schemas.microsoft.com/office/drawing/2014/main" id="{EE95B08A-B8F6-F943-B0DE-62305FB533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33-4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>
            <a:extLst>
              <a:ext uri="{FF2B5EF4-FFF2-40B4-BE49-F238E27FC236}">
                <a16:creationId xmlns:a16="http://schemas.microsoft.com/office/drawing/2014/main" id="{2FD5392A-1502-E844-8027-7422C602AB1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50800"/>
            <a:ext cx="7772400" cy="533400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Motional emf</a:t>
            </a:r>
            <a:endParaRPr lang="en-US" altLang="en-US" b="1">
              <a:solidFill>
                <a:srgbClr val="316598"/>
              </a:solidFill>
            </a:endParaRPr>
          </a:p>
        </p:txBody>
      </p:sp>
      <p:pic>
        <p:nvPicPr>
          <p:cNvPr id="36866" name="Picture 4" descr="33_02_Figure">
            <a:extLst>
              <a:ext uri="{FF2B5EF4-FFF2-40B4-BE49-F238E27FC236}">
                <a16:creationId xmlns:a16="http://schemas.microsoft.com/office/drawing/2014/main" id="{9523B9F5-364E-0546-90DD-A3A494A61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61" b="6667"/>
          <a:stretch>
            <a:fillRect/>
          </a:stretch>
        </p:blipFill>
        <p:spPr bwMode="auto">
          <a:xfrm>
            <a:off x="2117725" y="1308100"/>
            <a:ext cx="4905375" cy="424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Rectangle 5">
            <a:extLst>
              <a:ext uri="{FF2B5EF4-FFF2-40B4-BE49-F238E27FC236}">
                <a16:creationId xmlns:a16="http://schemas.microsoft.com/office/drawing/2014/main" id="{F85495E1-17CA-8649-9F13-D010F2ED54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33-24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>
            <a:extLst>
              <a:ext uri="{FF2B5EF4-FFF2-40B4-BE49-F238E27FC236}">
                <a16:creationId xmlns:a16="http://schemas.microsoft.com/office/drawing/2014/main" id="{81C8184D-3F46-6D4E-92DE-35D999D5DB7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19063"/>
            <a:ext cx="7772400" cy="388937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Motional emf</a:t>
            </a:r>
          </a:p>
        </p:txBody>
      </p:sp>
      <p:pic>
        <p:nvPicPr>
          <p:cNvPr id="37890" name="Picture 4" descr="33_02_Figure">
            <a:extLst>
              <a:ext uri="{FF2B5EF4-FFF2-40B4-BE49-F238E27FC236}">
                <a16:creationId xmlns:a16="http://schemas.microsoft.com/office/drawing/2014/main" id="{75784B77-23C1-F44D-B142-B52770E40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96" r="35489" b="6667"/>
          <a:stretch>
            <a:fillRect/>
          </a:stretch>
        </p:blipFill>
        <p:spPr bwMode="auto">
          <a:xfrm>
            <a:off x="2019300" y="1308100"/>
            <a:ext cx="5105400" cy="424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Rectangle 6">
            <a:extLst>
              <a:ext uri="{FF2B5EF4-FFF2-40B4-BE49-F238E27FC236}">
                <a16:creationId xmlns:a16="http://schemas.microsoft.com/office/drawing/2014/main" id="{C061BC22-7806-C64C-83F5-85FD480010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33-25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A8FF2EDD-1B47-8946-911F-A2909155DD2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88900"/>
            <a:ext cx="7772400" cy="465138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Motional emf</a:t>
            </a:r>
          </a:p>
        </p:txBody>
      </p:sp>
      <p:pic>
        <p:nvPicPr>
          <p:cNvPr id="38914" name="Picture 4" descr="33_02_Figure">
            <a:extLst>
              <a:ext uri="{FF2B5EF4-FFF2-40B4-BE49-F238E27FC236}">
                <a16:creationId xmlns:a16="http://schemas.microsoft.com/office/drawing/2014/main" id="{ED4C4119-8AD3-3E4E-B613-3350862EF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81" r="-653" b="6667"/>
          <a:stretch>
            <a:fillRect/>
          </a:stretch>
        </p:blipFill>
        <p:spPr bwMode="auto">
          <a:xfrm>
            <a:off x="2108200" y="1308100"/>
            <a:ext cx="4927600" cy="424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Rectangle 6">
            <a:extLst>
              <a:ext uri="{FF2B5EF4-FFF2-40B4-BE49-F238E27FC236}">
                <a16:creationId xmlns:a16="http://schemas.microsoft.com/office/drawing/2014/main" id="{DD6BD5CD-51AF-4248-9696-74FC202442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33-26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>
            <a:extLst>
              <a:ext uri="{FF2B5EF4-FFF2-40B4-BE49-F238E27FC236}">
                <a16:creationId xmlns:a16="http://schemas.microsoft.com/office/drawing/2014/main" id="{A6347A9C-EBD7-594A-A007-0DF28516F22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52400"/>
            <a:ext cx="8229600" cy="331788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Motional emf</a:t>
            </a:r>
          </a:p>
        </p:txBody>
      </p:sp>
      <p:sp>
        <p:nvSpPr>
          <p:cNvPr id="39938" name="Text Box 3">
            <a:extLst>
              <a:ext uri="{FF2B5EF4-FFF2-40B4-BE49-F238E27FC236}">
                <a16:creationId xmlns:a16="http://schemas.microsoft.com/office/drawing/2014/main" id="{783A9A4A-9696-9C47-BE56-1EBAC1530F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1228725"/>
            <a:ext cx="4191000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17500" indent="-3175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The magnetic force </a:t>
            </a:r>
            <a:br>
              <a:rPr lang="en-US" altLang="en-US" sz="2600">
                <a:cs typeface="Arial" panose="020B0604020202020204" pitchFamily="34" charset="0"/>
              </a:rPr>
            </a:br>
            <a:r>
              <a:rPr lang="en-US" altLang="en-US" sz="2600">
                <a:cs typeface="Arial" panose="020B0604020202020204" pitchFamily="34" charset="0"/>
              </a:rPr>
              <a:t>on the charge carriers </a:t>
            </a:r>
            <a:br>
              <a:rPr lang="en-US" altLang="en-US" sz="2600">
                <a:cs typeface="Arial" panose="020B0604020202020204" pitchFamily="34" charset="0"/>
              </a:rPr>
            </a:br>
            <a:r>
              <a:rPr lang="en-US" altLang="en-US" sz="2600">
                <a:cs typeface="Arial" panose="020B0604020202020204" pitchFamily="34" charset="0"/>
              </a:rPr>
              <a:t>in a moving conductor creates an electric field of strength </a:t>
            </a: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E</a:t>
            </a:r>
            <a:r>
              <a:rPr lang="en-US" altLang="en-US" sz="2600">
                <a:latin typeface="Times New Roman" panose="02020603050405020304" pitchFamily="18" charset="0"/>
                <a:cs typeface="Arial" panose="020B0604020202020204" pitchFamily="34" charset="0"/>
              </a:rPr>
              <a:t> = </a:t>
            </a: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vB</a:t>
            </a:r>
            <a:r>
              <a:rPr lang="en-US" altLang="en-US" sz="2600">
                <a:cs typeface="Arial" panose="020B0604020202020204" pitchFamily="34" charset="0"/>
              </a:rPr>
              <a:t> inside the conductor.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For a conductor of </a:t>
            </a:r>
            <a:br>
              <a:rPr lang="en-US" altLang="en-US" sz="2600">
                <a:cs typeface="Arial" panose="020B0604020202020204" pitchFamily="34" charset="0"/>
              </a:rPr>
            </a:br>
            <a:r>
              <a:rPr lang="en-US" altLang="en-US" sz="2600">
                <a:cs typeface="Arial" panose="020B0604020202020204" pitchFamily="34" charset="0"/>
              </a:rPr>
              <a:t>length </a:t>
            </a: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lang="en-US" altLang="en-US" sz="2600">
                <a:cs typeface="Arial" panose="020B0604020202020204" pitchFamily="34" charset="0"/>
              </a:rPr>
              <a:t>, the motional </a:t>
            </a:r>
            <a:br>
              <a:rPr lang="en-US" altLang="en-US" sz="2600">
                <a:cs typeface="Arial" panose="020B0604020202020204" pitchFamily="34" charset="0"/>
              </a:rPr>
            </a:br>
            <a:r>
              <a:rPr lang="en-US" altLang="en-US" sz="2600">
                <a:cs typeface="Arial" panose="020B0604020202020204" pitchFamily="34" charset="0"/>
              </a:rPr>
              <a:t>emf perpendicular to </a:t>
            </a:r>
            <a:br>
              <a:rPr lang="en-US" altLang="en-US" sz="2600">
                <a:cs typeface="Arial" panose="020B0604020202020204" pitchFamily="34" charset="0"/>
              </a:rPr>
            </a:br>
            <a:r>
              <a:rPr lang="en-US" altLang="en-US" sz="2600">
                <a:cs typeface="Arial" panose="020B0604020202020204" pitchFamily="34" charset="0"/>
              </a:rPr>
              <a:t>the magnetic field is:</a:t>
            </a:r>
          </a:p>
        </p:txBody>
      </p:sp>
      <p:pic>
        <p:nvPicPr>
          <p:cNvPr id="39939" name="Picture 6" descr="33_03_FigureA">
            <a:extLst>
              <a:ext uri="{FF2B5EF4-FFF2-40B4-BE49-F238E27FC236}">
                <a16:creationId xmlns:a16="http://schemas.microsoft.com/office/drawing/2014/main" id="{85284E95-F589-7642-A788-D0521D94A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8" b="2699"/>
          <a:stretch>
            <a:fillRect/>
          </a:stretch>
        </p:blipFill>
        <p:spPr bwMode="auto">
          <a:xfrm>
            <a:off x="352425" y="1447800"/>
            <a:ext cx="4219575" cy="419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7" descr="CH33_PPT_Slide_33-26">
            <a:extLst>
              <a:ext uri="{FF2B5EF4-FFF2-40B4-BE49-F238E27FC236}">
                <a16:creationId xmlns:a16="http://schemas.microsoft.com/office/drawing/2014/main" id="{D836B56A-0B66-0A4B-AB84-8C7C681CF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298"/>
          <a:stretch>
            <a:fillRect/>
          </a:stretch>
        </p:blipFill>
        <p:spPr bwMode="auto">
          <a:xfrm>
            <a:off x="5981700" y="5432425"/>
            <a:ext cx="1606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Rectangle 8">
            <a:extLst>
              <a:ext uri="{FF2B5EF4-FFF2-40B4-BE49-F238E27FC236}">
                <a16:creationId xmlns:a16="http://schemas.microsoft.com/office/drawing/2014/main" id="{6656F1FE-C36B-0A4A-8A09-A9801465BA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33-27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9" descr="CH33_PPT_Slide27">
            <a:extLst>
              <a:ext uri="{FF2B5EF4-FFF2-40B4-BE49-F238E27FC236}">
                <a16:creationId xmlns:a16="http://schemas.microsoft.com/office/drawing/2014/main" id="{4B3B35AB-450B-5949-B5BA-31911DCD1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2" b="16972"/>
          <a:stretch>
            <a:fillRect/>
          </a:stretch>
        </p:blipFill>
        <p:spPr bwMode="auto">
          <a:xfrm>
            <a:off x="296863" y="1254125"/>
            <a:ext cx="8548687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Rectangle 15">
            <a:extLst>
              <a:ext uri="{FF2B5EF4-FFF2-40B4-BE49-F238E27FC236}">
                <a16:creationId xmlns:a16="http://schemas.microsoft.com/office/drawing/2014/main" id="{2F42922D-9DF9-2343-A7B9-D3BBCDA7EB20}"/>
              </a:ext>
            </a:extLst>
          </p:cNvPr>
          <p:cNvSpPr>
            <a:spLocks/>
          </p:cNvSpPr>
          <p:nvPr/>
        </p:nvSpPr>
        <p:spPr bwMode="auto">
          <a:xfrm>
            <a:off x="465138" y="1217613"/>
            <a:ext cx="4386262" cy="189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</a:pPr>
            <a:r>
              <a:rPr lang="en-US" altLang="en-US" sz="2600"/>
              <a:t>A metal bar moves through a magnetic field. The induced charges on the bar are  </a:t>
            </a:r>
          </a:p>
          <a:p>
            <a:pPr eaLnBrk="1" hangingPunct="1">
              <a:lnSpc>
                <a:spcPct val="95000"/>
              </a:lnSpc>
            </a:pPr>
            <a:endParaRPr lang="en-US" altLang="en-US" sz="2600"/>
          </a:p>
        </p:txBody>
      </p:sp>
      <p:sp>
        <p:nvSpPr>
          <p:cNvPr id="40963" name="Rectangle 16">
            <a:extLst>
              <a:ext uri="{FF2B5EF4-FFF2-40B4-BE49-F238E27FC236}">
                <a16:creationId xmlns:a16="http://schemas.microsoft.com/office/drawing/2014/main" id="{2381C106-419F-E845-89B8-4E4A426080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88900"/>
            <a:ext cx="3390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296" tIns="41148" rIns="82296" bIns="41148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QuickCheck 33.1 </a:t>
            </a:r>
          </a:p>
        </p:txBody>
      </p:sp>
      <p:sp>
        <p:nvSpPr>
          <p:cNvPr id="40964" name="Rectangle 111">
            <a:extLst>
              <a:ext uri="{FF2B5EF4-FFF2-40B4-BE49-F238E27FC236}">
                <a16:creationId xmlns:a16="http://schemas.microsoft.com/office/drawing/2014/main" id="{7463AB69-6587-1149-A5C4-AE8742E1BE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33-28</a:t>
            </a: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8" descr="CH33_PPT_Slide28">
            <a:extLst>
              <a:ext uri="{FF2B5EF4-FFF2-40B4-BE49-F238E27FC236}">
                <a16:creationId xmlns:a16="http://schemas.microsoft.com/office/drawing/2014/main" id="{3AC28DDA-A531-1740-81AF-537186F78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29" b="18515"/>
          <a:stretch>
            <a:fillRect/>
          </a:stretch>
        </p:blipFill>
        <p:spPr bwMode="auto">
          <a:xfrm>
            <a:off x="296863" y="1330325"/>
            <a:ext cx="8548687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15">
            <a:extLst>
              <a:ext uri="{FF2B5EF4-FFF2-40B4-BE49-F238E27FC236}">
                <a16:creationId xmlns:a16="http://schemas.microsoft.com/office/drawing/2014/main" id="{0E0ED0A6-36C6-324E-ACF6-3D2B80D90FA6}"/>
              </a:ext>
            </a:extLst>
          </p:cNvPr>
          <p:cNvSpPr>
            <a:spLocks/>
          </p:cNvSpPr>
          <p:nvPr/>
        </p:nvSpPr>
        <p:spPr bwMode="auto">
          <a:xfrm>
            <a:off x="465138" y="1217613"/>
            <a:ext cx="4386262" cy="189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</a:pPr>
            <a:r>
              <a:rPr lang="en-US" altLang="en-US" sz="2600"/>
              <a:t>A metal bar moves through a magnetic field. The induced charges on the bar are  </a:t>
            </a:r>
          </a:p>
          <a:p>
            <a:pPr eaLnBrk="1" hangingPunct="1">
              <a:lnSpc>
                <a:spcPct val="95000"/>
              </a:lnSpc>
            </a:pPr>
            <a:endParaRPr lang="en-US" altLang="en-US" sz="2600"/>
          </a:p>
        </p:txBody>
      </p:sp>
      <p:sp>
        <p:nvSpPr>
          <p:cNvPr id="43011" name="Rectangle 16">
            <a:extLst>
              <a:ext uri="{FF2B5EF4-FFF2-40B4-BE49-F238E27FC236}">
                <a16:creationId xmlns:a16="http://schemas.microsoft.com/office/drawing/2014/main" id="{FA7E42F0-79DA-1644-B593-E0A7957BC1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88900"/>
            <a:ext cx="3390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296" tIns="41148" rIns="82296" bIns="41148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QuickCheck 33.1 </a:t>
            </a:r>
          </a:p>
        </p:txBody>
      </p:sp>
      <p:graphicFrame>
        <p:nvGraphicFramePr>
          <p:cNvPr id="43012" name="Object 6">
            <a:extLst>
              <a:ext uri="{FF2B5EF4-FFF2-40B4-BE49-F238E27FC236}">
                <a16:creationId xmlns:a16="http://schemas.microsoft.com/office/drawing/2014/main" id="{7F4FEE3D-F00F-F24B-86D6-29C20AEC77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956550" y="5240338"/>
          <a:ext cx="361950" cy="334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15" name="Photo Editor Photo" r:id="rId5" imgW="317500" imgH="292100" progId="MSPhotoEd.3">
                  <p:embed/>
                </p:oleObj>
              </mc:Choice>
              <mc:Fallback>
                <p:oleObj name="Photo Editor Photo" r:id="rId5" imgW="317500" imgH="292100" progId="MSPhotoEd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56550" y="5240338"/>
                        <a:ext cx="361950" cy="334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3" name="Rectangle 7">
            <a:extLst>
              <a:ext uri="{FF2B5EF4-FFF2-40B4-BE49-F238E27FC236}">
                <a16:creationId xmlns:a16="http://schemas.microsoft.com/office/drawing/2014/main" id="{CAE3EBC1-F907-0843-B307-3829CA8E6D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33-29</a:t>
            </a: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63" descr="CH33_PPT_Slide29">
            <a:extLst>
              <a:ext uri="{FF2B5EF4-FFF2-40B4-BE49-F238E27FC236}">
                <a16:creationId xmlns:a16="http://schemas.microsoft.com/office/drawing/2014/main" id="{6502724C-54E2-0840-820E-A3B1A88CA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63" b="13307"/>
          <a:stretch>
            <a:fillRect/>
          </a:stretch>
        </p:blipFill>
        <p:spPr bwMode="auto">
          <a:xfrm>
            <a:off x="296863" y="1312863"/>
            <a:ext cx="8548687" cy="453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8" name="Rectangle 2">
            <a:extLst>
              <a:ext uri="{FF2B5EF4-FFF2-40B4-BE49-F238E27FC236}">
                <a16:creationId xmlns:a16="http://schemas.microsoft.com/office/drawing/2014/main" id="{82C7F2AC-4E55-F44F-878B-F6E2D4633DC1}"/>
              </a:ext>
            </a:extLst>
          </p:cNvPr>
          <p:cNvSpPr>
            <a:spLocks/>
          </p:cNvSpPr>
          <p:nvPr/>
        </p:nvSpPr>
        <p:spPr bwMode="auto">
          <a:xfrm>
            <a:off x="469900" y="1219200"/>
            <a:ext cx="464820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</a:pPr>
            <a:r>
              <a:rPr lang="en-US" altLang="en-US" sz="2600"/>
              <a:t>A metal bar moves through a magnetic field. The induced charges on the bar are  </a:t>
            </a:r>
          </a:p>
          <a:p>
            <a:pPr eaLnBrk="1" hangingPunct="1">
              <a:lnSpc>
                <a:spcPct val="95000"/>
              </a:lnSpc>
            </a:pPr>
            <a:endParaRPr lang="en-US" altLang="en-US" sz="2600"/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B5710CA2-F8B8-CB43-82DC-BE379AA1D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88900"/>
            <a:ext cx="339090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296" tIns="41148" rIns="82296" bIns="41148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QuickCheck 33.2</a:t>
            </a:r>
          </a:p>
        </p:txBody>
      </p:sp>
      <p:sp>
        <p:nvSpPr>
          <p:cNvPr id="45060" name="Rectangle 162">
            <a:extLst>
              <a:ext uri="{FF2B5EF4-FFF2-40B4-BE49-F238E27FC236}">
                <a16:creationId xmlns:a16="http://schemas.microsoft.com/office/drawing/2014/main" id="{8432D769-34DC-B64D-AC27-36C380EA21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33-30</a:t>
            </a: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8" descr="CH33_PPT_Slide30">
            <a:extLst>
              <a:ext uri="{FF2B5EF4-FFF2-40B4-BE49-F238E27FC236}">
                <a16:creationId xmlns:a16="http://schemas.microsoft.com/office/drawing/2014/main" id="{6303644B-C6DC-C948-B6BE-A6E051386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63" b="19865"/>
          <a:stretch>
            <a:fillRect/>
          </a:stretch>
        </p:blipFill>
        <p:spPr bwMode="auto">
          <a:xfrm>
            <a:off x="296863" y="1312863"/>
            <a:ext cx="8548687" cy="410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6" name="Rectangle 2">
            <a:extLst>
              <a:ext uri="{FF2B5EF4-FFF2-40B4-BE49-F238E27FC236}">
                <a16:creationId xmlns:a16="http://schemas.microsoft.com/office/drawing/2014/main" id="{CF1311E5-EBFD-864C-AD29-5F224D25CB06}"/>
              </a:ext>
            </a:extLst>
          </p:cNvPr>
          <p:cNvSpPr>
            <a:spLocks/>
          </p:cNvSpPr>
          <p:nvPr/>
        </p:nvSpPr>
        <p:spPr bwMode="auto">
          <a:xfrm>
            <a:off x="469900" y="1219200"/>
            <a:ext cx="464820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</a:pPr>
            <a:r>
              <a:rPr lang="en-US" altLang="en-US" sz="2600"/>
              <a:t>A metal bar moves through a magnetic field. The induced charges on the bar are  </a:t>
            </a:r>
          </a:p>
          <a:p>
            <a:pPr eaLnBrk="1" hangingPunct="1">
              <a:lnSpc>
                <a:spcPct val="95000"/>
              </a:lnSpc>
            </a:pPr>
            <a:endParaRPr lang="en-US" altLang="en-US" sz="2600"/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AD7CC360-F326-0F4D-8D2A-B4813D400B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88900"/>
            <a:ext cx="339090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296" tIns="41148" rIns="82296" bIns="41148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QuickCheck 33.2</a:t>
            </a:r>
          </a:p>
        </p:txBody>
      </p:sp>
      <p:graphicFrame>
        <p:nvGraphicFramePr>
          <p:cNvPr id="47108" name="Object 6">
            <a:extLst>
              <a:ext uri="{FF2B5EF4-FFF2-40B4-BE49-F238E27FC236}">
                <a16:creationId xmlns:a16="http://schemas.microsoft.com/office/drawing/2014/main" id="{F3FCA713-83C3-7342-BB05-3EE680E27E9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90800" y="5227638"/>
          <a:ext cx="361950" cy="334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11" name="Photo Editor Photo" r:id="rId5" imgW="317500" imgH="292100" progId="MSPhotoEd.3">
                  <p:embed/>
                </p:oleObj>
              </mc:Choice>
              <mc:Fallback>
                <p:oleObj name="Photo Editor Photo" r:id="rId5" imgW="317500" imgH="292100" progId="MSPhotoEd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5227638"/>
                        <a:ext cx="361950" cy="334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09" name="Rectangle 7">
            <a:extLst>
              <a:ext uri="{FF2B5EF4-FFF2-40B4-BE49-F238E27FC236}">
                <a16:creationId xmlns:a16="http://schemas.microsoft.com/office/drawing/2014/main" id="{98E22698-65F5-DE40-80C9-EB25DFBF2B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33-31</a:t>
            </a: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>
            <a:extLst>
              <a:ext uri="{FF2B5EF4-FFF2-40B4-BE49-F238E27FC236}">
                <a16:creationId xmlns:a16="http://schemas.microsoft.com/office/drawing/2014/main" id="{79459A08-B11A-7F4C-AFED-5EE68693B5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2413" cy="1054100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id="{F9434659-9A92-AA45-9339-3618210F454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52400"/>
            <a:ext cx="8839200" cy="804863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Example 33.1 Measuring the Earth</a:t>
            </a:r>
            <a:r>
              <a:rPr lang="ja-JP" altLang="en-US" sz="3200">
                <a:solidFill>
                  <a:schemeClr val="bg1"/>
                </a:solidFill>
              </a:rPr>
              <a:t>’</a:t>
            </a:r>
            <a:r>
              <a:rPr lang="en-US" altLang="ja-JP" sz="3200">
                <a:solidFill>
                  <a:schemeClr val="bg1"/>
                </a:solidFill>
              </a:rPr>
              <a:t>s Magnetic Field</a:t>
            </a:r>
            <a:endParaRPr lang="en-US" altLang="en-US" sz="3200">
              <a:solidFill>
                <a:schemeClr val="bg1"/>
              </a:solidFill>
            </a:endParaRPr>
          </a:p>
        </p:txBody>
      </p:sp>
      <p:pic>
        <p:nvPicPr>
          <p:cNvPr id="49155" name="Picture 5" descr="CH33_PPT_Slide_33-31">
            <a:extLst>
              <a:ext uri="{FF2B5EF4-FFF2-40B4-BE49-F238E27FC236}">
                <a16:creationId xmlns:a16="http://schemas.microsoft.com/office/drawing/2014/main" id="{4D43CA01-650D-5947-AD0A-300A0DDDF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1782763"/>
            <a:ext cx="8548687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Rectangle 6">
            <a:extLst>
              <a:ext uri="{FF2B5EF4-FFF2-40B4-BE49-F238E27FC236}">
                <a16:creationId xmlns:a16="http://schemas.microsoft.com/office/drawing/2014/main" id="{BF8823FA-98B1-9742-86D1-043A9077D8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33-32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5" descr="CH33_PPT_Slide_33-32">
            <a:extLst>
              <a:ext uri="{FF2B5EF4-FFF2-40B4-BE49-F238E27FC236}">
                <a16:creationId xmlns:a16="http://schemas.microsoft.com/office/drawing/2014/main" id="{60D1CA27-DDA6-594E-A652-A35C1AA6E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1676400"/>
            <a:ext cx="8548687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angle 4">
            <a:extLst>
              <a:ext uri="{FF2B5EF4-FFF2-40B4-BE49-F238E27FC236}">
                <a16:creationId xmlns:a16="http://schemas.microsoft.com/office/drawing/2014/main" id="{CABAFA27-5848-CA4A-A03A-EC70D784AD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2413" cy="1054100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EE5AF2E4-AF66-C94E-BE84-719970575AE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39700"/>
            <a:ext cx="8915400" cy="838200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Example 33.1 Measuring the Earth</a:t>
            </a:r>
            <a:r>
              <a:rPr lang="ja-JP" altLang="en-US" sz="3200">
                <a:solidFill>
                  <a:schemeClr val="bg1"/>
                </a:solidFill>
              </a:rPr>
              <a:t>’</a:t>
            </a:r>
            <a:r>
              <a:rPr lang="en-US" altLang="ja-JP" sz="3200">
                <a:solidFill>
                  <a:schemeClr val="bg1"/>
                </a:solidFill>
              </a:rPr>
              <a:t>s Magnetic Field</a:t>
            </a:r>
            <a:endParaRPr lang="en-US" altLang="en-US" sz="3200">
              <a:solidFill>
                <a:schemeClr val="bg1"/>
              </a:solidFill>
            </a:endParaRPr>
          </a:p>
        </p:txBody>
      </p:sp>
      <p:sp>
        <p:nvSpPr>
          <p:cNvPr id="50180" name="Rectangle 6">
            <a:extLst>
              <a:ext uri="{FF2B5EF4-FFF2-40B4-BE49-F238E27FC236}">
                <a16:creationId xmlns:a16="http://schemas.microsoft.com/office/drawing/2014/main" id="{9AF06437-6697-9B46-88B8-7388CD8DCE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33-33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3">
            <a:extLst>
              <a:ext uri="{FF2B5EF4-FFF2-40B4-BE49-F238E27FC236}">
                <a16:creationId xmlns:a16="http://schemas.microsoft.com/office/drawing/2014/main" id="{20713B3B-85C7-E945-9F11-A2613AFB153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88900"/>
            <a:ext cx="8229600" cy="450850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Chapter 33 Preview</a:t>
            </a:r>
          </a:p>
        </p:txBody>
      </p:sp>
      <p:pic>
        <p:nvPicPr>
          <p:cNvPr id="17410" name="Picture 4" descr="33_ChPreview_03">
            <a:extLst>
              <a:ext uri="{FF2B5EF4-FFF2-40B4-BE49-F238E27FC236}">
                <a16:creationId xmlns:a16="http://schemas.microsoft.com/office/drawing/2014/main" id="{5E415DCD-62FE-5044-A99F-5F8FC3503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95"/>
          <a:stretch>
            <a:fillRect/>
          </a:stretch>
        </p:blipFill>
        <p:spPr bwMode="auto">
          <a:xfrm>
            <a:off x="2311400" y="904875"/>
            <a:ext cx="4521200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5">
            <a:extLst>
              <a:ext uri="{FF2B5EF4-FFF2-40B4-BE49-F238E27FC236}">
                <a16:creationId xmlns:a16="http://schemas.microsoft.com/office/drawing/2014/main" id="{65F02E1B-D897-1540-86AB-DD9FD8D9A2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33-5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>
            <a:extLst>
              <a:ext uri="{FF2B5EF4-FFF2-40B4-BE49-F238E27FC236}">
                <a16:creationId xmlns:a16="http://schemas.microsoft.com/office/drawing/2014/main" id="{8143D2AD-C2D2-334C-BC81-E837F23C9E8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50800"/>
            <a:ext cx="8229600" cy="533400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Induced Current</a:t>
            </a:r>
          </a:p>
        </p:txBody>
      </p:sp>
      <p:sp>
        <p:nvSpPr>
          <p:cNvPr id="51202" name="Text Box 3">
            <a:extLst>
              <a:ext uri="{FF2B5EF4-FFF2-40B4-BE49-F238E27FC236}">
                <a16:creationId xmlns:a16="http://schemas.microsoft.com/office/drawing/2014/main" id="{842FD857-4E88-8B4C-B922-8FC275156C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1168400"/>
            <a:ext cx="4038600" cy="373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04800" indent="-3048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If we slide a conducting wire along a U-shaped conducting rail, we can complete a circuit and drive an electric current.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If the total resistance of the circuit is </a:t>
            </a: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lang="en-US" altLang="en-US" sz="2600">
                <a:cs typeface="Arial" panose="020B0604020202020204" pitchFamily="34" charset="0"/>
              </a:rPr>
              <a:t>, the </a:t>
            </a:r>
            <a:r>
              <a:rPr lang="en-US" altLang="en-US" sz="2600" i="1">
                <a:cs typeface="Arial" panose="020B0604020202020204" pitchFamily="34" charset="0"/>
              </a:rPr>
              <a:t>induced current </a:t>
            </a:r>
            <a:r>
              <a:rPr lang="en-US" altLang="en-US" sz="2600">
                <a:cs typeface="Arial" panose="020B0604020202020204" pitchFamily="34" charset="0"/>
              </a:rPr>
              <a:t>is given by Ohm</a:t>
            </a:r>
            <a:r>
              <a:rPr lang="ja-JP" altLang="en-US" sz="2600">
                <a:cs typeface="Arial" panose="020B0604020202020204" pitchFamily="34" charset="0"/>
              </a:rPr>
              <a:t>’</a:t>
            </a:r>
            <a:r>
              <a:rPr lang="en-US" altLang="ja-JP" sz="2600">
                <a:cs typeface="Arial" panose="020B0604020202020204" pitchFamily="34" charset="0"/>
              </a:rPr>
              <a:t>s law as:</a:t>
            </a:r>
            <a:endParaRPr lang="en-US" altLang="en-US" sz="2600">
              <a:cs typeface="Arial" panose="020B0604020202020204" pitchFamily="34" charset="0"/>
            </a:endParaRPr>
          </a:p>
        </p:txBody>
      </p:sp>
      <p:pic>
        <p:nvPicPr>
          <p:cNvPr id="51203" name="Picture 6" descr="33_05_Figure">
            <a:extLst>
              <a:ext uri="{FF2B5EF4-FFF2-40B4-BE49-F238E27FC236}">
                <a16:creationId xmlns:a16="http://schemas.microsoft.com/office/drawing/2014/main" id="{3E1112C3-1411-B94B-9309-F82C39630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 bwMode="auto">
          <a:xfrm>
            <a:off x="304800" y="1117600"/>
            <a:ext cx="423862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7" descr="CH33_PPT_Slide_33-33">
            <a:extLst>
              <a:ext uri="{FF2B5EF4-FFF2-40B4-BE49-F238E27FC236}">
                <a16:creationId xmlns:a16="http://schemas.microsoft.com/office/drawing/2014/main" id="{989F69F5-6D03-D24A-B504-0A902F245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601"/>
          <a:stretch>
            <a:fillRect/>
          </a:stretch>
        </p:blipFill>
        <p:spPr bwMode="auto">
          <a:xfrm>
            <a:off x="5959475" y="5026025"/>
            <a:ext cx="181292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Rectangle 8">
            <a:extLst>
              <a:ext uri="{FF2B5EF4-FFF2-40B4-BE49-F238E27FC236}">
                <a16:creationId xmlns:a16="http://schemas.microsoft.com/office/drawing/2014/main" id="{AB033066-C014-6145-BA01-B254735F36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33-34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3">
            <a:extLst>
              <a:ext uri="{FF2B5EF4-FFF2-40B4-BE49-F238E27FC236}">
                <a16:creationId xmlns:a16="http://schemas.microsoft.com/office/drawing/2014/main" id="{56812526-37E9-334B-B6D0-C36ABB35A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1155700"/>
            <a:ext cx="4114800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04800" indent="-3048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To keep the wire moving at a constant speed </a:t>
            </a: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v</a:t>
            </a:r>
            <a:r>
              <a:rPr lang="en-US" altLang="en-US" sz="2600">
                <a:cs typeface="Arial" panose="020B0604020202020204" pitchFamily="34" charset="0"/>
              </a:rPr>
              <a:t>, we must apply a pulling force </a:t>
            </a: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F</a:t>
            </a:r>
            <a:r>
              <a:rPr lang="en-US" altLang="en-US" sz="2600" baseline="-25000">
                <a:latin typeface="Times New Roman" panose="02020603050405020304" pitchFamily="18" charset="0"/>
                <a:cs typeface="Arial" panose="020B0604020202020204" pitchFamily="34" charset="0"/>
              </a:rPr>
              <a:t>pull</a:t>
            </a:r>
            <a:r>
              <a:rPr lang="en-US" altLang="en-US" sz="2600">
                <a:latin typeface="Times New Roman" panose="02020603050405020304" pitchFamily="18" charset="0"/>
                <a:cs typeface="Arial" panose="020B0604020202020204" pitchFamily="34" charset="0"/>
              </a:rPr>
              <a:t> = </a:t>
            </a: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vl</a:t>
            </a:r>
            <a:r>
              <a:rPr lang="en-US" altLang="en-US" sz="2600" baseline="30000"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en-US" altLang="en-US" sz="2600" baseline="30000"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altLang="en-US" sz="2600">
                <a:latin typeface="Times New Roman" panose="02020603050405020304" pitchFamily="18" charset="0"/>
                <a:cs typeface="Arial" panose="020B0604020202020204" pitchFamily="34" charset="0"/>
              </a:rPr>
              <a:t>/</a:t>
            </a: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lang="en-US" altLang="en-US" sz="2600">
                <a:cs typeface="Arial" panose="020B0604020202020204" pitchFamily="34" charset="0"/>
              </a:rPr>
              <a:t>.</a:t>
            </a:r>
            <a:endParaRPr lang="en-US" altLang="en-US" sz="2600" i="1">
              <a:cs typeface="Arial" panose="020B0604020202020204" pitchFamily="34" charset="0"/>
            </a:endParaRP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This pulling force does work at a rate:</a:t>
            </a:r>
          </a:p>
        </p:txBody>
      </p:sp>
      <p:sp>
        <p:nvSpPr>
          <p:cNvPr id="52226" name="Text Box 3">
            <a:extLst>
              <a:ext uri="{FF2B5EF4-FFF2-40B4-BE49-F238E27FC236}">
                <a16:creationId xmlns:a16="http://schemas.microsoft.com/office/drawing/2014/main" id="{FF549DFF-D4D9-FB42-B7E2-9C3C299A56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4718050"/>
            <a:ext cx="3733800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04800" indent="-3048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All of this power is dissipated by the resistance of the circuit.</a:t>
            </a:r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72C1F89C-67BE-B749-B3D0-C8E392ECFBF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38100"/>
            <a:ext cx="6437313" cy="565150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Induced Current</a:t>
            </a:r>
          </a:p>
        </p:txBody>
      </p:sp>
      <p:pic>
        <p:nvPicPr>
          <p:cNvPr id="52228" name="Picture 8" descr="33_06_Figure">
            <a:extLst>
              <a:ext uri="{FF2B5EF4-FFF2-40B4-BE49-F238E27FC236}">
                <a16:creationId xmlns:a16="http://schemas.microsoft.com/office/drawing/2014/main" id="{4BBE7FDE-D044-9B4E-B19A-C0E42262A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7"/>
          <a:stretch>
            <a:fillRect/>
          </a:stretch>
        </p:blipFill>
        <p:spPr bwMode="auto">
          <a:xfrm>
            <a:off x="355600" y="1117600"/>
            <a:ext cx="4149725" cy="473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9" descr="CH33_PPT_Slide_33-34">
            <a:extLst>
              <a:ext uri="{FF2B5EF4-FFF2-40B4-BE49-F238E27FC236}">
                <a16:creationId xmlns:a16="http://schemas.microsoft.com/office/drawing/2014/main" id="{978901E8-05FA-264F-A25D-50E79E75E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82"/>
          <a:stretch>
            <a:fillRect/>
          </a:stretch>
        </p:blipFill>
        <p:spPr bwMode="auto">
          <a:xfrm>
            <a:off x="5576888" y="3657600"/>
            <a:ext cx="297815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0" name="Rectangle 10">
            <a:extLst>
              <a:ext uri="{FF2B5EF4-FFF2-40B4-BE49-F238E27FC236}">
                <a16:creationId xmlns:a16="http://schemas.microsoft.com/office/drawing/2014/main" id="{C4136414-2E8D-4D4A-A3F5-F7B589AE09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33-35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ext Box 3">
            <a:extLst>
              <a:ext uri="{FF2B5EF4-FFF2-40B4-BE49-F238E27FC236}">
                <a16:creationId xmlns:a16="http://schemas.microsoft.com/office/drawing/2014/main" id="{529E535C-8878-9546-BE94-E076CD0604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993775"/>
            <a:ext cx="4089400" cy="569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04800" indent="-3048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500">
                <a:cs typeface="Arial" panose="020B0604020202020204" pitchFamily="34" charset="0"/>
              </a:rPr>
              <a:t>The figure shows a conducting wire sliding </a:t>
            </a:r>
            <a:br>
              <a:rPr lang="en-US" altLang="en-US" sz="2500">
                <a:cs typeface="Arial" panose="020B0604020202020204" pitchFamily="34" charset="0"/>
              </a:rPr>
            </a:br>
            <a:r>
              <a:rPr lang="en-US" altLang="en-US" sz="2500">
                <a:cs typeface="Arial" panose="020B0604020202020204" pitchFamily="34" charset="0"/>
              </a:rPr>
              <a:t>to the </a:t>
            </a:r>
            <a:r>
              <a:rPr lang="en-US" altLang="en-US" sz="2500" i="1">
                <a:cs typeface="Arial" panose="020B0604020202020204" pitchFamily="34" charset="0"/>
              </a:rPr>
              <a:t>left</a:t>
            </a:r>
            <a:r>
              <a:rPr lang="en-US" altLang="en-US" sz="2500">
                <a:cs typeface="Arial" panose="020B0604020202020204" pitchFamily="34" charset="0"/>
              </a:rPr>
              <a:t>.</a:t>
            </a:r>
            <a:endParaRPr lang="en-US" altLang="en-US" sz="2500" i="1">
              <a:cs typeface="Arial" panose="020B0604020202020204" pitchFamily="34" charset="0"/>
            </a:endParaRP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500">
                <a:cs typeface="Arial" panose="020B0604020202020204" pitchFamily="34" charset="0"/>
              </a:rPr>
              <a:t>In this case, a </a:t>
            </a:r>
            <a:r>
              <a:rPr lang="en-US" altLang="en-US" sz="2500" i="1">
                <a:cs typeface="Arial" panose="020B0604020202020204" pitchFamily="34" charset="0"/>
              </a:rPr>
              <a:t>pushing </a:t>
            </a:r>
            <a:br>
              <a:rPr lang="en-US" altLang="en-US" sz="2500" i="1">
                <a:cs typeface="Arial" panose="020B0604020202020204" pitchFamily="34" charset="0"/>
              </a:rPr>
            </a:br>
            <a:r>
              <a:rPr lang="en-US" altLang="en-US" sz="2500">
                <a:cs typeface="Arial" panose="020B0604020202020204" pitchFamily="34" charset="0"/>
              </a:rPr>
              <a:t>force is needed to keep </a:t>
            </a:r>
            <a:br>
              <a:rPr lang="en-US" altLang="en-US" sz="2500">
                <a:cs typeface="Arial" panose="020B0604020202020204" pitchFamily="34" charset="0"/>
              </a:rPr>
            </a:br>
            <a:r>
              <a:rPr lang="en-US" altLang="en-US" sz="2500">
                <a:cs typeface="Arial" panose="020B0604020202020204" pitchFamily="34" charset="0"/>
              </a:rPr>
              <a:t>the wire moving at </a:t>
            </a:r>
            <a:br>
              <a:rPr lang="en-US" altLang="en-US" sz="2500">
                <a:cs typeface="Arial" panose="020B0604020202020204" pitchFamily="34" charset="0"/>
              </a:rPr>
            </a:br>
            <a:r>
              <a:rPr lang="en-US" altLang="en-US" sz="2500">
                <a:cs typeface="Arial" panose="020B0604020202020204" pitchFamily="34" charset="0"/>
              </a:rPr>
              <a:t>constant speed.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500">
                <a:cs typeface="Arial" panose="020B0604020202020204" pitchFamily="34" charset="0"/>
              </a:rPr>
              <a:t>Once again, this input </a:t>
            </a:r>
            <a:br>
              <a:rPr lang="en-US" altLang="en-US" sz="2500">
                <a:cs typeface="Arial" panose="020B0604020202020204" pitchFamily="34" charset="0"/>
              </a:rPr>
            </a:br>
            <a:r>
              <a:rPr lang="en-US" altLang="en-US" sz="2500">
                <a:cs typeface="Arial" panose="020B0604020202020204" pitchFamily="34" charset="0"/>
              </a:rPr>
              <a:t>power is dissipated in </a:t>
            </a:r>
            <a:br>
              <a:rPr lang="en-US" altLang="en-US" sz="2500">
                <a:cs typeface="Arial" panose="020B0604020202020204" pitchFamily="34" charset="0"/>
              </a:rPr>
            </a:br>
            <a:r>
              <a:rPr lang="en-US" altLang="en-US" sz="2500">
                <a:cs typeface="Arial" panose="020B0604020202020204" pitchFamily="34" charset="0"/>
              </a:rPr>
              <a:t>the electric circuit.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500">
                <a:cs typeface="Arial" panose="020B0604020202020204" pitchFamily="34" charset="0"/>
              </a:rPr>
              <a:t>A device that converts mechanical energy to electric energy is called </a:t>
            </a:r>
            <a:br>
              <a:rPr lang="en-US" altLang="en-US" sz="2500">
                <a:cs typeface="Arial" panose="020B0604020202020204" pitchFamily="34" charset="0"/>
              </a:rPr>
            </a:br>
            <a:r>
              <a:rPr lang="en-US" altLang="en-US" sz="2500">
                <a:cs typeface="Arial" panose="020B0604020202020204" pitchFamily="34" charset="0"/>
              </a:rPr>
              <a:t>a </a:t>
            </a:r>
            <a:r>
              <a:rPr lang="en-US" altLang="en-US" sz="2500" b="1">
                <a:cs typeface="Arial" panose="020B0604020202020204" pitchFamily="34" charset="0"/>
              </a:rPr>
              <a:t>generator</a:t>
            </a:r>
            <a:r>
              <a:rPr lang="en-US" altLang="en-US" sz="2500">
                <a:cs typeface="Arial" panose="020B0604020202020204" pitchFamily="34" charset="0"/>
              </a:rPr>
              <a:t>.</a:t>
            </a:r>
            <a:r>
              <a:rPr lang="en-US" altLang="en-US" sz="2500" b="1">
                <a:cs typeface="Arial" panose="020B0604020202020204" pitchFamily="34" charset="0"/>
              </a:rPr>
              <a:t> </a:t>
            </a:r>
          </a:p>
        </p:txBody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2287BC84-91DA-0147-A93D-FA9C2C56F99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76200"/>
            <a:ext cx="8191500" cy="484188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Induced Current</a:t>
            </a:r>
          </a:p>
        </p:txBody>
      </p:sp>
      <p:pic>
        <p:nvPicPr>
          <p:cNvPr id="53251" name="Picture 5" descr="33_07_Figure">
            <a:extLst>
              <a:ext uri="{FF2B5EF4-FFF2-40B4-BE49-F238E27FC236}">
                <a16:creationId xmlns:a16="http://schemas.microsoft.com/office/drawing/2014/main" id="{C9E8CF2F-CB8F-4340-A6E6-3576307BD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1"/>
          <a:stretch>
            <a:fillRect/>
          </a:stretch>
        </p:blipFill>
        <p:spPr bwMode="auto">
          <a:xfrm>
            <a:off x="342900" y="1117600"/>
            <a:ext cx="3965575" cy="461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Rectangle 6">
            <a:extLst>
              <a:ext uri="{FF2B5EF4-FFF2-40B4-BE49-F238E27FC236}">
                <a16:creationId xmlns:a16="http://schemas.microsoft.com/office/drawing/2014/main" id="{C3A9780F-E08D-714C-AE41-2E72E5866C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33-36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17" descr="CH33_PPT_Slide36-37">
            <a:extLst>
              <a:ext uri="{FF2B5EF4-FFF2-40B4-BE49-F238E27FC236}">
                <a16:creationId xmlns:a16="http://schemas.microsoft.com/office/drawing/2014/main" id="{E1F59C1C-6280-884F-97E1-30262905A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800" y="1143000"/>
            <a:ext cx="4165600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4" name="Rectangle 2">
            <a:extLst>
              <a:ext uri="{FF2B5EF4-FFF2-40B4-BE49-F238E27FC236}">
                <a16:creationId xmlns:a16="http://schemas.microsoft.com/office/drawing/2014/main" id="{B9770994-927B-6D4C-A779-5E8AE29DB7D1}"/>
              </a:ext>
            </a:extLst>
          </p:cNvPr>
          <p:cNvSpPr>
            <a:spLocks/>
          </p:cNvSpPr>
          <p:nvPr/>
        </p:nvSpPr>
        <p:spPr bwMode="auto">
          <a:xfrm>
            <a:off x="457200" y="1204913"/>
            <a:ext cx="4386263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tabLst>
                <a:tab pos="6223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6223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6223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6223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6223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223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223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223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223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altLang="en-US" sz="2600"/>
              <a:t>An induced current flows clockwise as the metal bar </a:t>
            </a:r>
            <a:br>
              <a:rPr lang="en-US" altLang="en-US" sz="2600"/>
            </a:br>
            <a:r>
              <a:rPr lang="en-US" altLang="en-US" sz="2600"/>
              <a:t>is pushed to the right. The magnetic field points 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</a:pPr>
            <a:endParaRPr lang="en-US" altLang="en-US" sz="2600"/>
          </a:p>
          <a:p>
            <a:pPr eaLnBrk="1" hangingPunct="1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AutoNum type="alphaUcPeriod"/>
            </a:pPr>
            <a:r>
              <a:rPr lang="en-US" altLang="en-US" sz="2600"/>
              <a:t>  	Up.</a:t>
            </a:r>
          </a:p>
          <a:p>
            <a:pPr eaLnBrk="1" hangingPunct="1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AutoNum type="alphaUcPeriod"/>
            </a:pPr>
            <a:r>
              <a:rPr lang="en-US" altLang="en-US" sz="2600"/>
              <a:t>  	Down.</a:t>
            </a:r>
          </a:p>
          <a:p>
            <a:pPr eaLnBrk="1" hangingPunct="1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AutoNum type="alphaUcPeriod"/>
            </a:pPr>
            <a:r>
              <a:rPr lang="en-US" altLang="en-US" sz="2600"/>
              <a:t>  	Into the screen.</a:t>
            </a:r>
          </a:p>
          <a:p>
            <a:pPr eaLnBrk="1" hangingPunct="1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AutoNum type="alphaUcPeriod"/>
            </a:pPr>
            <a:r>
              <a:rPr lang="en-US" altLang="en-US" sz="2600"/>
              <a:t>  	Out of the screen.</a:t>
            </a:r>
          </a:p>
          <a:p>
            <a:pPr eaLnBrk="1" hangingPunct="1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AutoNum type="alphaUcPeriod"/>
            </a:pPr>
            <a:r>
              <a:rPr lang="en-US" altLang="en-US" sz="2600"/>
              <a:t>   	To the right.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</a:pPr>
            <a:endParaRPr lang="en-US" altLang="en-US" sz="2600"/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CD388C96-645E-5B45-8726-BDAC06AE61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88900"/>
            <a:ext cx="339090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296" tIns="41148" rIns="82296" bIns="41148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QuickCheck 33.3</a:t>
            </a:r>
          </a:p>
        </p:txBody>
      </p:sp>
      <p:sp>
        <p:nvSpPr>
          <p:cNvPr id="54276" name="Rectangle 18">
            <a:extLst>
              <a:ext uri="{FF2B5EF4-FFF2-40B4-BE49-F238E27FC236}">
                <a16:creationId xmlns:a16="http://schemas.microsoft.com/office/drawing/2014/main" id="{184DB7C4-230F-B64C-B25F-E2B7CB193F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33-37</a:t>
            </a: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 descr="CH33_PPT_Slide36-37">
            <a:extLst>
              <a:ext uri="{FF2B5EF4-FFF2-40B4-BE49-F238E27FC236}">
                <a16:creationId xmlns:a16="http://schemas.microsoft.com/office/drawing/2014/main" id="{DDA4EFB1-DD9D-344C-91A0-79957BE02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800" y="1143000"/>
            <a:ext cx="4165600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2" name="Rectangle 2">
            <a:extLst>
              <a:ext uri="{FF2B5EF4-FFF2-40B4-BE49-F238E27FC236}">
                <a16:creationId xmlns:a16="http://schemas.microsoft.com/office/drawing/2014/main" id="{2CCEACD7-F885-2445-9710-DE3F37EEE441}"/>
              </a:ext>
            </a:extLst>
          </p:cNvPr>
          <p:cNvSpPr>
            <a:spLocks/>
          </p:cNvSpPr>
          <p:nvPr/>
        </p:nvSpPr>
        <p:spPr bwMode="auto">
          <a:xfrm>
            <a:off x="457200" y="1204913"/>
            <a:ext cx="4386263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tabLst>
                <a:tab pos="6223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6223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6223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6223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6223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223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223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223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223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altLang="en-US" sz="2600"/>
              <a:t>An induced current flows clockwise as the metal bar </a:t>
            </a:r>
            <a:br>
              <a:rPr lang="en-US" altLang="en-US" sz="2600"/>
            </a:br>
            <a:r>
              <a:rPr lang="en-US" altLang="en-US" sz="2600"/>
              <a:t>is pushed to the right. The magnetic field points 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</a:pPr>
            <a:endParaRPr lang="en-US" altLang="en-US" sz="2600"/>
          </a:p>
          <a:p>
            <a:pPr eaLnBrk="1" hangingPunct="1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AutoNum type="alphaUcPeriod"/>
            </a:pPr>
            <a:r>
              <a:rPr lang="en-US" altLang="en-US" sz="2600"/>
              <a:t>  	Up.</a:t>
            </a:r>
          </a:p>
          <a:p>
            <a:pPr eaLnBrk="1" hangingPunct="1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AutoNum type="alphaUcPeriod"/>
            </a:pPr>
            <a:r>
              <a:rPr lang="en-US" altLang="en-US" sz="2600"/>
              <a:t>  	Down.</a:t>
            </a:r>
          </a:p>
          <a:p>
            <a:pPr eaLnBrk="1" hangingPunct="1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AutoNum type="alphaUcPeriod"/>
            </a:pPr>
            <a:r>
              <a:rPr lang="en-US" altLang="en-US" sz="2600" b="1"/>
              <a:t>  	Into the screen.</a:t>
            </a:r>
            <a:endParaRPr lang="en-US" altLang="en-US" sz="2600"/>
          </a:p>
          <a:p>
            <a:pPr eaLnBrk="1" hangingPunct="1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AutoNum type="alphaUcPeriod"/>
            </a:pPr>
            <a:r>
              <a:rPr lang="en-US" altLang="en-US" sz="2600"/>
              <a:t>  	Out of the screen.</a:t>
            </a:r>
          </a:p>
          <a:p>
            <a:pPr eaLnBrk="1" hangingPunct="1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AutoNum type="alphaUcPeriod"/>
            </a:pPr>
            <a:r>
              <a:rPr lang="en-US" altLang="en-US" sz="2600"/>
              <a:t>   	To the right.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</a:pPr>
            <a:endParaRPr lang="en-US" altLang="en-US" sz="2600"/>
          </a:p>
        </p:txBody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09C19BEC-BA32-BF40-9F5F-2B3512D344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88900"/>
            <a:ext cx="339090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296" tIns="41148" rIns="82296" bIns="41148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QuickCheck 33.3</a:t>
            </a:r>
          </a:p>
        </p:txBody>
      </p:sp>
      <p:graphicFrame>
        <p:nvGraphicFramePr>
          <p:cNvPr id="56324" name="Object 5">
            <a:extLst>
              <a:ext uri="{FF2B5EF4-FFF2-40B4-BE49-F238E27FC236}">
                <a16:creationId xmlns:a16="http://schemas.microsoft.com/office/drawing/2014/main" id="{FBFFFEE2-A833-8744-AFE2-ED33927BE46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800" y="4389438"/>
          <a:ext cx="361950" cy="334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27" name="Photo Editor Photo" r:id="rId5" imgW="317500" imgH="292100" progId="MSPhotoEd.3">
                  <p:embed/>
                </p:oleObj>
              </mc:Choice>
              <mc:Fallback>
                <p:oleObj name="Photo Editor Photo" r:id="rId5" imgW="317500" imgH="292100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00" y="4389438"/>
                        <a:ext cx="361950" cy="334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325" name="Rectangle 6">
            <a:extLst>
              <a:ext uri="{FF2B5EF4-FFF2-40B4-BE49-F238E27FC236}">
                <a16:creationId xmlns:a16="http://schemas.microsoft.com/office/drawing/2014/main" id="{8B3856B7-AF7C-4341-B096-FADA0B407B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33-38</a:t>
            </a:r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3">
            <a:extLst>
              <a:ext uri="{FF2B5EF4-FFF2-40B4-BE49-F238E27FC236}">
                <a16:creationId xmlns:a16="http://schemas.microsoft.com/office/drawing/2014/main" id="{D3DEAEEA-AD6A-524B-AFAE-2E3A00F802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982663"/>
            <a:ext cx="4038600" cy="555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04800" indent="-3048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Consider pulling a </a:t>
            </a:r>
            <a:r>
              <a:rPr lang="en-US" altLang="en-US" sz="2600" i="1">
                <a:cs typeface="Arial" panose="020B0604020202020204" pitchFamily="34" charset="0"/>
              </a:rPr>
              <a:t>sheet </a:t>
            </a:r>
            <a:r>
              <a:rPr lang="en-US" altLang="en-US" sz="2600">
                <a:cs typeface="Arial" panose="020B0604020202020204" pitchFamily="34" charset="0"/>
              </a:rPr>
              <a:t>of metal through a magnetic field.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Two </a:t>
            </a:r>
            <a:r>
              <a:rPr lang="ja-JP" altLang="en-US" sz="2600">
                <a:cs typeface="Arial" panose="020B0604020202020204" pitchFamily="34" charset="0"/>
              </a:rPr>
              <a:t>“</a:t>
            </a:r>
            <a:r>
              <a:rPr lang="en-US" altLang="ja-JP" sz="2600">
                <a:cs typeface="Arial" panose="020B0604020202020204" pitchFamily="34" charset="0"/>
              </a:rPr>
              <a:t>whirlpools</a:t>
            </a:r>
            <a:r>
              <a:rPr lang="ja-JP" altLang="en-US" sz="2600">
                <a:cs typeface="Arial" panose="020B0604020202020204" pitchFamily="34" charset="0"/>
              </a:rPr>
              <a:t>”</a:t>
            </a:r>
            <a:r>
              <a:rPr lang="en-US" altLang="ja-JP" sz="2600">
                <a:cs typeface="Arial" panose="020B0604020202020204" pitchFamily="34" charset="0"/>
              </a:rPr>
              <a:t> of current begin to circulate in the solid metal, called </a:t>
            </a:r>
            <a:r>
              <a:rPr lang="en-US" altLang="ja-JP" sz="2600" b="1">
                <a:cs typeface="Arial" panose="020B0604020202020204" pitchFamily="34" charset="0"/>
              </a:rPr>
              <a:t>eddy currents.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The magnetic force on the eddy currents is a retarding force.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This is a form of </a:t>
            </a:r>
            <a:r>
              <a:rPr lang="en-US" altLang="en-US" sz="2600" b="1">
                <a:cs typeface="Arial" panose="020B0604020202020204" pitchFamily="34" charset="0"/>
              </a:rPr>
              <a:t>magnetic braking.</a:t>
            </a:r>
          </a:p>
        </p:txBody>
      </p:sp>
      <p:sp>
        <p:nvSpPr>
          <p:cNvPr id="58370" name="Rectangle 2">
            <a:extLst>
              <a:ext uri="{FF2B5EF4-FFF2-40B4-BE49-F238E27FC236}">
                <a16:creationId xmlns:a16="http://schemas.microsoft.com/office/drawing/2014/main" id="{79D98C1B-1502-024C-A2B4-A9D41605217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74613"/>
            <a:ext cx="6172200" cy="484187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Eddy Currents</a:t>
            </a:r>
          </a:p>
        </p:txBody>
      </p:sp>
      <p:pic>
        <p:nvPicPr>
          <p:cNvPr id="58371" name="Picture 5" descr="33_09_Figure">
            <a:extLst>
              <a:ext uri="{FF2B5EF4-FFF2-40B4-BE49-F238E27FC236}">
                <a16:creationId xmlns:a16="http://schemas.microsoft.com/office/drawing/2014/main" id="{6B4BA3CB-E944-6344-80C8-058A5FEC7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1"/>
          <a:stretch>
            <a:fillRect/>
          </a:stretch>
        </p:blipFill>
        <p:spPr bwMode="auto">
          <a:xfrm>
            <a:off x="333375" y="1155700"/>
            <a:ext cx="3781425" cy="490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Rectangle 6">
            <a:extLst>
              <a:ext uri="{FF2B5EF4-FFF2-40B4-BE49-F238E27FC236}">
                <a16:creationId xmlns:a16="http://schemas.microsoft.com/office/drawing/2014/main" id="{FF3C26A2-30C3-934E-9F32-B0CA379DC7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33-39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>
            <a:extLst>
              <a:ext uri="{FF2B5EF4-FFF2-40B4-BE49-F238E27FC236}">
                <a16:creationId xmlns:a16="http://schemas.microsoft.com/office/drawing/2014/main" id="{395901D7-F8E5-6641-B930-87530E457AA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63500"/>
            <a:ext cx="8174038" cy="500063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The Basic Definition of Flux</a:t>
            </a:r>
          </a:p>
        </p:txBody>
      </p:sp>
      <p:sp>
        <p:nvSpPr>
          <p:cNvPr id="59394" name="Text Box 3">
            <a:extLst>
              <a:ext uri="{FF2B5EF4-FFF2-40B4-BE49-F238E27FC236}">
                <a16:creationId xmlns:a16="http://schemas.microsoft.com/office/drawing/2014/main" id="{FAE71951-2FD0-CD40-A84D-44E40E2C40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" y="990600"/>
            <a:ext cx="8991600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17500" indent="-317500"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/>
              <a:t>Imagine holding a rectangular wire loop of area </a:t>
            </a:r>
            <a:r>
              <a:rPr lang="en-US" altLang="en-US" sz="2600" i="1">
                <a:latin typeface="Times New Roman" panose="02020603050405020304" pitchFamily="18" charset="0"/>
              </a:rPr>
              <a:t>A</a:t>
            </a:r>
            <a:r>
              <a:rPr lang="en-US" altLang="en-US" sz="2600">
                <a:latin typeface="Times New Roman" panose="02020603050405020304" pitchFamily="18" charset="0"/>
              </a:rPr>
              <a:t> = </a:t>
            </a:r>
            <a:r>
              <a:rPr lang="en-US" altLang="en-US" sz="2600" i="1">
                <a:latin typeface="Times New Roman" panose="02020603050405020304" pitchFamily="18" charset="0"/>
              </a:rPr>
              <a:t>ab</a:t>
            </a:r>
            <a:r>
              <a:rPr lang="en-US" altLang="en-US" sz="2600"/>
              <a:t> in front of a fan.</a:t>
            </a:r>
          </a:p>
          <a:p>
            <a:pPr eaLnBrk="1" hangingPunct="1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/>
              <a:t>The volume of air flowing through the loop each second depends on the angle between the loop and the direction of flow.</a:t>
            </a:r>
          </a:p>
          <a:p>
            <a:pPr eaLnBrk="1" hangingPunct="1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/>
              <a:t>No air goes through the same loop if it lies parallel to the flow.</a:t>
            </a:r>
            <a:endParaRPr lang="en-US" altLang="en-US" sz="2600"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The flow is </a:t>
            </a:r>
            <a:r>
              <a:rPr lang="en-US" altLang="en-US" sz="2600" i="1">
                <a:cs typeface="Arial" panose="020B0604020202020204" pitchFamily="34" charset="0"/>
              </a:rPr>
              <a:t>maximum </a:t>
            </a:r>
            <a:r>
              <a:rPr lang="en-US" altLang="en-US" sz="2600">
                <a:cs typeface="Arial" panose="020B0604020202020204" pitchFamily="34" charset="0"/>
              </a:rPr>
              <a:t>through a loop that is perpendicular to the airflow.</a:t>
            </a:r>
          </a:p>
          <a:p>
            <a:pPr eaLnBrk="1" hangingPunct="1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This occurs because the effective area is greatest at this angle.</a:t>
            </a:r>
          </a:p>
          <a:p>
            <a:pPr eaLnBrk="1" hangingPunct="1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The effective angle (as seen facing the fan) is:</a:t>
            </a:r>
          </a:p>
        </p:txBody>
      </p:sp>
      <p:pic>
        <p:nvPicPr>
          <p:cNvPr id="59395" name="Picture 5" descr="CH33_PPT_Slide_33-39">
            <a:extLst>
              <a:ext uri="{FF2B5EF4-FFF2-40B4-BE49-F238E27FC236}">
                <a16:creationId xmlns:a16="http://schemas.microsoft.com/office/drawing/2014/main" id="{A79DF032-3BB9-6D45-9A14-7B2EA40F1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50"/>
          <a:stretch>
            <a:fillRect/>
          </a:stretch>
        </p:blipFill>
        <p:spPr bwMode="auto">
          <a:xfrm>
            <a:off x="2574925" y="6027738"/>
            <a:ext cx="399097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Rectangle 6">
            <a:extLst>
              <a:ext uri="{FF2B5EF4-FFF2-40B4-BE49-F238E27FC236}">
                <a16:creationId xmlns:a16="http://schemas.microsoft.com/office/drawing/2014/main" id="{59CAF154-4ECE-C842-9181-295FA12727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33-40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>
            <a:extLst>
              <a:ext uri="{FF2B5EF4-FFF2-40B4-BE49-F238E27FC236}">
                <a16:creationId xmlns:a16="http://schemas.microsoft.com/office/drawing/2014/main" id="{F07FA28F-F580-9240-B1F2-C3C28DA63D1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14300"/>
            <a:ext cx="8174038" cy="417513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The Basic Definition of Flux</a:t>
            </a:r>
          </a:p>
        </p:txBody>
      </p:sp>
      <p:sp>
        <p:nvSpPr>
          <p:cNvPr id="60418" name="Rectangle 6">
            <a:extLst>
              <a:ext uri="{FF2B5EF4-FFF2-40B4-BE49-F238E27FC236}">
                <a16:creationId xmlns:a16="http://schemas.microsoft.com/office/drawing/2014/main" id="{DFFCB4E4-4705-0443-A161-0D94E4DCA9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675" y="846138"/>
            <a:ext cx="641350" cy="5572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60419" name="Picture 5" descr="33_11_FigureA">
            <a:extLst>
              <a:ext uri="{FF2B5EF4-FFF2-40B4-BE49-F238E27FC236}">
                <a16:creationId xmlns:a16="http://schemas.microsoft.com/office/drawing/2014/main" id="{02A7926E-1CAD-384F-95AA-394C8A473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0"/>
          <a:stretch>
            <a:fillRect/>
          </a:stretch>
        </p:blipFill>
        <p:spPr bwMode="auto">
          <a:xfrm>
            <a:off x="603250" y="1120775"/>
            <a:ext cx="7937500" cy="508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Rectangle 8">
            <a:extLst>
              <a:ext uri="{FF2B5EF4-FFF2-40B4-BE49-F238E27FC236}">
                <a16:creationId xmlns:a16="http://schemas.microsoft.com/office/drawing/2014/main" id="{FEE84CD1-5CF6-6D4A-9D3B-F9C769C61F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33-41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>
            <a:extLst>
              <a:ext uri="{FF2B5EF4-FFF2-40B4-BE49-F238E27FC236}">
                <a16:creationId xmlns:a16="http://schemas.microsoft.com/office/drawing/2014/main" id="{01FDB795-8354-3042-B77C-CAB4A94B940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14300"/>
            <a:ext cx="8174038" cy="417513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The Basic Definition of Flux</a:t>
            </a:r>
          </a:p>
        </p:txBody>
      </p:sp>
      <p:sp>
        <p:nvSpPr>
          <p:cNvPr id="61442" name="Rectangle 7">
            <a:extLst>
              <a:ext uri="{FF2B5EF4-FFF2-40B4-BE49-F238E27FC236}">
                <a16:creationId xmlns:a16="http://schemas.microsoft.com/office/drawing/2014/main" id="{E52883E5-9EA7-9944-BA17-CCBDDE9A17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" y="714375"/>
            <a:ext cx="617538" cy="3336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61443" name="Picture 5" descr="33_11_Figure">
            <a:extLst>
              <a:ext uri="{FF2B5EF4-FFF2-40B4-BE49-F238E27FC236}">
                <a16:creationId xmlns:a16="http://schemas.microsoft.com/office/drawing/2014/main" id="{F36956FE-7DC1-9240-A4C5-C9F3F1692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61"/>
          <a:stretch>
            <a:fillRect/>
          </a:stretch>
        </p:blipFill>
        <p:spPr bwMode="auto">
          <a:xfrm>
            <a:off x="838200" y="1063625"/>
            <a:ext cx="7467600" cy="487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Rectangle 8">
            <a:extLst>
              <a:ext uri="{FF2B5EF4-FFF2-40B4-BE49-F238E27FC236}">
                <a16:creationId xmlns:a16="http://schemas.microsoft.com/office/drawing/2014/main" id="{E49EB6B9-774D-1F41-B780-8B703B48E4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33-42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>
            <a:extLst>
              <a:ext uri="{FF2B5EF4-FFF2-40B4-BE49-F238E27FC236}">
                <a16:creationId xmlns:a16="http://schemas.microsoft.com/office/drawing/2014/main" id="{E1497A09-BABF-9E4E-9897-2DB8697176D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14300"/>
            <a:ext cx="8174038" cy="417513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Magnetic Flux Through a Loop</a:t>
            </a:r>
          </a:p>
        </p:txBody>
      </p:sp>
      <p:pic>
        <p:nvPicPr>
          <p:cNvPr id="62466" name="Picture 4" descr="33_12_Figure">
            <a:extLst>
              <a:ext uri="{FF2B5EF4-FFF2-40B4-BE49-F238E27FC236}">
                <a16:creationId xmlns:a16="http://schemas.microsoft.com/office/drawing/2014/main" id="{89EC3001-4462-F742-9530-212FE7519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3" b="3160"/>
          <a:stretch>
            <a:fillRect/>
          </a:stretch>
        </p:blipFill>
        <p:spPr bwMode="auto">
          <a:xfrm>
            <a:off x="682625" y="1017588"/>
            <a:ext cx="7775575" cy="513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Rectangle 5">
            <a:extLst>
              <a:ext uri="{FF2B5EF4-FFF2-40B4-BE49-F238E27FC236}">
                <a16:creationId xmlns:a16="http://schemas.microsoft.com/office/drawing/2014/main" id="{23E6EEED-E388-CF46-ACC1-F408DF5E3E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33-43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3">
            <a:extLst>
              <a:ext uri="{FF2B5EF4-FFF2-40B4-BE49-F238E27FC236}">
                <a16:creationId xmlns:a16="http://schemas.microsoft.com/office/drawing/2014/main" id="{DB3FE1AB-8F82-FA4F-A891-C202418512F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95250"/>
            <a:ext cx="8229600" cy="450850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Chapter 33 Preview</a:t>
            </a:r>
          </a:p>
        </p:txBody>
      </p:sp>
      <p:pic>
        <p:nvPicPr>
          <p:cNvPr id="18434" name="Picture 4" descr="33_ChPreview_04">
            <a:extLst>
              <a:ext uri="{FF2B5EF4-FFF2-40B4-BE49-F238E27FC236}">
                <a16:creationId xmlns:a16="http://schemas.microsoft.com/office/drawing/2014/main" id="{8DCEF0F9-84CA-3748-BC41-7F740F305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99"/>
          <a:stretch>
            <a:fillRect/>
          </a:stretch>
        </p:blipFill>
        <p:spPr bwMode="auto">
          <a:xfrm>
            <a:off x="1897063" y="1139825"/>
            <a:ext cx="5349875" cy="457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5">
            <a:extLst>
              <a:ext uri="{FF2B5EF4-FFF2-40B4-BE49-F238E27FC236}">
                <a16:creationId xmlns:a16="http://schemas.microsoft.com/office/drawing/2014/main" id="{71426883-9E75-164A-AC1B-653EDA47D4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33-6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>
            <a:extLst>
              <a:ext uri="{FF2B5EF4-FFF2-40B4-BE49-F238E27FC236}">
                <a16:creationId xmlns:a16="http://schemas.microsoft.com/office/drawing/2014/main" id="{DA6E7EFF-8B81-8341-ADA2-72CDCCB4A68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27000"/>
            <a:ext cx="7772400" cy="371475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The Area Vector</a:t>
            </a:r>
          </a:p>
        </p:txBody>
      </p:sp>
      <p:grpSp>
        <p:nvGrpSpPr>
          <p:cNvPr id="63490" name="Group 17">
            <a:extLst>
              <a:ext uri="{FF2B5EF4-FFF2-40B4-BE49-F238E27FC236}">
                <a16:creationId xmlns:a16="http://schemas.microsoft.com/office/drawing/2014/main" id="{81A2D03D-521C-FF40-8CBA-F8989C3C945D}"/>
              </a:ext>
            </a:extLst>
          </p:cNvPr>
          <p:cNvGrpSpPr>
            <a:grpSpLocks/>
          </p:cNvGrpSpPr>
          <p:nvPr/>
        </p:nvGrpSpPr>
        <p:grpSpPr bwMode="auto">
          <a:xfrm>
            <a:off x="34925" y="914400"/>
            <a:ext cx="8728075" cy="1898650"/>
            <a:chOff x="22" y="576"/>
            <a:chExt cx="5498" cy="1196"/>
          </a:xfrm>
        </p:grpSpPr>
        <p:pic>
          <p:nvPicPr>
            <p:cNvPr id="63493" name="Picture 16" descr="CH27_PPT_Slide_27-44a">
              <a:extLst>
                <a:ext uri="{FF2B5EF4-FFF2-40B4-BE49-F238E27FC236}">
                  <a16:creationId xmlns:a16="http://schemas.microsoft.com/office/drawing/2014/main" id="{78688888-20CF-0D4E-AE97-83BA4493DD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3" y="576"/>
              <a:ext cx="804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494" name="Picture 12" descr="CH3_PPT_Slide_3-19a">
              <a:extLst>
                <a:ext uri="{FF2B5EF4-FFF2-40B4-BE49-F238E27FC236}">
                  <a16:creationId xmlns:a16="http://schemas.microsoft.com/office/drawing/2014/main" id="{CA1385C1-89EA-984B-BF00-FA65DF0494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65" t="6165" r="85101" b="11644"/>
            <a:stretch>
              <a:fillRect/>
            </a:stretch>
          </p:blipFill>
          <p:spPr bwMode="auto">
            <a:xfrm>
              <a:off x="907" y="1428"/>
              <a:ext cx="16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495" name="Text Box 3">
              <a:extLst>
                <a:ext uri="{FF2B5EF4-FFF2-40B4-BE49-F238E27FC236}">
                  <a16:creationId xmlns:a16="http://schemas.microsoft.com/office/drawing/2014/main" id="{48A62D8B-E009-C240-B5E8-BD956A861E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" y="612"/>
              <a:ext cx="5498" cy="1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17500" indent="-3175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lnSpc>
                  <a:spcPct val="95000"/>
                </a:lnSpc>
                <a:spcBef>
                  <a:spcPct val="20000"/>
                </a:spcBef>
                <a:spcAft>
                  <a:spcPct val="20000"/>
                </a:spcAft>
                <a:buClr>
                  <a:srgbClr val="93001B"/>
                </a:buClr>
                <a:buFont typeface="Wingdings" pitchFamily="2" charset="2"/>
                <a:buChar char="§"/>
              </a:pPr>
              <a:r>
                <a:rPr lang="en-US" altLang="en-US" sz="2600"/>
                <a:t>Let</a:t>
              </a:r>
              <a:r>
                <a:rPr lang="ja-JP" altLang="en-US" sz="2600"/>
                <a:t>’</a:t>
              </a:r>
              <a:r>
                <a:rPr lang="en-US" altLang="ja-JP" sz="2600"/>
                <a:t>s define an area vector               to be a vector in </a:t>
              </a:r>
              <a:br>
                <a:rPr lang="en-US" altLang="ja-JP" sz="2600"/>
              </a:br>
              <a:r>
                <a:rPr lang="en-US" altLang="ja-JP" sz="2600"/>
                <a:t>the direction of, perpendicular to the surface, with a magnitude </a:t>
              </a:r>
              <a:r>
                <a:rPr lang="en-US" altLang="ja-JP" sz="2600" i="1">
                  <a:latin typeface="Times New Roman" panose="02020603050405020304" pitchFamily="18" charset="0"/>
                </a:rPr>
                <a:t>A</a:t>
              </a:r>
              <a:r>
                <a:rPr lang="en-US" altLang="ja-JP" sz="2600"/>
                <a:t> equal to the area of the surface.</a:t>
              </a:r>
            </a:p>
            <a:p>
              <a:pPr eaLnBrk="1" hangingPunct="1">
                <a:lnSpc>
                  <a:spcPct val="95000"/>
                </a:lnSpc>
                <a:spcBef>
                  <a:spcPct val="20000"/>
                </a:spcBef>
                <a:spcAft>
                  <a:spcPct val="20000"/>
                </a:spcAft>
                <a:buClr>
                  <a:srgbClr val="93001B"/>
                </a:buClr>
                <a:buFont typeface="Wingdings" pitchFamily="2" charset="2"/>
                <a:buChar char="§"/>
              </a:pPr>
              <a:r>
                <a:rPr lang="en-US" altLang="en-US" sz="2600"/>
                <a:t>Vector </a:t>
              </a:r>
              <a:r>
                <a:rPr lang="en-US" altLang="en-US" sz="2600">
                  <a:latin typeface="Times New Roman" panose="02020603050405020304" pitchFamily="18" charset="0"/>
                </a:rPr>
                <a:t>  </a:t>
              </a:r>
              <a:r>
                <a:rPr lang="en-US" altLang="en-US" sz="2600"/>
                <a:t> has units of </a:t>
              </a:r>
              <a:r>
                <a:rPr lang="en-US" altLang="en-US" sz="2600">
                  <a:latin typeface="Times New Roman" panose="02020603050405020304" pitchFamily="18" charset="0"/>
                </a:rPr>
                <a:t>m</a:t>
              </a:r>
              <a:r>
                <a:rPr lang="en-US" altLang="en-US" sz="2600" baseline="30000">
                  <a:latin typeface="Times New Roman" panose="02020603050405020304" pitchFamily="18" charset="0"/>
                </a:rPr>
                <a:t>2</a:t>
              </a:r>
              <a:r>
                <a:rPr lang="en-US" altLang="en-US" sz="2600"/>
                <a:t>.</a:t>
              </a:r>
              <a:endParaRPr lang="en-US" altLang="en-US" sz="2600">
                <a:cs typeface="Arial" panose="020B0604020202020204" pitchFamily="34" charset="0"/>
              </a:endParaRPr>
            </a:p>
          </p:txBody>
        </p:sp>
      </p:grpSp>
      <p:pic>
        <p:nvPicPr>
          <p:cNvPr id="63491" name="Picture 9" descr="33_13_FigureA">
            <a:extLst>
              <a:ext uri="{FF2B5EF4-FFF2-40B4-BE49-F238E27FC236}">
                <a16:creationId xmlns:a16="http://schemas.microsoft.com/office/drawing/2014/main" id="{0E487AFA-8C01-7341-BE9A-FAE65F3C3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4" b="6352"/>
          <a:stretch>
            <a:fillRect/>
          </a:stretch>
        </p:blipFill>
        <p:spPr bwMode="auto">
          <a:xfrm>
            <a:off x="1697038" y="3454400"/>
            <a:ext cx="5748337" cy="262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Rectangle 14">
            <a:extLst>
              <a:ext uri="{FF2B5EF4-FFF2-40B4-BE49-F238E27FC236}">
                <a16:creationId xmlns:a16="http://schemas.microsoft.com/office/drawing/2014/main" id="{A009ED77-A46F-A344-82FB-DE136A0101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33-44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>
            <a:extLst>
              <a:ext uri="{FF2B5EF4-FFF2-40B4-BE49-F238E27FC236}">
                <a16:creationId xmlns:a16="http://schemas.microsoft.com/office/drawing/2014/main" id="{3070175B-FE4A-0D45-8373-31434720F02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88900"/>
            <a:ext cx="7772400" cy="449263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Magnetic Flux</a:t>
            </a:r>
          </a:p>
        </p:txBody>
      </p:sp>
      <p:sp>
        <p:nvSpPr>
          <p:cNvPr id="64514" name="Text Box 4">
            <a:extLst>
              <a:ext uri="{FF2B5EF4-FFF2-40B4-BE49-F238E27FC236}">
                <a16:creationId xmlns:a16="http://schemas.microsoft.com/office/drawing/2014/main" id="{76AB1F41-297B-0A4D-8876-4D85033F18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1157288"/>
            <a:ext cx="335280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</a:pPr>
            <a:r>
              <a:rPr lang="en-US" altLang="en-US" sz="2600">
                <a:cs typeface="Arial" panose="020B0604020202020204" pitchFamily="34" charset="0"/>
              </a:rPr>
              <a:t>The magnetic flux measures the amount of magnetic field passing through a loop of area </a:t>
            </a: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en-US" altLang="en-US" sz="2600">
                <a:cs typeface="Arial" panose="020B0604020202020204" pitchFamily="34" charset="0"/>
              </a:rPr>
              <a:t> if the loop is tilted at an angle </a:t>
            </a:r>
            <a:r>
              <a:rPr lang="el-GR" altLang="en-US" sz="2600" i="1">
                <a:sym typeface="Symbol" pitchFamily="2" charset="2"/>
              </a:rPr>
              <a:t> </a:t>
            </a:r>
            <a:r>
              <a:rPr lang="en-US" altLang="en-US" sz="2600"/>
              <a:t>from the field.</a:t>
            </a:r>
          </a:p>
        </p:txBody>
      </p:sp>
      <p:sp>
        <p:nvSpPr>
          <p:cNvPr id="64515" name="Rectangle 6">
            <a:extLst>
              <a:ext uri="{FF2B5EF4-FFF2-40B4-BE49-F238E27FC236}">
                <a16:creationId xmlns:a16="http://schemas.microsoft.com/office/drawing/2014/main" id="{CA44759B-D578-BA4E-A535-EBCFAB919F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213" y="1343025"/>
            <a:ext cx="544512" cy="50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4516" name="Text Box 4">
            <a:extLst>
              <a:ext uri="{FF2B5EF4-FFF2-40B4-BE49-F238E27FC236}">
                <a16:creationId xmlns:a16="http://schemas.microsoft.com/office/drawing/2014/main" id="{C150F2CC-FA2C-F740-BEAC-541A06D4EC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888" y="5011738"/>
            <a:ext cx="841375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600">
                <a:cs typeface="Arial" panose="020B0604020202020204" pitchFamily="34" charset="0"/>
              </a:rPr>
              <a:t>The </a:t>
            </a:r>
            <a:r>
              <a:rPr lang="en-US" altLang="en-US" sz="2600">
                <a:latin typeface="Times New Roman" panose="02020603050405020304" pitchFamily="18" charset="0"/>
                <a:cs typeface="Arial" panose="020B0604020202020204" pitchFamily="34" charset="0"/>
              </a:rPr>
              <a:t>SI</a:t>
            </a:r>
            <a:r>
              <a:rPr lang="en-US" altLang="en-US" sz="2600">
                <a:cs typeface="Arial" panose="020B0604020202020204" pitchFamily="34" charset="0"/>
              </a:rPr>
              <a:t> unit of magnetic flux is the </a:t>
            </a:r>
            <a:r>
              <a:rPr lang="en-US" altLang="en-US" sz="2600" b="1">
                <a:cs typeface="Arial" panose="020B0604020202020204" pitchFamily="34" charset="0"/>
              </a:rPr>
              <a:t>weber</a:t>
            </a:r>
            <a:r>
              <a:rPr lang="en-US" altLang="en-US" sz="2600">
                <a:cs typeface="Arial" panose="020B0604020202020204" pitchFamily="34" charset="0"/>
              </a:rPr>
              <a:t>:</a:t>
            </a:r>
          </a:p>
          <a:p>
            <a:pPr algn="ctr" eaLnBrk="1" hangingPunct="1"/>
            <a:r>
              <a:rPr lang="en-US" altLang="en-US" sz="2600">
                <a:latin typeface="Times New Roman" panose="02020603050405020304" pitchFamily="18" charset="0"/>
                <a:cs typeface="Arial" panose="020B0604020202020204" pitchFamily="34" charset="0"/>
              </a:rPr>
              <a:t>1 weber = 1 Wb = 1 T m</a:t>
            </a:r>
            <a:r>
              <a:rPr lang="en-US" altLang="en-US" sz="2600" baseline="30000"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  <a:endParaRPr lang="en-US" altLang="en-US" sz="2600" baseline="30000">
              <a:latin typeface="Times New Roman" panose="02020603050405020304" pitchFamily="18" charset="0"/>
            </a:endParaRPr>
          </a:p>
        </p:txBody>
      </p:sp>
      <p:pic>
        <p:nvPicPr>
          <p:cNvPr id="64517" name="Picture 8" descr="33_13_FigureB">
            <a:extLst>
              <a:ext uri="{FF2B5EF4-FFF2-40B4-BE49-F238E27FC236}">
                <a16:creationId xmlns:a16="http://schemas.microsoft.com/office/drawing/2014/main" id="{CDCE72B8-DFB0-3C40-A77D-3F59F3DC9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0"/>
          <a:stretch>
            <a:fillRect/>
          </a:stretch>
        </p:blipFill>
        <p:spPr bwMode="auto">
          <a:xfrm>
            <a:off x="304800" y="1219200"/>
            <a:ext cx="5099050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10" descr="CH33_PPT_Slide_33-44">
            <a:extLst>
              <a:ext uri="{FF2B5EF4-FFF2-40B4-BE49-F238E27FC236}">
                <a16:creationId xmlns:a16="http://schemas.microsoft.com/office/drawing/2014/main" id="{3173181E-B37E-524C-A6F3-88AFDD978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64"/>
          <a:stretch>
            <a:fillRect/>
          </a:stretch>
        </p:blipFill>
        <p:spPr bwMode="auto">
          <a:xfrm>
            <a:off x="2876550" y="4216400"/>
            <a:ext cx="3387725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9" name="Rectangle 11">
            <a:extLst>
              <a:ext uri="{FF2B5EF4-FFF2-40B4-BE49-F238E27FC236}">
                <a16:creationId xmlns:a16="http://schemas.microsoft.com/office/drawing/2014/main" id="{07FE56BC-2272-8C4C-AC7A-7FE8A4E04B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33-45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>
            <a:extLst>
              <a:ext uri="{FF2B5EF4-FFF2-40B4-BE49-F238E27FC236}">
                <a16:creationId xmlns:a16="http://schemas.microsoft.com/office/drawing/2014/main" id="{B2E06A2B-C974-7641-95E7-2DBEF7F3498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25400"/>
            <a:ext cx="8940800" cy="600075"/>
          </a:xfrm>
        </p:spPr>
        <p:txBody>
          <a:bodyPr/>
          <a:lstStyle/>
          <a:p>
            <a:pPr algn="l" eaLnBrk="1" hangingPunct="1"/>
            <a:r>
              <a:rPr lang="en-US" altLang="en-US" sz="3100">
                <a:solidFill>
                  <a:schemeClr val="bg1"/>
                </a:solidFill>
              </a:rPr>
              <a:t>Example 33.4 A Circular Loop in a Magnetic Field</a:t>
            </a:r>
          </a:p>
        </p:txBody>
      </p:sp>
      <p:pic>
        <p:nvPicPr>
          <p:cNvPr id="65538" name="Picture 5" descr="33_14_Figure">
            <a:extLst>
              <a:ext uri="{FF2B5EF4-FFF2-40B4-BE49-F238E27FC236}">
                <a16:creationId xmlns:a16="http://schemas.microsoft.com/office/drawing/2014/main" id="{6EE22B6A-564D-E548-AA1C-89B713D59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60"/>
          <a:stretch>
            <a:fillRect/>
          </a:stretch>
        </p:blipFill>
        <p:spPr bwMode="auto">
          <a:xfrm>
            <a:off x="1993900" y="3975100"/>
            <a:ext cx="5153025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Picture 6" descr="CH33_PPT_Slide_33-45">
            <a:extLst>
              <a:ext uri="{FF2B5EF4-FFF2-40B4-BE49-F238E27FC236}">
                <a16:creationId xmlns:a16="http://schemas.microsoft.com/office/drawing/2014/main" id="{716C1348-74EA-D049-B45F-BA43623D3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1219200"/>
            <a:ext cx="8548687" cy="200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Rectangle 7">
            <a:extLst>
              <a:ext uri="{FF2B5EF4-FFF2-40B4-BE49-F238E27FC236}">
                <a16:creationId xmlns:a16="http://schemas.microsoft.com/office/drawing/2014/main" id="{5533DD69-1360-0F4A-B7CD-1423767C65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33-46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>
            <a:extLst>
              <a:ext uri="{FF2B5EF4-FFF2-40B4-BE49-F238E27FC236}">
                <a16:creationId xmlns:a16="http://schemas.microsoft.com/office/drawing/2014/main" id="{8C578964-EF3A-D743-9422-E162C5BD30D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38100"/>
            <a:ext cx="9004300" cy="573088"/>
          </a:xfrm>
        </p:spPr>
        <p:txBody>
          <a:bodyPr/>
          <a:lstStyle/>
          <a:p>
            <a:pPr algn="l" eaLnBrk="1" hangingPunct="1"/>
            <a:r>
              <a:rPr lang="en-US" altLang="en-US" sz="3100">
                <a:solidFill>
                  <a:schemeClr val="bg1"/>
                </a:solidFill>
              </a:rPr>
              <a:t>Example 33.4 A Circular Loop in a Magnetic Field</a:t>
            </a:r>
          </a:p>
        </p:txBody>
      </p:sp>
      <p:pic>
        <p:nvPicPr>
          <p:cNvPr id="66562" name="Picture 5" descr="33_14_Figure">
            <a:extLst>
              <a:ext uri="{FF2B5EF4-FFF2-40B4-BE49-F238E27FC236}">
                <a16:creationId xmlns:a16="http://schemas.microsoft.com/office/drawing/2014/main" id="{D87BA513-69C5-6F43-933C-34984EAC2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60"/>
          <a:stretch>
            <a:fillRect/>
          </a:stretch>
        </p:blipFill>
        <p:spPr bwMode="auto">
          <a:xfrm>
            <a:off x="1993900" y="3975100"/>
            <a:ext cx="5153025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Rectangle 6">
            <a:extLst>
              <a:ext uri="{FF2B5EF4-FFF2-40B4-BE49-F238E27FC236}">
                <a16:creationId xmlns:a16="http://schemas.microsoft.com/office/drawing/2014/main" id="{A7880780-84F3-D347-AC67-548DD54995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33-47</a:t>
            </a:r>
          </a:p>
        </p:txBody>
      </p:sp>
      <p:pic>
        <p:nvPicPr>
          <p:cNvPr id="66564" name="Picture 7" descr="CH33_PPT_Slide_33-46">
            <a:extLst>
              <a:ext uri="{FF2B5EF4-FFF2-40B4-BE49-F238E27FC236}">
                <a16:creationId xmlns:a16="http://schemas.microsoft.com/office/drawing/2014/main" id="{DC739C7F-F001-484C-920D-940C21F6D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25" y="877888"/>
            <a:ext cx="7470775" cy="281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>
            <a:extLst>
              <a:ext uri="{FF2B5EF4-FFF2-40B4-BE49-F238E27FC236}">
                <a16:creationId xmlns:a16="http://schemas.microsoft.com/office/drawing/2014/main" id="{B090AAFF-11DB-ED45-91FC-5657A6DF1FD7}"/>
              </a:ext>
            </a:extLst>
          </p:cNvPr>
          <p:cNvSpPr>
            <a:spLocks/>
          </p:cNvSpPr>
          <p:nvPr/>
        </p:nvSpPr>
        <p:spPr bwMode="auto">
          <a:xfrm>
            <a:off x="457200" y="1231900"/>
            <a:ext cx="4386263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tabLst>
                <a:tab pos="609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609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609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609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609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09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09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09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09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altLang="en-US" sz="2600"/>
              <a:t>Which loop has the larger magnetic flux through it? 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</a:pPr>
            <a:endParaRPr lang="en-US" altLang="en-US" sz="2600"/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AutoNum type="alphaUcPeriod"/>
            </a:pPr>
            <a:r>
              <a:rPr lang="en-US" altLang="en-US" sz="2600"/>
              <a:t>   Loop A.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AutoNum type="alphaUcPeriod"/>
            </a:pPr>
            <a:r>
              <a:rPr lang="en-US" altLang="en-US" sz="2600"/>
              <a:t>   Loop B.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AutoNum type="alphaUcPeriod"/>
            </a:pPr>
            <a:r>
              <a:rPr lang="en-US" altLang="en-US" sz="2600"/>
              <a:t>   The fluxes are the same.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AutoNum type="alphaUcPeriod"/>
            </a:pPr>
            <a:r>
              <a:rPr lang="en-US" altLang="en-US" sz="2600"/>
              <a:t>   Not enough information 	to tell.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</a:pPr>
            <a:endParaRPr lang="en-US" altLang="en-US" sz="2600"/>
          </a:p>
        </p:txBody>
      </p:sp>
      <p:sp>
        <p:nvSpPr>
          <p:cNvPr id="67586" name="Rectangle 3">
            <a:extLst>
              <a:ext uri="{FF2B5EF4-FFF2-40B4-BE49-F238E27FC236}">
                <a16:creationId xmlns:a16="http://schemas.microsoft.com/office/drawing/2014/main" id="{B15B82A9-2757-C74F-9C01-7DFA691DB9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88900"/>
            <a:ext cx="339090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296" tIns="41148" rIns="82296" bIns="41148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QuickCheck 33.4</a:t>
            </a:r>
          </a:p>
        </p:txBody>
      </p:sp>
      <p:pic>
        <p:nvPicPr>
          <p:cNvPr id="67587" name="Picture 108" descr="CH33_PPT_Slide47-48">
            <a:extLst>
              <a:ext uri="{FF2B5EF4-FFF2-40B4-BE49-F238E27FC236}">
                <a16:creationId xmlns:a16="http://schemas.microsoft.com/office/drawing/2014/main" id="{BEE56814-ED72-D444-A5E1-F0C6B9F43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3" r="23250"/>
          <a:stretch>
            <a:fillRect/>
          </a:stretch>
        </p:blipFill>
        <p:spPr bwMode="auto">
          <a:xfrm>
            <a:off x="5257800" y="1263650"/>
            <a:ext cx="3238500" cy="490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Rectangle 109">
            <a:extLst>
              <a:ext uri="{FF2B5EF4-FFF2-40B4-BE49-F238E27FC236}">
                <a16:creationId xmlns:a16="http://schemas.microsoft.com/office/drawing/2014/main" id="{ACF580D5-67DC-4B46-903C-A8526B7EDF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33-48</a:t>
            </a:r>
          </a:p>
        </p:txBody>
      </p: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>
            <a:extLst>
              <a:ext uri="{FF2B5EF4-FFF2-40B4-BE49-F238E27FC236}">
                <a16:creationId xmlns:a16="http://schemas.microsoft.com/office/drawing/2014/main" id="{CB912AE9-64F4-3044-8702-6C39F437135E}"/>
              </a:ext>
            </a:extLst>
          </p:cNvPr>
          <p:cNvSpPr>
            <a:spLocks/>
          </p:cNvSpPr>
          <p:nvPr/>
        </p:nvSpPr>
        <p:spPr bwMode="auto">
          <a:xfrm>
            <a:off x="457200" y="1231900"/>
            <a:ext cx="4386263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tabLst>
                <a:tab pos="609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609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609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609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609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09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09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09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09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altLang="en-US" sz="2600"/>
              <a:t>Which loop has the larger magnetic flux through it? 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</a:pPr>
            <a:endParaRPr lang="en-US" altLang="en-US" sz="2600"/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AutoNum type="alphaUcPeriod"/>
            </a:pPr>
            <a:r>
              <a:rPr lang="en-US" altLang="en-US" sz="2600"/>
              <a:t>   Loop A.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AutoNum type="alphaUcPeriod"/>
            </a:pPr>
            <a:r>
              <a:rPr lang="en-US" altLang="en-US" sz="2600" b="1"/>
              <a:t>   Loop B.</a:t>
            </a:r>
            <a:endParaRPr lang="en-US" altLang="en-US" sz="2600"/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AutoNum type="alphaUcPeriod"/>
            </a:pPr>
            <a:r>
              <a:rPr lang="en-US" altLang="en-US" sz="2600"/>
              <a:t>   The fluxes are the same.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AutoNum type="alphaUcPeriod"/>
            </a:pPr>
            <a:r>
              <a:rPr lang="en-US" altLang="en-US" sz="2600"/>
              <a:t>   Not enough information 	to tell.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</a:pPr>
            <a:endParaRPr lang="en-US" altLang="en-US" sz="2600"/>
          </a:p>
        </p:txBody>
      </p:sp>
      <p:sp>
        <p:nvSpPr>
          <p:cNvPr id="69634" name="Rectangle 3">
            <a:extLst>
              <a:ext uri="{FF2B5EF4-FFF2-40B4-BE49-F238E27FC236}">
                <a16:creationId xmlns:a16="http://schemas.microsoft.com/office/drawing/2014/main" id="{FD8D943E-A5D6-CC44-BE27-DD5C42D12B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88900"/>
            <a:ext cx="339090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296" tIns="41148" rIns="82296" bIns="41148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QuickCheck 33.4</a:t>
            </a:r>
          </a:p>
        </p:txBody>
      </p:sp>
      <p:pic>
        <p:nvPicPr>
          <p:cNvPr id="69635" name="Picture 4" descr="CH33_PPT_Slide47-48">
            <a:extLst>
              <a:ext uri="{FF2B5EF4-FFF2-40B4-BE49-F238E27FC236}">
                <a16:creationId xmlns:a16="http://schemas.microsoft.com/office/drawing/2014/main" id="{78700F81-EFC2-3349-93B9-75D089BAE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3" r="23250"/>
          <a:stretch>
            <a:fillRect/>
          </a:stretch>
        </p:blipFill>
        <p:spPr bwMode="auto">
          <a:xfrm>
            <a:off x="5257800" y="1263650"/>
            <a:ext cx="3238500" cy="490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9636" name="Object 5">
            <a:extLst>
              <a:ext uri="{FF2B5EF4-FFF2-40B4-BE49-F238E27FC236}">
                <a16:creationId xmlns:a16="http://schemas.microsoft.com/office/drawing/2014/main" id="{5E0F78AD-4C29-8848-BD9A-931AD5812C3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500" y="3195638"/>
          <a:ext cx="363538" cy="334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40" name="Photo Editor Photo" r:id="rId5" imgW="317500" imgH="292100" progId="MSPhotoEd.3">
                  <p:embed/>
                </p:oleObj>
              </mc:Choice>
              <mc:Fallback>
                <p:oleObj name="Photo Editor Photo" r:id="rId5" imgW="317500" imgH="292100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0" y="3195638"/>
                        <a:ext cx="363538" cy="334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637" name="Rectangle 107">
            <a:extLst>
              <a:ext uri="{FF2B5EF4-FFF2-40B4-BE49-F238E27FC236}">
                <a16:creationId xmlns:a16="http://schemas.microsoft.com/office/drawing/2014/main" id="{EE383791-FE56-3841-82B9-96F932F7C1D2}"/>
              </a:ext>
            </a:extLst>
          </p:cNvPr>
          <p:cNvSpPr>
            <a:spLocks/>
          </p:cNvSpPr>
          <p:nvPr/>
        </p:nvSpPr>
        <p:spPr bwMode="auto">
          <a:xfrm>
            <a:off x="3244850" y="3187700"/>
            <a:ext cx="132715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296" tIns="41148" rIns="82296" bIns="4114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l-GR" altLang="en-US">
                <a:solidFill>
                  <a:srgbClr val="CE0100"/>
                </a:solidFill>
                <a:latin typeface="Times New Roman" panose="02020603050405020304" pitchFamily="18" charset="0"/>
              </a:rPr>
              <a:t>Φ</a:t>
            </a:r>
            <a:r>
              <a:rPr lang="en-US" altLang="en-US" baseline="-25000">
                <a:solidFill>
                  <a:srgbClr val="CE0100"/>
                </a:solidFill>
                <a:latin typeface="Times New Roman" panose="02020603050405020304" pitchFamily="18" charset="0"/>
              </a:rPr>
              <a:t>m</a:t>
            </a:r>
            <a:r>
              <a:rPr lang="en-US" altLang="en-US">
                <a:solidFill>
                  <a:srgbClr val="CE0100"/>
                </a:solidFill>
                <a:latin typeface="Times New Roman" panose="02020603050405020304" pitchFamily="18" charset="0"/>
              </a:rPr>
              <a:t> = </a:t>
            </a:r>
            <a:r>
              <a:rPr lang="en-US" altLang="en-US" i="1">
                <a:solidFill>
                  <a:srgbClr val="CE0100"/>
                </a:solidFill>
                <a:latin typeface="Times New Roman" panose="02020603050405020304" pitchFamily="18" charset="0"/>
              </a:rPr>
              <a:t>L</a:t>
            </a:r>
            <a:r>
              <a:rPr lang="en-US" altLang="en-US" baseline="30000">
                <a:solidFill>
                  <a:srgbClr val="CE01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i="1">
                <a:solidFill>
                  <a:srgbClr val="CE0100"/>
                </a:solidFill>
                <a:latin typeface="Times New Roman" panose="02020603050405020304" pitchFamily="18" charset="0"/>
              </a:rPr>
              <a:t>B</a:t>
            </a:r>
            <a:endParaRPr lang="en-US" altLang="en-US">
              <a:solidFill>
                <a:srgbClr val="CE01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638" name="Rectangle 8">
            <a:extLst>
              <a:ext uri="{FF2B5EF4-FFF2-40B4-BE49-F238E27FC236}">
                <a16:creationId xmlns:a16="http://schemas.microsoft.com/office/drawing/2014/main" id="{7CE513E0-1EC4-D548-96DD-61E816BBF3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33-49</a:t>
            </a:r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5">
            <a:extLst>
              <a:ext uri="{FF2B5EF4-FFF2-40B4-BE49-F238E27FC236}">
                <a16:creationId xmlns:a16="http://schemas.microsoft.com/office/drawing/2014/main" id="{576DFF9E-EA6C-C44D-88B6-0E40F49D8928}"/>
              </a:ext>
            </a:extLst>
          </p:cNvPr>
          <p:cNvSpPr>
            <a:spLocks/>
          </p:cNvSpPr>
          <p:nvPr/>
        </p:nvSpPr>
        <p:spPr bwMode="auto">
          <a:xfrm>
            <a:off x="457200" y="1230313"/>
            <a:ext cx="3886200" cy="362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</a:pPr>
            <a:r>
              <a:rPr lang="en-US" altLang="en-US" sz="2600"/>
              <a:t>The metal loop is being pulled through a uniform magnetic field. Is the magnetic flux through </a:t>
            </a:r>
            <a:br>
              <a:rPr lang="en-US" altLang="en-US" sz="2600"/>
            </a:br>
            <a:r>
              <a:rPr lang="en-US" altLang="en-US" sz="2600"/>
              <a:t>the loop changing? </a:t>
            </a:r>
          </a:p>
          <a:p>
            <a:pPr eaLnBrk="1" hangingPunct="1">
              <a:lnSpc>
                <a:spcPct val="95000"/>
              </a:lnSpc>
            </a:pPr>
            <a:endParaRPr lang="en-US" altLang="en-US" sz="2600"/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AutoNum type="alphaUcPeriod"/>
            </a:pPr>
            <a:r>
              <a:rPr lang="en-US" altLang="en-US" sz="2600"/>
              <a:t>  Yes.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AutoNum type="alphaUcPeriod"/>
            </a:pPr>
            <a:r>
              <a:rPr lang="en-US" altLang="en-US" sz="2600"/>
              <a:t>  No.</a:t>
            </a:r>
          </a:p>
          <a:p>
            <a:pPr eaLnBrk="1" hangingPunct="1">
              <a:lnSpc>
                <a:spcPct val="95000"/>
              </a:lnSpc>
            </a:pPr>
            <a:endParaRPr lang="en-US" altLang="en-US" sz="2600"/>
          </a:p>
        </p:txBody>
      </p:sp>
      <p:sp>
        <p:nvSpPr>
          <p:cNvPr id="71682" name="Rectangle 6">
            <a:extLst>
              <a:ext uri="{FF2B5EF4-FFF2-40B4-BE49-F238E27FC236}">
                <a16:creationId xmlns:a16="http://schemas.microsoft.com/office/drawing/2014/main" id="{684140BA-5684-AA46-A00D-81430507F9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88900"/>
            <a:ext cx="339090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296" tIns="41148" rIns="82296" bIns="41148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QuickCheck 33.5</a:t>
            </a:r>
          </a:p>
        </p:txBody>
      </p:sp>
      <p:pic>
        <p:nvPicPr>
          <p:cNvPr id="71683" name="Picture 77" descr="CH33_PPT_Slide49-50">
            <a:extLst>
              <a:ext uri="{FF2B5EF4-FFF2-40B4-BE49-F238E27FC236}">
                <a16:creationId xmlns:a16="http://schemas.microsoft.com/office/drawing/2014/main" id="{DEFF32C7-4114-9245-AB83-292311E13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7" t="12151" b="12151"/>
          <a:stretch>
            <a:fillRect/>
          </a:stretch>
        </p:blipFill>
        <p:spPr bwMode="auto">
          <a:xfrm>
            <a:off x="4391025" y="1295400"/>
            <a:ext cx="4448175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Rectangle 78">
            <a:extLst>
              <a:ext uri="{FF2B5EF4-FFF2-40B4-BE49-F238E27FC236}">
                <a16:creationId xmlns:a16="http://schemas.microsoft.com/office/drawing/2014/main" id="{9D3AB45F-EA4F-E94A-A852-98C3CC3940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33-50</a:t>
            </a:r>
          </a:p>
        </p:txBody>
      </p:sp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5">
            <a:extLst>
              <a:ext uri="{FF2B5EF4-FFF2-40B4-BE49-F238E27FC236}">
                <a16:creationId xmlns:a16="http://schemas.microsoft.com/office/drawing/2014/main" id="{3A4C7673-3E7D-274B-AA82-F8C7B6201430}"/>
              </a:ext>
            </a:extLst>
          </p:cNvPr>
          <p:cNvSpPr>
            <a:spLocks/>
          </p:cNvSpPr>
          <p:nvPr/>
        </p:nvSpPr>
        <p:spPr bwMode="auto">
          <a:xfrm>
            <a:off x="457200" y="1230313"/>
            <a:ext cx="3886200" cy="362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</a:pPr>
            <a:r>
              <a:rPr lang="en-US" altLang="en-US" sz="2600"/>
              <a:t>The metal loop is being pulled through a uniform magnetic field. Is the magnetic flux through </a:t>
            </a:r>
            <a:br>
              <a:rPr lang="en-US" altLang="en-US" sz="2600"/>
            </a:br>
            <a:r>
              <a:rPr lang="en-US" altLang="en-US" sz="2600"/>
              <a:t>the loop changing? </a:t>
            </a:r>
          </a:p>
          <a:p>
            <a:pPr eaLnBrk="1" hangingPunct="1">
              <a:lnSpc>
                <a:spcPct val="95000"/>
              </a:lnSpc>
            </a:pPr>
            <a:endParaRPr lang="en-US" altLang="en-US" sz="2600"/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AutoNum type="alphaUcPeriod"/>
            </a:pPr>
            <a:r>
              <a:rPr lang="en-US" altLang="en-US" sz="2600"/>
              <a:t>  Yes.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AutoNum type="alphaUcPeriod"/>
            </a:pPr>
            <a:r>
              <a:rPr lang="en-US" altLang="en-US" sz="2600" b="1"/>
              <a:t>  No.</a:t>
            </a:r>
            <a:endParaRPr lang="en-US" altLang="en-US" sz="2600"/>
          </a:p>
          <a:p>
            <a:pPr eaLnBrk="1" hangingPunct="1">
              <a:lnSpc>
                <a:spcPct val="95000"/>
              </a:lnSpc>
            </a:pPr>
            <a:endParaRPr lang="en-US" altLang="en-US" sz="2600"/>
          </a:p>
        </p:txBody>
      </p:sp>
      <p:sp>
        <p:nvSpPr>
          <p:cNvPr id="73730" name="Rectangle 6">
            <a:extLst>
              <a:ext uri="{FF2B5EF4-FFF2-40B4-BE49-F238E27FC236}">
                <a16:creationId xmlns:a16="http://schemas.microsoft.com/office/drawing/2014/main" id="{1AFCDA3B-A0B8-4F40-975F-940AFBE55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88900"/>
            <a:ext cx="339090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296" tIns="41148" rIns="82296" bIns="41148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QuickCheck 33.5</a:t>
            </a:r>
          </a:p>
        </p:txBody>
      </p:sp>
      <p:pic>
        <p:nvPicPr>
          <p:cNvPr id="73731" name="Picture 4" descr="CH33_PPT_Slide49-50">
            <a:extLst>
              <a:ext uri="{FF2B5EF4-FFF2-40B4-BE49-F238E27FC236}">
                <a16:creationId xmlns:a16="http://schemas.microsoft.com/office/drawing/2014/main" id="{C3456F53-A4FC-CF41-8252-6F5829A01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7" t="12151" b="12151"/>
          <a:stretch>
            <a:fillRect/>
          </a:stretch>
        </p:blipFill>
        <p:spPr bwMode="auto">
          <a:xfrm>
            <a:off x="4391025" y="1295400"/>
            <a:ext cx="4448175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3732" name="Object 5">
            <a:extLst>
              <a:ext uri="{FF2B5EF4-FFF2-40B4-BE49-F238E27FC236}">
                <a16:creationId xmlns:a16="http://schemas.microsoft.com/office/drawing/2014/main" id="{E4DE8315-6001-1F46-9C37-B8ABFC4AF6E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500" y="4084638"/>
          <a:ext cx="363538" cy="334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35" name="Photo Editor Photo" r:id="rId5" imgW="317500" imgH="292100" progId="MSPhotoEd.3">
                  <p:embed/>
                </p:oleObj>
              </mc:Choice>
              <mc:Fallback>
                <p:oleObj name="Photo Editor Photo" r:id="rId5" imgW="317500" imgH="292100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0" y="4084638"/>
                        <a:ext cx="363538" cy="334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733" name="Rectangle 6">
            <a:extLst>
              <a:ext uri="{FF2B5EF4-FFF2-40B4-BE49-F238E27FC236}">
                <a16:creationId xmlns:a16="http://schemas.microsoft.com/office/drawing/2014/main" id="{A3726B49-7DF8-6947-8CF8-A3255C77F4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33-51</a:t>
            </a:r>
          </a:p>
        </p:txBody>
      </p:sp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79" descr="CH33_PPT_Slide51-52">
            <a:extLst>
              <a:ext uri="{FF2B5EF4-FFF2-40B4-BE49-F238E27FC236}">
                <a16:creationId xmlns:a16="http://schemas.microsoft.com/office/drawing/2014/main" id="{00128C7A-4B82-B445-B802-771A8508A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9" b="11958"/>
          <a:stretch>
            <a:fillRect/>
          </a:stretch>
        </p:blipFill>
        <p:spPr bwMode="auto">
          <a:xfrm>
            <a:off x="4191000" y="1549400"/>
            <a:ext cx="4816475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8" name="Rectangle 5">
            <a:extLst>
              <a:ext uri="{FF2B5EF4-FFF2-40B4-BE49-F238E27FC236}">
                <a16:creationId xmlns:a16="http://schemas.microsoft.com/office/drawing/2014/main" id="{9207A0CB-EA07-B446-99ED-16BACE3BA8D8}"/>
              </a:ext>
            </a:extLst>
          </p:cNvPr>
          <p:cNvSpPr>
            <a:spLocks/>
          </p:cNvSpPr>
          <p:nvPr/>
        </p:nvSpPr>
        <p:spPr bwMode="auto">
          <a:xfrm>
            <a:off x="457200" y="1231900"/>
            <a:ext cx="4114800" cy="362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</a:pPr>
            <a:r>
              <a:rPr lang="en-US" altLang="en-US" sz="2600"/>
              <a:t>The metal loop is rotating </a:t>
            </a:r>
            <a:br>
              <a:rPr lang="en-US" altLang="en-US" sz="2600"/>
            </a:br>
            <a:r>
              <a:rPr lang="en-US" altLang="en-US" sz="2600"/>
              <a:t>in a uniform magnetic field. Is the magnetic flux through the loop changing?</a:t>
            </a:r>
          </a:p>
          <a:p>
            <a:pPr eaLnBrk="1" hangingPunct="1">
              <a:lnSpc>
                <a:spcPct val="95000"/>
              </a:lnSpc>
            </a:pPr>
            <a:r>
              <a:rPr lang="en-US" altLang="en-US" sz="2600"/>
              <a:t> 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AutoNum type="alphaUcPeriod"/>
            </a:pPr>
            <a:r>
              <a:rPr lang="en-US" altLang="en-US" sz="2600"/>
              <a:t>  Yes.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AutoNum type="alphaUcPeriod"/>
            </a:pPr>
            <a:r>
              <a:rPr lang="en-US" altLang="en-US" sz="2600"/>
              <a:t>  No.</a:t>
            </a:r>
          </a:p>
        </p:txBody>
      </p:sp>
      <p:sp>
        <p:nvSpPr>
          <p:cNvPr id="75779" name="Rectangle 6">
            <a:extLst>
              <a:ext uri="{FF2B5EF4-FFF2-40B4-BE49-F238E27FC236}">
                <a16:creationId xmlns:a16="http://schemas.microsoft.com/office/drawing/2014/main" id="{61783E01-4AA9-8F4C-9AA6-947E24105E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88900"/>
            <a:ext cx="339090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296" tIns="41148" rIns="82296" bIns="41148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QuickCheck 33.6</a:t>
            </a:r>
          </a:p>
        </p:txBody>
      </p:sp>
      <p:sp>
        <p:nvSpPr>
          <p:cNvPr id="75780" name="Rectangle 80">
            <a:extLst>
              <a:ext uri="{FF2B5EF4-FFF2-40B4-BE49-F238E27FC236}">
                <a16:creationId xmlns:a16="http://schemas.microsoft.com/office/drawing/2014/main" id="{CE967AD9-F5A6-804D-B82F-B3F63181A5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33-52</a:t>
            </a:r>
          </a:p>
        </p:txBody>
      </p:sp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2" descr="CH33_PPT_Slide51-52">
            <a:extLst>
              <a:ext uri="{FF2B5EF4-FFF2-40B4-BE49-F238E27FC236}">
                <a16:creationId xmlns:a16="http://schemas.microsoft.com/office/drawing/2014/main" id="{58F77245-25BB-ED41-9B6F-778412EFD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9" b="11958"/>
          <a:stretch>
            <a:fillRect/>
          </a:stretch>
        </p:blipFill>
        <p:spPr bwMode="auto">
          <a:xfrm>
            <a:off x="4191000" y="1549400"/>
            <a:ext cx="4816475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6" name="Rectangle 5">
            <a:extLst>
              <a:ext uri="{FF2B5EF4-FFF2-40B4-BE49-F238E27FC236}">
                <a16:creationId xmlns:a16="http://schemas.microsoft.com/office/drawing/2014/main" id="{61CCC465-C3F3-C840-9769-E15307F4D3FC}"/>
              </a:ext>
            </a:extLst>
          </p:cNvPr>
          <p:cNvSpPr>
            <a:spLocks/>
          </p:cNvSpPr>
          <p:nvPr/>
        </p:nvSpPr>
        <p:spPr bwMode="auto">
          <a:xfrm>
            <a:off x="457200" y="1231900"/>
            <a:ext cx="4114800" cy="362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</a:pPr>
            <a:r>
              <a:rPr lang="en-US" altLang="en-US" sz="2600"/>
              <a:t>The metal loop is rotating </a:t>
            </a:r>
            <a:br>
              <a:rPr lang="en-US" altLang="en-US" sz="2600"/>
            </a:br>
            <a:r>
              <a:rPr lang="en-US" altLang="en-US" sz="2600"/>
              <a:t>in a uniform magnetic field. Is the magnetic flux through the loop changing?</a:t>
            </a:r>
          </a:p>
          <a:p>
            <a:pPr eaLnBrk="1" hangingPunct="1">
              <a:lnSpc>
                <a:spcPct val="95000"/>
              </a:lnSpc>
            </a:pPr>
            <a:r>
              <a:rPr lang="en-US" altLang="en-US" sz="2600"/>
              <a:t> 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AutoNum type="alphaUcPeriod"/>
            </a:pPr>
            <a:r>
              <a:rPr lang="en-US" altLang="en-US" sz="2600" b="1"/>
              <a:t>  Yes.</a:t>
            </a:r>
            <a:endParaRPr lang="en-US" altLang="en-US" sz="2600"/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AutoNum type="alphaUcPeriod"/>
            </a:pPr>
            <a:r>
              <a:rPr lang="en-US" altLang="en-US" sz="2600"/>
              <a:t>  No.</a:t>
            </a:r>
          </a:p>
        </p:txBody>
      </p:sp>
      <p:sp>
        <p:nvSpPr>
          <p:cNvPr id="77827" name="Rectangle 6">
            <a:extLst>
              <a:ext uri="{FF2B5EF4-FFF2-40B4-BE49-F238E27FC236}">
                <a16:creationId xmlns:a16="http://schemas.microsoft.com/office/drawing/2014/main" id="{36C62B22-143E-2C47-A947-57D7930D1E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88900"/>
            <a:ext cx="339090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296" tIns="41148" rIns="82296" bIns="41148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QuickCheck 33.6</a:t>
            </a:r>
          </a:p>
        </p:txBody>
      </p:sp>
      <p:graphicFrame>
        <p:nvGraphicFramePr>
          <p:cNvPr id="77828" name="Object 5">
            <a:extLst>
              <a:ext uri="{FF2B5EF4-FFF2-40B4-BE49-F238E27FC236}">
                <a16:creationId xmlns:a16="http://schemas.microsoft.com/office/drawing/2014/main" id="{049F58A0-FB95-9049-AACE-E3207E4A3B5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500" y="3246438"/>
          <a:ext cx="363538" cy="334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31" name="Photo Editor Photo" r:id="rId5" imgW="317500" imgH="292100" progId="MSPhotoEd.3">
                  <p:embed/>
                </p:oleObj>
              </mc:Choice>
              <mc:Fallback>
                <p:oleObj name="Photo Editor Photo" r:id="rId5" imgW="317500" imgH="292100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0" y="3246438"/>
                        <a:ext cx="363538" cy="334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829" name="Rectangle 6">
            <a:extLst>
              <a:ext uri="{FF2B5EF4-FFF2-40B4-BE49-F238E27FC236}">
                <a16:creationId xmlns:a16="http://schemas.microsoft.com/office/drawing/2014/main" id="{AB77A44A-1CDB-B94B-B29C-DBDD67D377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33-53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3">
            <a:extLst>
              <a:ext uri="{FF2B5EF4-FFF2-40B4-BE49-F238E27FC236}">
                <a16:creationId xmlns:a16="http://schemas.microsoft.com/office/drawing/2014/main" id="{A0CB8F60-5A4F-8747-ADDD-64BC4A2F966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2700"/>
            <a:ext cx="8229600" cy="603250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Chapter 33 Preview</a:t>
            </a:r>
          </a:p>
        </p:txBody>
      </p:sp>
      <p:pic>
        <p:nvPicPr>
          <p:cNvPr id="19458" name="Picture 4" descr="33_ChPreview_05">
            <a:extLst>
              <a:ext uri="{FF2B5EF4-FFF2-40B4-BE49-F238E27FC236}">
                <a16:creationId xmlns:a16="http://schemas.microsoft.com/office/drawing/2014/main" id="{6881014A-1452-324E-9620-ACC6997C2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4"/>
          <a:stretch>
            <a:fillRect/>
          </a:stretch>
        </p:blipFill>
        <p:spPr bwMode="auto">
          <a:xfrm>
            <a:off x="2432050" y="1090613"/>
            <a:ext cx="4279900" cy="467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5">
            <a:extLst>
              <a:ext uri="{FF2B5EF4-FFF2-40B4-BE49-F238E27FC236}">
                <a16:creationId xmlns:a16="http://schemas.microsoft.com/office/drawing/2014/main" id="{E3B0DF8D-BC60-AB49-A058-8DCE7193B3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33-7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>
            <a:extLst>
              <a:ext uri="{FF2B5EF4-FFF2-40B4-BE49-F238E27FC236}">
                <a16:creationId xmlns:a16="http://schemas.microsoft.com/office/drawing/2014/main" id="{C20308E5-392D-5842-A470-CC74C61130F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00013"/>
            <a:ext cx="8312150" cy="433387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Magnetic Flux in a Nonuniform Field</a:t>
            </a:r>
          </a:p>
        </p:txBody>
      </p:sp>
      <p:sp>
        <p:nvSpPr>
          <p:cNvPr id="79874" name="Rectangle 7">
            <a:extLst>
              <a:ext uri="{FF2B5EF4-FFF2-40B4-BE49-F238E27FC236}">
                <a16:creationId xmlns:a16="http://schemas.microsoft.com/office/drawing/2014/main" id="{6CF7F71E-0CB4-7B46-9EF7-ACBDA79DC9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1975" y="1330325"/>
            <a:ext cx="2100263" cy="1600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9875" name="Text Box 3">
            <a:extLst>
              <a:ext uri="{FF2B5EF4-FFF2-40B4-BE49-F238E27FC236}">
                <a16:creationId xmlns:a16="http://schemas.microsoft.com/office/drawing/2014/main" id="{24726A8A-207B-EB4F-8FEE-20A5BD9056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8938" y="1193800"/>
            <a:ext cx="3598862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04800" indent="-3048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The figure shows a loop in a nonuniform magnetic field.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The total magnetic flux through the </a:t>
            </a:r>
            <a:br>
              <a:rPr lang="en-US" altLang="en-US" sz="2600">
                <a:cs typeface="Arial" panose="020B0604020202020204" pitchFamily="34" charset="0"/>
              </a:rPr>
            </a:br>
            <a:r>
              <a:rPr lang="en-US" altLang="en-US" sz="2600">
                <a:cs typeface="Arial" panose="020B0604020202020204" pitchFamily="34" charset="0"/>
              </a:rPr>
              <a:t>loop is found with </a:t>
            </a:r>
            <a:br>
              <a:rPr lang="en-US" altLang="en-US" sz="2600">
                <a:cs typeface="Arial" panose="020B0604020202020204" pitchFamily="34" charset="0"/>
              </a:rPr>
            </a:br>
            <a:r>
              <a:rPr lang="en-US" altLang="en-US" sz="2600">
                <a:cs typeface="Arial" panose="020B0604020202020204" pitchFamily="34" charset="0"/>
              </a:rPr>
              <a:t>an </a:t>
            </a:r>
            <a:r>
              <a:rPr lang="en-US" altLang="en-US" sz="2600" i="1">
                <a:cs typeface="Arial" panose="020B0604020202020204" pitchFamily="34" charset="0"/>
              </a:rPr>
              <a:t>area integral.</a:t>
            </a:r>
          </a:p>
        </p:txBody>
      </p:sp>
      <p:pic>
        <p:nvPicPr>
          <p:cNvPr id="79876" name="Picture 7" descr="33_15_Figure">
            <a:extLst>
              <a:ext uri="{FF2B5EF4-FFF2-40B4-BE49-F238E27FC236}">
                <a16:creationId xmlns:a16="http://schemas.microsoft.com/office/drawing/2014/main" id="{05AFF511-FFFA-1346-AE31-129E38917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68"/>
          <a:stretch>
            <a:fillRect/>
          </a:stretch>
        </p:blipFill>
        <p:spPr bwMode="auto">
          <a:xfrm>
            <a:off x="425450" y="1447800"/>
            <a:ext cx="4832350" cy="367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7" name="Picture 8" descr="CH33_PPT_Slide_33-53">
            <a:extLst>
              <a:ext uri="{FF2B5EF4-FFF2-40B4-BE49-F238E27FC236}">
                <a16:creationId xmlns:a16="http://schemas.microsoft.com/office/drawing/2014/main" id="{E9479B6D-ED27-3C43-B1A3-1065BDF02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578"/>
          <a:stretch>
            <a:fillRect/>
          </a:stretch>
        </p:blipFill>
        <p:spPr bwMode="auto">
          <a:xfrm>
            <a:off x="5822950" y="4495800"/>
            <a:ext cx="285115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8" name="Rectangle 9">
            <a:extLst>
              <a:ext uri="{FF2B5EF4-FFF2-40B4-BE49-F238E27FC236}">
                <a16:creationId xmlns:a16="http://schemas.microsoft.com/office/drawing/2014/main" id="{024F5F1E-E919-4E45-B3E4-7C3F637340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33-54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>
            <a:extLst>
              <a:ext uri="{FF2B5EF4-FFF2-40B4-BE49-F238E27FC236}">
                <a16:creationId xmlns:a16="http://schemas.microsoft.com/office/drawing/2014/main" id="{78FA1BF4-BDF3-634C-84D7-D2511D98F15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76200"/>
            <a:ext cx="2951163" cy="484188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Lenz</a:t>
            </a:r>
            <a:r>
              <a:rPr lang="ja-JP" altLang="en-US" sz="3200">
                <a:solidFill>
                  <a:schemeClr val="bg1"/>
                </a:solidFill>
              </a:rPr>
              <a:t>’</a:t>
            </a:r>
            <a:r>
              <a:rPr lang="en-US" altLang="ja-JP" sz="3200">
                <a:solidFill>
                  <a:schemeClr val="bg1"/>
                </a:solidFill>
              </a:rPr>
              <a:t>s Law</a:t>
            </a:r>
            <a:endParaRPr lang="en-US" altLang="en-US" sz="3200">
              <a:solidFill>
                <a:schemeClr val="bg1"/>
              </a:solidFill>
            </a:endParaRPr>
          </a:p>
        </p:txBody>
      </p:sp>
      <p:pic>
        <p:nvPicPr>
          <p:cNvPr id="80898" name="Picture 6" descr="33_18_Figure">
            <a:extLst>
              <a:ext uri="{FF2B5EF4-FFF2-40B4-BE49-F238E27FC236}">
                <a16:creationId xmlns:a16="http://schemas.microsoft.com/office/drawing/2014/main" id="{670277D2-45C8-F743-BE92-B9F5F0E03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3"/>
          <a:stretch>
            <a:fillRect/>
          </a:stretch>
        </p:blipFill>
        <p:spPr bwMode="auto">
          <a:xfrm>
            <a:off x="1992313" y="990600"/>
            <a:ext cx="5156200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9" name="Picture 7" descr="33_KeyLaws_01">
            <a:extLst>
              <a:ext uri="{FF2B5EF4-FFF2-40B4-BE49-F238E27FC236}">
                <a16:creationId xmlns:a16="http://schemas.microsoft.com/office/drawing/2014/main" id="{F8D01166-BA8A-FF41-8570-72A1CCC22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25"/>
          <a:stretch>
            <a:fillRect/>
          </a:stretch>
        </p:blipFill>
        <p:spPr bwMode="auto">
          <a:xfrm>
            <a:off x="296863" y="5257800"/>
            <a:ext cx="8548687" cy="116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0" name="Rectangle 8">
            <a:extLst>
              <a:ext uri="{FF2B5EF4-FFF2-40B4-BE49-F238E27FC236}">
                <a16:creationId xmlns:a16="http://schemas.microsoft.com/office/drawing/2014/main" id="{FB732CE8-C5CD-3543-97B3-0ACEDC1BC8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33-55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>
            <a:extLst>
              <a:ext uri="{FF2B5EF4-FFF2-40B4-BE49-F238E27FC236}">
                <a16:creationId xmlns:a16="http://schemas.microsoft.com/office/drawing/2014/main" id="{4E47D302-E24A-244F-8F16-F3579A0B403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01600"/>
            <a:ext cx="3314700" cy="428625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Lenz</a:t>
            </a:r>
            <a:r>
              <a:rPr lang="ja-JP" altLang="en-US" sz="3200">
                <a:solidFill>
                  <a:schemeClr val="bg1"/>
                </a:solidFill>
              </a:rPr>
              <a:t>’</a:t>
            </a:r>
            <a:r>
              <a:rPr lang="en-US" altLang="ja-JP" sz="3200">
                <a:solidFill>
                  <a:schemeClr val="bg1"/>
                </a:solidFill>
              </a:rPr>
              <a:t>s Law</a:t>
            </a:r>
            <a:endParaRPr lang="en-US" altLang="en-US" sz="3200">
              <a:solidFill>
                <a:schemeClr val="bg1"/>
              </a:solidFill>
            </a:endParaRPr>
          </a:p>
        </p:txBody>
      </p:sp>
      <p:sp>
        <p:nvSpPr>
          <p:cNvPr id="81922" name="Text Box 3">
            <a:extLst>
              <a:ext uri="{FF2B5EF4-FFF2-40B4-BE49-F238E27FC236}">
                <a16:creationId xmlns:a16="http://schemas.microsoft.com/office/drawing/2014/main" id="{B0489CF1-79B1-1648-B62A-CA37AB6FF8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0100" y="962025"/>
            <a:ext cx="441960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04800" indent="-3048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Pushing the bar magnet into the loop causes the magnetic flux to </a:t>
            </a:r>
            <a:r>
              <a:rPr lang="en-US" altLang="en-US" sz="2600" i="1">
                <a:cs typeface="Arial" panose="020B0604020202020204" pitchFamily="34" charset="0"/>
              </a:rPr>
              <a:t>increase </a:t>
            </a:r>
            <a:r>
              <a:rPr lang="en-US" altLang="en-US" sz="2600">
                <a:cs typeface="Arial" panose="020B0604020202020204" pitchFamily="34" charset="0"/>
              </a:rPr>
              <a:t>in the downward direction.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To oppose the </a:t>
            </a:r>
            <a:r>
              <a:rPr lang="en-US" altLang="en-US" sz="2600" i="1">
                <a:cs typeface="Arial" panose="020B0604020202020204" pitchFamily="34" charset="0"/>
              </a:rPr>
              <a:t>change </a:t>
            </a:r>
            <a:r>
              <a:rPr lang="en-US" altLang="en-US" sz="2600">
                <a:cs typeface="Arial" panose="020B0604020202020204" pitchFamily="34" charset="0"/>
              </a:rPr>
              <a:t>in flux, which is what Lenz</a:t>
            </a:r>
            <a:r>
              <a:rPr lang="ja-JP" altLang="en-US" sz="2600">
                <a:cs typeface="Arial" panose="020B0604020202020204" pitchFamily="34" charset="0"/>
              </a:rPr>
              <a:t>’</a:t>
            </a:r>
            <a:r>
              <a:rPr lang="en-US" altLang="ja-JP" sz="2600">
                <a:cs typeface="Arial" panose="020B0604020202020204" pitchFamily="34" charset="0"/>
              </a:rPr>
              <a:t>s law requires, the loop </a:t>
            </a:r>
            <a:br>
              <a:rPr lang="en-US" altLang="ja-JP" sz="2600">
                <a:cs typeface="Arial" panose="020B0604020202020204" pitchFamily="34" charset="0"/>
              </a:rPr>
            </a:br>
            <a:r>
              <a:rPr lang="en-US" altLang="ja-JP" sz="2600">
                <a:cs typeface="Arial" panose="020B0604020202020204" pitchFamily="34" charset="0"/>
              </a:rPr>
              <a:t>itself needs to generate </a:t>
            </a:r>
            <a:br>
              <a:rPr lang="en-US" altLang="ja-JP" sz="2600">
                <a:cs typeface="Arial" panose="020B0604020202020204" pitchFamily="34" charset="0"/>
              </a:rPr>
            </a:br>
            <a:r>
              <a:rPr lang="en-US" altLang="ja-JP" sz="2600">
                <a:cs typeface="Arial" panose="020B0604020202020204" pitchFamily="34" charset="0"/>
              </a:rPr>
              <a:t>an </a:t>
            </a:r>
            <a:r>
              <a:rPr lang="en-US" altLang="ja-JP" sz="2600" i="1">
                <a:cs typeface="Arial" panose="020B0604020202020204" pitchFamily="34" charset="0"/>
              </a:rPr>
              <a:t>upward</a:t>
            </a:r>
            <a:r>
              <a:rPr lang="en-US" altLang="ja-JP" sz="2600">
                <a:cs typeface="Arial" panose="020B0604020202020204" pitchFamily="34" charset="0"/>
              </a:rPr>
              <a:t>-pointing magnetic field.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The induced current ceases as soon as the magnet stops moving.</a:t>
            </a:r>
            <a:endParaRPr lang="en-US" altLang="en-US" sz="2600" b="1">
              <a:cs typeface="Arial" panose="020B0604020202020204" pitchFamily="34" charset="0"/>
            </a:endParaRPr>
          </a:p>
        </p:txBody>
      </p:sp>
      <p:pic>
        <p:nvPicPr>
          <p:cNvPr id="81923" name="Picture 5" descr="33_19_Figure">
            <a:extLst>
              <a:ext uri="{FF2B5EF4-FFF2-40B4-BE49-F238E27FC236}">
                <a16:creationId xmlns:a16="http://schemas.microsoft.com/office/drawing/2014/main" id="{9AB4E737-3CFA-5140-9E5B-D92A81561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1"/>
          <a:stretch>
            <a:fillRect/>
          </a:stretch>
        </p:blipFill>
        <p:spPr bwMode="auto">
          <a:xfrm>
            <a:off x="228600" y="1041400"/>
            <a:ext cx="3838575" cy="520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4" name="Rectangle 6">
            <a:extLst>
              <a:ext uri="{FF2B5EF4-FFF2-40B4-BE49-F238E27FC236}">
                <a16:creationId xmlns:a16="http://schemas.microsoft.com/office/drawing/2014/main" id="{CCA23029-22AC-8A4D-9C36-E132B59473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33-56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>
            <a:extLst>
              <a:ext uri="{FF2B5EF4-FFF2-40B4-BE49-F238E27FC236}">
                <a16:creationId xmlns:a16="http://schemas.microsoft.com/office/drawing/2014/main" id="{5AF8C31B-1FB2-F84C-BDA4-0E073711D81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88900"/>
            <a:ext cx="8297863" cy="463550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Lenz</a:t>
            </a:r>
            <a:r>
              <a:rPr lang="ja-JP" altLang="en-US" sz="3200">
                <a:solidFill>
                  <a:schemeClr val="bg1"/>
                </a:solidFill>
              </a:rPr>
              <a:t>’</a:t>
            </a:r>
            <a:r>
              <a:rPr lang="en-US" altLang="ja-JP" sz="3200">
                <a:solidFill>
                  <a:schemeClr val="bg1"/>
                </a:solidFill>
              </a:rPr>
              <a:t>s Law</a:t>
            </a:r>
            <a:endParaRPr lang="en-US" altLang="en-US" sz="3200">
              <a:solidFill>
                <a:schemeClr val="bg1"/>
              </a:solidFill>
            </a:endParaRPr>
          </a:p>
        </p:txBody>
      </p:sp>
      <p:sp>
        <p:nvSpPr>
          <p:cNvPr id="82946" name="Text Box 3">
            <a:extLst>
              <a:ext uri="{FF2B5EF4-FFF2-40B4-BE49-F238E27FC236}">
                <a16:creationId xmlns:a16="http://schemas.microsoft.com/office/drawing/2014/main" id="{E25B9A28-D49B-E046-8E07-D9787EEB0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" y="965200"/>
            <a:ext cx="8788400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17500" indent="-3175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Pushing the bar magnet away from the loop causes the magnetic flux to </a:t>
            </a:r>
            <a:r>
              <a:rPr lang="en-US" altLang="en-US" sz="2600" i="1">
                <a:cs typeface="Arial" panose="020B0604020202020204" pitchFamily="34" charset="0"/>
              </a:rPr>
              <a:t>decrease </a:t>
            </a:r>
            <a:r>
              <a:rPr lang="en-US" altLang="en-US" sz="2600">
                <a:cs typeface="Arial" panose="020B0604020202020204" pitchFamily="34" charset="0"/>
              </a:rPr>
              <a:t>in the downward direction.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To </a:t>
            </a:r>
            <a:r>
              <a:rPr lang="en-US" altLang="en-US" sz="2600" i="1">
                <a:cs typeface="Arial" panose="020B0604020202020204" pitchFamily="34" charset="0"/>
              </a:rPr>
              <a:t>oppose this decrease</a:t>
            </a:r>
            <a:r>
              <a:rPr lang="en-US" altLang="en-US" sz="2600">
                <a:cs typeface="Arial" panose="020B0604020202020204" pitchFamily="34" charset="0"/>
              </a:rPr>
              <a:t>, a clockwise current is induced.</a:t>
            </a:r>
            <a:endParaRPr lang="en-US" altLang="en-US" sz="2600" b="1">
              <a:cs typeface="Arial" panose="020B0604020202020204" pitchFamily="34" charset="0"/>
            </a:endParaRPr>
          </a:p>
        </p:txBody>
      </p:sp>
      <p:pic>
        <p:nvPicPr>
          <p:cNvPr id="82947" name="Picture 5" descr="33_20_Figure">
            <a:extLst>
              <a:ext uri="{FF2B5EF4-FFF2-40B4-BE49-F238E27FC236}">
                <a16:creationId xmlns:a16="http://schemas.microsoft.com/office/drawing/2014/main" id="{4D749A08-DEB0-DB43-9545-76B4246E2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9" b="4491"/>
          <a:stretch>
            <a:fillRect/>
          </a:stretch>
        </p:blipFill>
        <p:spPr bwMode="auto">
          <a:xfrm>
            <a:off x="673100" y="2819400"/>
            <a:ext cx="7788275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8" name="Rectangle 8">
            <a:extLst>
              <a:ext uri="{FF2B5EF4-FFF2-40B4-BE49-F238E27FC236}">
                <a16:creationId xmlns:a16="http://schemas.microsoft.com/office/drawing/2014/main" id="{BF07DFB4-0E0D-8343-B540-C2860A4EBE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33-57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9" descr="CH33_PPT_Slide57">
            <a:extLst>
              <a:ext uri="{FF2B5EF4-FFF2-40B4-BE49-F238E27FC236}">
                <a16:creationId xmlns:a16="http://schemas.microsoft.com/office/drawing/2014/main" id="{B283166E-1E94-B54E-9984-C63532EBC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49"/>
          <a:stretch>
            <a:fillRect/>
          </a:stretch>
        </p:blipFill>
        <p:spPr bwMode="auto">
          <a:xfrm>
            <a:off x="4910138" y="1317625"/>
            <a:ext cx="4210050" cy="399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0" name="Rectangle 5">
            <a:extLst>
              <a:ext uri="{FF2B5EF4-FFF2-40B4-BE49-F238E27FC236}">
                <a16:creationId xmlns:a16="http://schemas.microsoft.com/office/drawing/2014/main" id="{514BA844-F395-C345-9C6A-8E98DA668C27}"/>
              </a:ext>
            </a:extLst>
          </p:cNvPr>
          <p:cNvSpPr>
            <a:spLocks/>
          </p:cNvSpPr>
          <p:nvPr/>
        </p:nvSpPr>
        <p:spPr bwMode="auto">
          <a:xfrm>
            <a:off x="457200" y="1041400"/>
            <a:ext cx="4445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</a:pPr>
            <a:r>
              <a:rPr lang="en-US" altLang="en-US" sz="2600"/>
              <a:t>The bar magnet is pushed toward the center of a wire loop. Which is true? </a:t>
            </a:r>
          </a:p>
        </p:txBody>
      </p:sp>
      <p:sp>
        <p:nvSpPr>
          <p:cNvPr id="83971" name="Rectangle 6">
            <a:extLst>
              <a:ext uri="{FF2B5EF4-FFF2-40B4-BE49-F238E27FC236}">
                <a16:creationId xmlns:a16="http://schemas.microsoft.com/office/drawing/2014/main" id="{2FEA9254-0AEC-354C-BED3-B30474CC8C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88900"/>
            <a:ext cx="339090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296" tIns="41148" rIns="82296" bIns="41148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QuickCheck 33.7</a:t>
            </a:r>
          </a:p>
        </p:txBody>
      </p:sp>
      <p:sp>
        <p:nvSpPr>
          <p:cNvPr id="83972" name="Rectangle 80">
            <a:extLst>
              <a:ext uri="{FF2B5EF4-FFF2-40B4-BE49-F238E27FC236}">
                <a16:creationId xmlns:a16="http://schemas.microsoft.com/office/drawing/2014/main" id="{85190C73-0EBD-4D4A-9AE7-4BE71D538CD8}"/>
              </a:ext>
            </a:extLst>
          </p:cNvPr>
          <p:cNvSpPr>
            <a:spLocks/>
          </p:cNvSpPr>
          <p:nvPr/>
        </p:nvSpPr>
        <p:spPr bwMode="auto">
          <a:xfrm>
            <a:off x="381000" y="2463800"/>
            <a:ext cx="48133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296" tIns="41148" rIns="82296" bIns="41148">
            <a:spAutoFit/>
          </a:bodyPr>
          <a:lstStyle>
            <a:lvl1pPr marL="609600" indent="-609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AutoNum type="alphaUcPeriod"/>
            </a:pPr>
            <a:r>
              <a:rPr lang="en-US" altLang="en-US"/>
              <a:t>There is a clockwise induced current in the loop.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AutoNum type="alphaUcPeriod"/>
            </a:pPr>
            <a:r>
              <a:rPr lang="en-US" altLang="en-US"/>
              <a:t>There is a counterclockwise induced current in the loop.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AutoNum type="alphaUcPeriod"/>
            </a:pPr>
            <a:r>
              <a:rPr lang="en-US" altLang="en-US"/>
              <a:t>There is no induced current in the loop.</a:t>
            </a:r>
          </a:p>
        </p:txBody>
      </p:sp>
      <p:sp>
        <p:nvSpPr>
          <p:cNvPr id="83973" name="Rectangle 11">
            <a:extLst>
              <a:ext uri="{FF2B5EF4-FFF2-40B4-BE49-F238E27FC236}">
                <a16:creationId xmlns:a16="http://schemas.microsoft.com/office/drawing/2014/main" id="{94D04995-F160-7A49-804A-F138CB44E8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33-58</a:t>
            </a:r>
          </a:p>
        </p:txBody>
      </p:sp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19" descr="CH33_PPT_Slide58">
            <a:extLst>
              <a:ext uri="{FF2B5EF4-FFF2-40B4-BE49-F238E27FC236}">
                <a16:creationId xmlns:a16="http://schemas.microsoft.com/office/drawing/2014/main" id="{A768EE8A-538C-CB4C-9EE8-270F8EB1A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0" r="18372"/>
          <a:stretch>
            <a:fillRect/>
          </a:stretch>
        </p:blipFill>
        <p:spPr bwMode="auto">
          <a:xfrm>
            <a:off x="5194300" y="1317625"/>
            <a:ext cx="3949700" cy="399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8" name="Rectangle 5">
            <a:extLst>
              <a:ext uri="{FF2B5EF4-FFF2-40B4-BE49-F238E27FC236}">
                <a16:creationId xmlns:a16="http://schemas.microsoft.com/office/drawing/2014/main" id="{6CA61248-7D54-C348-85AF-A9F84591293D}"/>
              </a:ext>
            </a:extLst>
          </p:cNvPr>
          <p:cNvSpPr>
            <a:spLocks/>
          </p:cNvSpPr>
          <p:nvPr/>
        </p:nvSpPr>
        <p:spPr bwMode="auto">
          <a:xfrm>
            <a:off x="457200" y="1041400"/>
            <a:ext cx="4445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</a:pPr>
            <a:r>
              <a:rPr lang="en-US" altLang="en-US" sz="2600"/>
              <a:t>The bar magnet is pushed toward the center of a wire loop. Which is true? </a:t>
            </a:r>
          </a:p>
        </p:txBody>
      </p:sp>
      <p:sp>
        <p:nvSpPr>
          <p:cNvPr id="86019" name="Rectangle 6">
            <a:extLst>
              <a:ext uri="{FF2B5EF4-FFF2-40B4-BE49-F238E27FC236}">
                <a16:creationId xmlns:a16="http://schemas.microsoft.com/office/drawing/2014/main" id="{79CA6AD1-95D9-7941-AD86-1A656734E0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88900"/>
            <a:ext cx="339090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296" tIns="41148" rIns="82296" bIns="41148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QuickCheck 33.7</a:t>
            </a:r>
          </a:p>
        </p:txBody>
      </p:sp>
      <p:sp>
        <p:nvSpPr>
          <p:cNvPr id="86020" name="Rectangle 80">
            <a:extLst>
              <a:ext uri="{FF2B5EF4-FFF2-40B4-BE49-F238E27FC236}">
                <a16:creationId xmlns:a16="http://schemas.microsoft.com/office/drawing/2014/main" id="{4DA17CD9-95C5-A94F-8727-B66D01E09D7F}"/>
              </a:ext>
            </a:extLst>
          </p:cNvPr>
          <p:cNvSpPr>
            <a:spLocks/>
          </p:cNvSpPr>
          <p:nvPr/>
        </p:nvSpPr>
        <p:spPr bwMode="auto">
          <a:xfrm>
            <a:off x="381000" y="2463800"/>
            <a:ext cx="48133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296" tIns="41148" rIns="82296" bIns="41148">
            <a:spAutoFit/>
          </a:bodyPr>
          <a:lstStyle>
            <a:lvl1pPr marL="609600" indent="-609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AutoNum type="alphaUcPeriod"/>
            </a:pPr>
            <a:r>
              <a:rPr lang="en-US" altLang="en-US"/>
              <a:t>There is a clockwise induced current in the loop.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AutoNum type="alphaUcPeriod"/>
            </a:pPr>
            <a:r>
              <a:rPr lang="en-US" altLang="en-US"/>
              <a:t>There is a counterclockwise induced current in the loop.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AutoNum type="alphaUcPeriod"/>
            </a:pPr>
            <a:r>
              <a:rPr lang="en-US" altLang="en-US"/>
              <a:t>There is no induced current </a:t>
            </a:r>
            <a:br>
              <a:rPr lang="en-US" altLang="en-US"/>
            </a:br>
            <a:r>
              <a:rPr lang="en-US" altLang="en-US"/>
              <a:t>in the loop.</a:t>
            </a:r>
          </a:p>
        </p:txBody>
      </p:sp>
      <p:sp>
        <p:nvSpPr>
          <p:cNvPr id="86021" name="Rectangle 14">
            <a:extLst>
              <a:ext uri="{FF2B5EF4-FFF2-40B4-BE49-F238E27FC236}">
                <a16:creationId xmlns:a16="http://schemas.microsoft.com/office/drawing/2014/main" id="{754897F8-52D9-5C48-97E9-4FF0D4BBE35A}"/>
              </a:ext>
            </a:extLst>
          </p:cNvPr>
          <p:cNvSpPr>
            <a:spLocks/>
          </p:cNvSpPr>
          <p:nvPr/>
        </p:nvSpPr>
        <p:spPr bwMode="auto">
          <a:xfrm>
            <a:off x="690563" y="5402263"/>
            <a:ext cx="8148637" cy="108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296" tIns="41148" rIns="82296" bIns="41148">
            <a:spAutoFit/>
          </a:bodyPr>
          <a:lstStyle>
            <a:lvl1pPr marL="309563" indent="-30956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AutoNum type="arabicPeriod"/>
            </a:pPr>
            <a:r>
              <a:rPr lang="en-US" altLang="en-US" sz="2200">
                <a:solidFill>
                  <a:srgbClr val="CE0100"/>
                </a:solidFill>
                <a:latin typeface="Times New Roman" panose="02020603050405020304" pitchFamily="18" charset="0"/>
              </a:rPr>
              <a:t>Upward flux from magnet is </a:t>
            </a:r>
            <a:r>
              <a:rPr lang="en-US" altLang="en-US" sz="2200" u="sng">
                <a:solidFill>
                  <a:srgbClr val="CE0100"/>
                </a:solidFill>
                <a:latin typeface="Times New Roman" panose="02020603050405020304" pitchFamily="18" charset="0"/>
              </a:rPr>
              <a:t>increasing</a:t>
            </a:r>
            <a:r>
              <a:rPr lang="en-US" altLang="en-US" sz="2200">
                <a:solidFill>
                  <a:srgbClr val="CE0100"/>
                </a:solidFill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buFont typeface="Arial" panose="020B0604020202020204" pitchFamily="34" charset="0"/>
              <a:buAutoNum type="arabicPeriod"/>
            </a:pPr>
            <a:r>
              <a:rPr lang="en-US" altLang="en-US" sz="2200">
                <a:solidFill>
                  <a:srgbClr val="CE0100"/>
                </a:solidFill>
                <a:latin typeface="Times New Roman" panose="02020603050405020304" pitchFamily="18" charset="0"/>
              </a:rPr>
              <a:t>To oppose the </a:t>
            </a:r>
            <a:r>
              <a:rPr lang="en-US" altLang="en-US" sz="2200" u="sng">
                <a:solidFill>
                  <a:srgbClr val="CE0100"/>
                </a:solidFill>
                <a:latin typeface="Times New Roman" panose="02020603050405020304" pitchFamily="18" charset="0"/>
              </a:rPr>
              <a:t>increase</a:t>
            </a:r>
            <a:r>
              <a:rPr lang="en-US" altLang="en-US" sz="2200">
                <a:solidFill>
                  <a:srgbClr val="CE0100"/>
                </a:solidFill>
                <a:latin typeface="Times New Roman" panose="02020603050405020304" pitchFamily="18" charset="0"/>
              </a:rPr>
              <a:t>, the field of the induced current points down.</a:t>
            </a:r>
          </a:p>
          <a:p>
            <a:pPr eaLnBrk="1" hangingPunct="1">
              <a:buFont typeface="Arial" panose="020B0604020202020204" pitchFamily="34" charset="0"/>
              <a:buAutoNum type="arabicPeriod"/>
            </a:pPr>
            <a:r>
              <a:rPr lang="en-US" altLang="en-US" sz="2200">
                <a:solidFill>
                  <a:srgbClr val="CE0100"/>
                </a:solidFill>
                <a:latin typeface="Times New Roman" panose="02020603050405020304" pitchFamily="18" charset="0"/>
              </a:rPr>
              <a:t>From the right-hand rule, a downward field needs a cw current.</a:t>
            </a:r>
          </a:p>
        </p:txBody>
      </p:sp>
      <p:sp>
        <p:nvSpPr>
          <p:cNvPr id="86022" name="Line 15">
            <a:extLst>
              <a:ext uri="{FF2B5EF4-FFF2-40B4-BE49-F238E27FC236}">
                <a16:creationId xmlns:a16="http://schemas.microsoft.com/office/drawing/2014/main" id="{62CCAF59-54F5-7E47-A058-301CDA79F31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27588" y="1600200"/>
            <a:ext cx="2563812" cy="3916363"/>
          </a:xfrm>
          <a:prstGeom prst="line">
            <a:avLst/>
          </a:prstGeom>
          <a:noFill/>
          <a:ln w="15875">
            <a:solidFill>
              <a:srgbClr val="CE01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2296" tIns="41148" rIns="82296" bIns="41148" anchor="ctr"/>
          <a:lstStyle/>
          <a:p>
            <a:endParaRPr lang="en-US"/>
          </a:p>
        </p:txBody>
      </p:sp>
      <p:sp>
        <p:nvSpPr>
          <p:cNvPr id="86023" name="Line 16">
            <a:extLst>
              <a:ext uri="{FF2B5EF4-FFF2-40B4-BE49-F238E27FC236}">
                <a16:creationId xmlns:a16="http://schemas.microsoft.com/office/drawing/2014/main" id="{360E06A3-B3FA-8A45-A32E-45B5FD1F25C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72163" y="3057525"/>
            <a:ext cx="1074737" cy="2733675"/>
          </a:xfrm>
          <a:prstGeom prst="line">
            <a:avLst/>
          </a:prstGeom>
          <a:noFill/>
          <a:ln w="15875">
            <a:solidFill>
              <a:srgbClr val="CE01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2296" tIns="41148" rIns="82296" bIns="41148" anchor="ctr"/>
          <a:lstStyle/>
          <a:p>
            <a:endParaRPr lang="en-US"/>
          </a:p>
        </p:txBody>
      </p:sp>
      <p:sp>
        <p:nvSpPr>
          <p:cNvPr id="86024" name="Line 17">
            <a:extLst>
              <a:ext uri="{FF2B5EF4-FFF2-40B4-BE49-F238E27FC236}">
                <a16:creationId xmlns:a16="http://schemas.microsoft.com/office/drawing/2014/main" id="{98D0A5E3-757A-424C-A6BA-E7678715A46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65813" y="3019425"/>
            <a:ext cx="2033587" cy="2757488"/>
          </a:xfrm>
          <a:prstGeom prst="line">
            <a:avLst/>
          </a:prstGeom>
          <a:noFill/>
          <a:ln w="15875">
            <a:solidFill>
              <a:srgbClr val="CE01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2296" tIns="41148" rIns="82296" bIns="41148" anchor="ctr"/>
          <a:lstStyle/>
          <a:p>
            <a:endParaRPr lang="en-US"/>
          </a:p>
        </p:txBody>
      </p:sp>
      <p:sp>
        <p:nvSpPr>
          <p:cNvPr id="86025" name="Rectangle 20">
            <a:extLst>
              <a:ext uri="{FF2B5EF4-FFF2-40B4-BE49-F238E27FC236}">
                <a16:creationId xmlns:a16="http://schemas.microsoft.com/office/drawing/2014/main" id="{680B0EA8-4AA1-3E40-9A53-B338636300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33-59</a:t>
            </a:r>
          </a:p>
        </p:txBody>
      </p:sp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6" descr="CH33_PPT_Slide59-60">
            <a:extLst>
              <a:ext uri="{FF2B5EF4-FFF2-40B4-BE49-F238E27FC236}">
                <a16:creationId xmlns:a16="http://schemas.microsoft.com/office/drawing/2014/main" id="{B29845F1-0592-A143-A858-AA5FE1759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9" b="7570"/>
          <a:stretch>
            <a:fillRect/>
          </a:stretch>
        </p:blipFill>
        <p:spPr bwMode="auto">
          <a:xfrm>
            <a:off x="5064125" y="1298575"/>
            <a:ext cx="3686175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6" name="Rectangle 2">
            <a:extLst>
              <a:ext uri="{FF2B5EF4-FFF2-40B4-BE49-F238E27FC236}">
                <a16:creationId xmlns:a16="http://schemas.microsoft.com/office/drawing/2014/main" id="{BBDD4096-A829-C147-85C9-3B31FE35797D}"/>
              </a:ext>
            </a:extLst>
          </p:cNvPr>
          <p:cNvSpPr>
            <a:spLocks/>
          </p:cNvSpPr>
          <p:nvPr/>
        </p:nvSpPr>
        <p:spPr bwMode="auto">
          <a:xfrm>
            <a:off x="465138" y="1206500"/>
            <a:ext cx="4437062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</a:pPr>
            <a:r>
              <a:rPr lang="en-US" altLang="en-US" sz="2500"/>
              <a:t>The bar magnet is pushed toward the center of a wire loop. Which is true? </a:t>
            </a:r>
          </a:p>
        </p:txBody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C4F530C3-E057-0246-8227-F21461CAC4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88900"/>
            <a:ext cx="339090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296" tIns="41148" rIns="82296" bIns="41148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QuickCheck 33.8</a:t>
            </a:r>
          </a:p>
        </p:txBody>
      </p:sp>
      <p:sp>
        <p:nvSpPr>
          <p:cNvPr id="88068" name="Rectangle 4">
            <a:extLst>
              <a:ext uri="{FF2B5EF4-FFF2-40B4-BE49-F238E27FC236}">
                <a16:creationId xmlns:a16="http://schemas.microsoft.com/office/drawing/2014/main" id="{AAE75764-948D-9048-AB0C-6723F7C60DF4}"/>
              </a:ext>
            </a:extLst>
          </p:cNvPr>
          <p:cNvSpPr>
            <a:spLocks/>
          </p:cNvSpPr>
          <p:nvPr/>
        </p:nvSpPr>
        <p:spPr bwMode="auto">
          <a:xfrm>
            <a:off x="368300" y="2794000"/>
            <a:ext cx="584200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296" tIns="41148" rIns="82296" bIns="41148">
            <a:spAutoFit/>
          </a:bodyPr>
          <a:lstStyle>
            <a:lvl1pPr marL="622300" indent="-6223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AutoNum type="alphaUcPeriod"/>
            </a:pPr>
            <a:r>
              <a:rPr lang="en-US" altLang="en-US" sz="2500"/>
              <a:t>There is a clockwise </a:t>
            </a:r>
            <a:br>
              <a:rPr lang="en-US" altLang="en-US" sz="2500"/>
            </a:br>
            <a:r>
              <a:rPr lang="en-US" altLang="en-US" sz="2500"/>
              <a:t>induced current in </a:t>
            </a:r>
            <a:br>
              <a:rPr lang="en-US" altLang="en-US" sz="2500"/>
            </a:br>
            <a:r>
              <a:rPr lang="en-US" altLang="en-US" sz="2500"/>
              <a:t>the loop.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AutoNum type="alphaUcPeriod"/>
            </a:pPr>
            <a:r>
              <a:rPr lang="en-US" altLang="en-US" sz="2500"/>
              <a:t>There is a counterclockwise induced current in the loop.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AutoNum type="alphaUcPeriod"/>
            </a:pPr>
            <a:r>
              <a:rPr lang="en-US" altLang="en-US" sz="2500"/>
              <a:t>There is no induced current </a:t>
            </a:r>
            <a:br>
              <a:rPr lang="en-US" altLang="en-US" sz="2500"/>
            </a:br>
            <a:r>
              <a:rPr lang="en-US" altLang="en-US" sz="2500"/>
              <a:t>in the loop.</a:t>
            </a:r>
          </a:p>
        </p:txBody>
      </p:sp>
      <p:sp>
        <p:nvSpPr>
          <p:cNvPr id="88069" name="Rectangle 7">
            <a:extLst>
              <a:ext uri="{FF2B5EF4-FFF2-40B4-BE49-F238E27FC236}">
                <a16:creationId xmlns:a16="http://schemas.microsoft.com/office/drawing/2014/main" id="{99D9B10B-01E9-1F41-B98D-D0C02FF42D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33-60</a:t>
            </a:r>
          </a:p>
        </p:txBody>
      </p:sp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2" descr="CH33_PPT_Slide59-60">
            <a:extLst>
              <a:ext uri="{FF2B5EF4-FFF2-40B4-BE49-F238E27FC236}">
                <a16:creationId xmlns:a16="http://schemas.microsoft.com/office/drawing/2014/main" id="{6EFF739B-B086-DE4E-8479-DAF155B53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9" b="7570"/>
          <a:stretch>
            <a:fillRect/>
          </a:stretch>
        </p:blipFill>
        <p:spPr bwMode="auto">
          <a:xfrm>
            <a:off x="5064125" y="1298575"/>
            <a:ext cx="3686175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4" name="Rectangle 2">
            <a:extLst>
              <a:ext uri="{FF2B5EF4-FFF2-40B4-BE49-F238E27FC236}">
                <a16:creationId xmlns:a16="http://schemas.microsoft.com/office/drawing/2014/main" id="{51F2ED23-2B03-D648-AB20-D259C059FD02}"/>
              </a:ext>
            </a:extLst>
          </p:cNvPr>
          <p:cNvSpPr>
            <a:spLocks/>
          </p:cNvSpPr>
          <p:nvPr/>
        </p:nvSpPr>
        <p:spPr bwMode="auto">
          <a:xfrm>
            <a:off x="465138" y="1206500"/>
            <a:ext cx="4437062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</a:pPr>
            <a:r>
              <a:rPr lang="en-US" altLang="en-US" sz="2500"/>
              <a:t>The bar magnet is pushed toward the center of a wire loop. Which is true? </a:t>
            </a:r>
          </a:p>
        </p:txBody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F593D8B5-59A5-6342-AD41-C8398DB146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88900"/>
            <a:ext cx="339090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296" tIns="41148" rIns="82296" bIns="41148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QuickCheck 33.8</a:t>
            </a:r>
          </a:p>
        </p:txBody>
      </p:sp>
      <p:sp>
        <p:nvSpPr>
          <p:cNvPr id="90116" name="Rectangle 4">
            <a:extLst>
              <a:ext uri="{FF2B5EF4-FFF2-40B4-BE49-F238E27FC236}">
                <a16:creationId xmlns:a16="http://schemas.microsoft.com/office/drawing/2014/main" id="{59559A9F-25A3-0248-9A3D-02304D518B8D}"/>
              </a:ext>
            </a:extLst>
          </p:cNvPr>
          <p:cNvSpPr>
            <a:spLocks/>
          </p:cNvSpPr>
          <p:nvPr/>
        </p:nvSpPr>
        <p:spPr bwMode="auto">
          <a:xfrm>
            <a:off x="368300" y="2794000"/>
            <a:ext cx="637540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296" tIns="41148" rIns="82296" bIns="41148">
            <a:spAutoFit/>
          </a:bodyPr>
          <a:lstStyle>
            <a:lvl1pPr marL="622300" indent="-6223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AutoNum type="alphaUcPeriod"/>
            </a:pPr>
            <a:r>
              <a:rPr lang="en-US" altLang="en-US" sz="2500"/>
              <a:t>There is a clockwise </a:t>
            </a:r>
            <a:br>
              <a:rPr lang="en-US" altLang="en-US" sz="2500"/>
            </a:br>
            <a:r>
              <a:rPr lang="en-US" altLang="en-US" sz="2500"/>
              <a:t>induced current in </a:t>
            </a:r>
            <a:br>
              <a:rPr lang="en-US" altLang="en-US" sz="2500"/>
            </a:br>
            <a:r>
              <a:rPr lang="en-US" altLang="en-US" sz="2500"/>
              <a:t>the loop.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AutoNum type="alphaUcPeriod"/>
            </a:pPr>
            <a:r>
              <a:rPr lang="en-US" altLang="en-US" sz="2500"/>
              <a:t>There is a counterclockwise </a:t>
            </a:r>
            <a:br>
              <a:rPr lang="en-US" altLang="en-US" sz="2500"/>
            </a:br>
            <a:r>
              <a:rPr lang="en-US" altLang="en-US" sz="2500"/>
              <a:t>induced current in the loop.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AutoNum type="alphaUcPeriod"/>
            </a:pPr>
            <a:r>
              <a:rPr lang="en-US" altLang="en-US" sz="2500" b="1"/>
              <a:t>There is no induced current </a:t>
            </a:r>
            <a:br>
              <a:rPr lang="en-US" altLang="en-US" sz="2500" b="1"/>
            </a:br>
            <a:r>
              <a:rPr lang="en-US" altLang="en-US" sz="2500" b="1"/>
              <a:t>in the loop.</a:t>
            </a:r>
          </a:p>
        </p:txBody>
      </p:sp>
      <p:graphicFrame>
        <p:nvGraphicFramePr>
          <p:cNvPr id="90117" name="Object 6">
            <a:extLst>
              <a:ext uri="{FF2B5EF4-FFF2-40B4-BE49-F238E27FC236}">
                <a16:creationId xmlns:a16="http://schemas.microsoft.com/office/drawing/2014/main" id="{3B2CA928-C7FC-C24C-9C9E-D748771CEBC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563" y="4938713"/>
          <a:ext cx="363537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21" name="Photo Editor Photo" r:id="rId5" imgW="317500" imgH="292100" progId="MSPhotoEd.3">
                  <p:embed/>
                </p:oleObj>
              </mc:Choice>
              <mc:Fallback>
                <p:oleObj name="Photo Editor Photo" r:id="rId5" imgW="317500" imgH="292100" progId="MSPhotoEd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563" y="4938713"/>
                        <a:ext cx="363537" cy="33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0118" name="Rectangle 7">
            <a:extLst>
              <a:ext uri="{FF2B5EF4-FFF2-40B4-BE49-F238E27FC236}">
                <a16:creationId xmlns:a16="http://schemas.microsoft.com/office/drawing/2014/main" id="{9D57BCDD-7472-794D-B3A8-4F5B51DE4DE1}"/>
              </a:ext>
            </a:extLst>
          </p:cNvPr>
          <p:cNvSpPr>
            <a:spLocks/>
          </p:cNvSpPr>
          <p:nvPr/>
        </p:nvSpPr>
        <p:spPr bwMode="auto">
          <a:xfrm>
            <a:off x="995363" y="5854700"/>
            <a:ext cx="6386512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296" tIns="41148" rIns="82296" bIns="4114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>
                <a:solidFill>
                  <a:srgbClr val="CE0100"/>
                </a:solidFill>
                <a:latin typeface="Times New Roman" panose="02020603050405020304" pitchFamily="18" charset="0"/>
              </a:rPr>
              <a:t>Magnetic flux is zero, so there</a:t>
            </a:r>
            <a:r>
              <a:rPr lang="ja-JP" altLang="en-US">
                <a:solidFill>
                  <a:srgbClr val="CE0100"/>
                </a:solidFill>
                <a:latin typeface="Times New Roman" panose="02020603050405020304" pitchFamily="18" charset="0"/>
              </a:rPr>
              <a:t>’</a:t>
            </a:r>
            <a:r>
              <a:rPr lang="en-US" altLang="ja-JP">
                <a:solidFill>
                  <a:srgbClr val="CE0100"/>
                </a:solidFill>
                <a:latin typeface="Times New Roman" panose="02020603050405020304" pitchFamily="18" charset="0"/>
              </a:rPr>
              <a:t>s no change of flux.</a:t>
            </a:r>
            <a:endParaRPr lang="en-US" altLang="en-US">
              <a:solidFill>
                <a:srgbClr val="CE01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0119" name="Rectangle 8">
            <a:extLst>
              <a:ext uri="{FF2B5EF4-FFF2-40B4-BE49-F238E27FC236}">
                <a16:creationId xmlns:a16="http://schemas.microsoft.com/office/drawing/2014/main" id="{311FF082-AC51-2448-8DC6-F4904B560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33-61</a:t>
            </a:r>
          </a:p>
        </p:txBody>
      </p:sp>
    </p:spTree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5">
            <a:extLst>
              <a:ext uri="{FF2B5EF4-FFF2-40B4-BE49-F238E27FC236}">
                <a16:creationId xmlns:a16="http://schemas.microsoft.com/office/drawing/2014/main" id="{E8163CE5-EA89-ED46-B14B-3A5D709947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2413" cy="1054100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2162" name="Rectangle 2">
            <a:extLst>
              <a:ext uri="{FF2B5EF4-FFF2-40B4-BE49-F238E27FC236}">
                <a16:creationId xmlns:a16="http://schemas.microsoft.com/office/drawing/2014/main" id="{CB3B9A2D-8F67-1342-853A-E86100108F4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25400"/>
            <a:ext cx="8839200" cy="1063625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The Induced Current for Six Different Situations: Slide 1</a:t>
            </a:r>
          </a:p>
        </p:txBody>
      </p:sp>
      <p:sp>
        <p:nvSpPr>
          <p:cNvPr id="92163" name="Rectangle 6">
            <a:extLst>
              <a:ext uri="{FF2B5EF4-FFF2-40B4-BE49-F238E27FC236}">
                <a16:creationId xmlns:a16="http://schemas.microsoft.com/office/drawing/2014/main" id="{29751651-0E2C-7C40-9E92-810EF9A950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2463" y="2697163"/>
            <a:ext cx="641350" cy="6286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92164" name="Picture 6" descr="CH33_PPT_Slide61">
            <a:extLst>
              <a:ext uri="{FF2B5EF4-FFF2-40B4-BE49-F238E27FC236}">
                <a16:creationId xmlns:a16="http://schemas.microsoft.com/office/drawing/2014/main" id="{F49B006A-7B5B-8A45-A38E-406083B42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" b="7184"/>
          <a:stretch>
            <a:fillRect/>
          </a:stretch>
        </p:blipFill>
        <p:spPr bwMode="auto">
          <a:xfrm>
            <a:off x="1292225" y="1739900"/>
            <a:ext cx="6556375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5" name="Rectangle 7">
            <a:extLst>
              <a:ext uri="{FF2B5EF4-FFF2-40B4-BE49-F238E27FC236}">
                <a16:creationId xmlns:a16="http://schemas.microsoft.com/office/drawing/2014/main" id="{84A5A6AF-FEF3-6F41-BE53-C1B5184F73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33-62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5">
            <a:extLst>
              <a:ext uri="{FF2B5EF4-FFF2-40B4-BE49-F238E27FC236}">
                <a16:creationId xmlns:a16="http://schemas.microsoft.com/office/drawing/2014/main" id="{938050A2-06A0-3B4C-A713-CD4D3CE38C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2413" cy="1054100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3186" name="Rectangle 2">
            <a:extLst>
              <a:ext uri="{FF2B5EF4-FFF2-40B4-BE49-F238E27FC236}">
                <a16:creationId xmlns:a16="http://schemas.microsoft.com/office/drawing/2014/main" id="{9733EB19-C26B-1348-A7FC-223E7D46F2D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25400"/>
            <a:ext cx="8915400" cy="1063625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The Induced Current for Six Different Situations: Slide 2</a:t>
            </a:r>
          </a:p>
        </p:txBody>
      </p:sp>
      <p:sp>
        <p:nvSpPr>
          <p:cNvPr id="93187" name="Rectangle 6">
            <a:extLst>
              <a:ext uri="{FF2B5EF4-FFF2-40B4-BE49-F238E27FC236}">
                <a16:creationId xmlns:a16="http://schemas.microsoft.com/office/drawing/2014/main" id="{27BC9CFD-33B5-FF4C-9F88-E2F68E4558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2463" y="2697163"/>
            <a:ext cx="641350" cy="6286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93188" name="Picture 6" descr="CH33_PPT_Slide62">
            <a:extLst>
              <a:ext uri="{FF2B5EF4-FFF2-40B4-BE49-F238E27FC236}">
                <a16:creationId xmlns:a16="http://schemas.microsoft.com/office/drawing/2014/main" id="{79963085-38A6-0442-AEE1-F29909DCD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3" r="7726"/>
          <a:stretch>
            <a:fillRect/>
          </a:stretch>
        </p:blipFill>
        <p:spPr bwMode="auto">
          <a:xfrm>
            <a:off x="2270125" y="1501775"/>
            <a:ext cx="4968875" cy="476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9" name="Rectangle 7">
            <a:extLst>
              <a:ext uri="{FF2B5EF4-FFF2-40B4-BE49-F238E27FC236}">
                <a16:creationId xmlns:a16="http://schemas.microsoft.com/office/drawing/2014/main" id="{F6DEB1FB-35C5-C949-A5D8-000E5AE19B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33-63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3">
            <a:extLst>
              <a:ext uri="{FF2B5EF4-FFF2-40B4-BE49-F238E27FC236}">
                <a16:creationId xmlns:a16="http://schemas.microsoft.com/office/drawing/2014/main" id="{0E8C46D2-1D37-0940-86CB-198E5EAC2CB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2700"/>
            <a:ext cx="8229600" cy="603250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Chapter 33 Preview</a:t>
            </a:r>
          </a:p>
        </p:txBody>
      </p:sp>
      <p:pic>
        <p:nvPicPr>
          <p:cNvPr id="20482" name="Picture 4" descr="33_ChPreview_06">
            <a:extLst>
              <a:ext uri="{FF2B5EF4-FFF2-40B4-BE49-F238E27FC236}">
                <a16:creationId xmlns:a16="http://schemas.microsoft.com/office/drawing/2014/main" id="{16ECDCEC-5450-A145-B218-04138A7FB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59"/>
          <a:stretch>
            <a:fillRect/>
          </a:stretch>
        </p:blipFill>
        <p:spPr bwMode="auto">
          <a:xfrm>
            <a:off x="2438400" y="1084263"/>
            <a:ext cx="4267200" cy="468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5">
            <a:extLst>
              <a:ext uri="{FF2B5EF4-FFF2-40B4-BE49-F238E27FC236}">
                <a16:creationId xmlns:a16="http://schemas.microsoft.com/office/drawing/2014/main" id="{07D8ED02-4C3F-154C-8844-2DF9E6D8D2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33-8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5">
            <a:extLst>
              <a:ext uri="{FF2B5EF4-FFF2-40B4-BE49-F238E27FC236}">
                <a16:creationId xmlns:a16="http://schemas.microsoft.com/office/drawing/2014/main" id="{F2CE9B4E-7CC7-C048-8A73-20D5544376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2413" cy="1054100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4210" name="Rectangle 2">
            <a:extLst>
              <a:ext uri="{FF2B5EF4-FFF2-40B4-BE49-F238E27FC236}">
                <a16:creationId xmlns:a16="http://schemas.microsoft.com/office/drawing/2014/main" id="{699B7877-AC3A-9A4A-92DC-83826F2CF00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25400"/>
            <a:ext cx="8915400" cy="1063625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The Induced Current for Six Different Situations: Slide 3</a:t>
            </a:r>
          </a:p>
        </p:txBody>
      </p:sp>
      <p:sp>
        <p:nvSpPr>
          <p:cNvPr id="94211" name="Rectangle 6">
            <a:extLst>
              <a:ext uri="{FF2B5EF4-FFF2-40B4-BE49-F238E27FC236}">
                <a16:creationId xmlns:a16="http://schemas.microsoft.com/office/drawing/2014/main" id="{FEE923F1-BD45-3E48-9E84-ED62795AAB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2463" y="2697163"/>
            <a:ext cx="641350" cy="6286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94212" name="Picture 6" descr="CH33_PPT_Slide63">
            <a:extLst>
              <a:ext uri="{FF2B5EF4-FFF2-40B4-BE49-F238E27FC236}">
                <a16:creationId xmlns:a16="http://schemas.microsoft.com/office/drawing/2014/main" id="{D7A94FC8-750C-5E45-8473-07AD58AF7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5" r="10103"/>
          <a:stretch>
            <a:fillRect/>
          </a:stretch>
        </p:blipFill>
        <p:spPr bwMode="auto">
          <a:xfrm>
            <a:off x="2089150" y="1470025"/>
            <a:ext cx="4959350" cy="473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3" name="Rectangle 7">
            <a:extLst>
              <a:ext uri="{FF2B5EF4-FFF2-40B4-BE49-F238E27FC236}">
                <a16:creationId xmlns:a16="http://schemas.microsoft.com/office/drawing/2014/main" id="{C3737A53-0644-7349-B271-4AD10E9E6C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33-64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5">
            <a:extLst>
              <a:ext uri="{FF2B5EF4-FFF2-40B4-BE49-F238E27FC236}">
                <a16:creationId xmlns:a16="http://schemas.microsoft.com/office/drawing/2014/main" id="{428A936B-CAC6-A042-910F-A3E15BED15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2413" cy="1054100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5234" name="Rectangle 2">
            <a:extLst>
              <a:ext uri="{FF2B5EF4-FFF2-40B4-BE49-F238E27FC236}">
                <a16:creationId xmlns:a16="http://schemas.microsoft.com/office/drawing/2014/main" id="{8858E200-6538-744C-95F0-71574105C28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25400"/>
            <a:ext cx="8839200" cy="1063625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The Induced Current for Six Different Situations: Slide 4</a:t>
            </a:r>
          </a:p>
        </p:txBody>
      </p:sp>
      <p:sp>
        <p:nvSpPr>
          <p:cNvPr id="95235" name="Rectangle 6">
            <a:extLst>
              <a:ext uri="{FF2B5EF4-FFF2-40B4-BE49-F238E27FC236}">
                <a16:creationId xmlns:a16="http://schemas.microsoft.com/office/drawing/2014/main" id="{FEA91817-B4D1-3542-A339-C2497E0DE3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2463" y="2697163"/>
            <a:ext cx="641350" cy="6286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95236" name="Picture 6" descr="CH33_PPT_Slide64">
            <a:extLst>
              <a:ext uri="{FF2B5EF4-FFF2-40B4-BE49-F238E27FC236}">
                <a16:creationId xmlns:a16="http://schemas.microsoft.com/office/drawing/2014/main" id="{70C56685-A358-5F4A-BF2F-644EC6363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6" t="9065" r="5348" b="7570"/>
          <a:stretch>
            <a:fillRect/>
          </a:stretch>
        </p:blipFill>
        <p:spPr bwMode="auto">
          <a:xfrm>
            <a:off x="1546225" y="1820863"/>
            <a:ext cx="6073775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7" name="Rectangle 7">
            <a:extLst>
              <a:ext uri="{FF2B5EF4-FFF2-40B4-BE49-F238E27FC236}">
                <a16:creationId xmlns:a16="http://schemas.microsoft.com/office/drawing/2014/main" id="{8302C41D-D156-AD42-97CE-8A980E196C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33-65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5">
            <a:extLst>
              <a:ext uri="{FF2B5EF4-FFF2-40B4-BE49-F238E27FC236}">
                <a16:creationId xmlns:a16="http://schemas.microsoft.com/office/drawing/2014/main" id="{17F72C7A-8945-DD4A-BCA6-A13391C740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2413" cy="1054100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6258" name="Rectangle 2">
            <a:extLst>
              <a:ext uri="{FF2B5EF4-FFF2-40B4-BE49-F238E27FC236}">
                <a16:creationId xmlns:a16="http://schemas.microsoft.com/office/drawing/2014/main" id="{18969AA6-F186-3548-B43D-B4C6D7DFE69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25400"/>
            <a:ext cx="8839200" cy="1063625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The Induced Current for Six Different Situations: Slide 5</a:t>
            </a:r>
          </a:p>
        </p:txBody>
      </p:sp>
      <p:sp>
        <p:nvSpPr>
          <p:cNvPr id="96259" name="Rectangle 6">
            <a:extLst>
              <a:ext uri="{FF2B5EF4-FFF2-40B4-BE49-F238E27FC236}">
                <a16:creationId xmlns:a16="http://schemas.microsoft.com/office/drawing/2014/main" id="{BDDAF813-8320-E747-ACAC-FF1E951BB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2463" y="2697163"/>
            <a:ext cx="641350" cy="6286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96260" name="Picture 6" descr="CH33_PPT_Slide65">
            <a:extLst>
              <a:ext uri="{FF2B5EF4-FFF2-40B4-BE49-F238E27FC236}">
                <a16:creationId xmlns:a16="http://schemas.microsoft.com/office/drawing/2014/main" id="{088CD942-41EF-DE40-8A68-18DD0AF26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5" r="9210"/>
          <a:stretch>
            <a:fillRect/>
          </a:stretch>
        </p:blipFill>
        <p:spPr bwMode="auto">
          <a:xfrm>
            <a:off x="1974850" y="1311275"/>
            <a:ext cx="5187950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1" name="Rectangle 7">
            <a:extLst>
              <a:ext uri="{FF2B5EF4-FFF2-40B4-BE49-F238E27FC236}">
                <a16:creationId xmlns:a16="http://schemas.microsoft.com/office/drawing/2014/main" id="{C943DB84-EF8D-F84C-853C-4D72F772F8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33-66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5">
            <a:extLst>
              <a:ext uri="{FF2B5EF4-FFF2-40B4-BE49-F238E27FC236}">
                <a16:creationId xmlns:a16="http://schemas.microsoft.com/office/drawing/2014/main" id="{C1F28E24-B591-0342-94A0-02D1818ABE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2413" cy="1054100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7282" name="Rectangle 2">
            <a:extLst>
              <a:ext uri="{FF2B5EF4-FFF2-40B4-BE49-F238E27FC236}">
                <a16:creationId xmlns:a16="http://schemas.microsoft.com/office/drawing/2014/main" id="{C94ADD23-0A29-1849-BF4C-1C0B3B617EA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25400"/>
            <a:ext cx="8839200" cy="1063625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The Induced Current for Six Different Situations: Slide 6</a:t>
            </a:r>
          </a:p>
        </p:txBody>
      </p:sp>
      <p:sp>
        <p:nvSpPr>
          <p:cNvPr id="97283" name="Rectangle 6">
            <a:extLst>
              <a:ext uri="{FF2B5EF4-FFF2-40B4-BE49-F238E27FC236}">
                <a16:creationId xmlns:a16="http://schemas.microsoft.com/office/drawing/2014/main" id="{D31B7E83-7F58-104E-949D-50A03F3392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2463" y="2697163"/>
            <a:ext cx="641350" cy="6286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97284" name="Picture 6" descr="CH33_PPT_Slide66">
            <a:extLst>
              <a:ext uri="{FF2B5EF4-FFF2-40B4-BE49-F238E27FC236}">
                <a16:creationId xmlns:a16="http://schemas.microsoft.com/office/drawing/2014/main" id="{2D6BD27C-B1ED-0A4C-BE61-D395E601B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3" r="9508"/>
          <a:stretch>
            <a:fillRect/>
          </a:stretch>
        </p:blipFill>
        <p:spPr bwMode="auto">
          <a:xfrm>
            <a:off x="2130425" y="1323975"/>
            <a:ext cx="5108575" cy="502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5" name="Rectangle 7">
            <a:extLst>
              <a:ext uri="{FF2B5EF4-FFF2-40B4-BE49-F238E27FC236}">
                <a16:creationId xmlns:a16="http://schemas.microsoft.com/office/drawing/2014/main" id="{AE86780E-5067-294B-89AD-1D74282177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33-67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>
            <a:extLst>
              <a:ext uri="{FF2B5EF4-FFF2-40B4-BE49-F238E27FC236}">
                <a16:creationId xmlns:a16="http://schemas.microsoft.com/office/drawing/2014/main" id="{30041D42-58AB-8A4A-8437-458B33C3DB3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52400"/>
            <a:ext cx="8229600" cy="341313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Tactics: Using Lenz</a:t>
            </a:r>
            <a:r>
              <a:rPr lang="ja-JP" altLang="en-US" sz="3200">
                <a:solidFill>
                  <a:schemeClr val="bg1"/>
                </a:solidFill>
              </a:rPr>
              <a:t>’</a:t>
            </a:r>
            <a:r>
              <a:rPr lang="en-US" altLang="ja-JP" sz="3200">
                <a:solidFill>
                  <a:schemeClr val="bg1"/>
                </a:solidFill>
              </a:rPr>
              <a:t>s Law</a:t>
            </a:r>
            <a:endParaRPr lang="en-US" altLang="en-US" sz="3200">
              <a:solidFill>
                <a:schemeClr val="bg1"/>
              </a:solidFill>
            </a:endParaRPr>
          </a:p>
        </p:txBody>
      </p:sp>
      <p:pic>
        <p:nvPicPr>
          <p:cNvPr id="98306" name="Picture 4" descr="33_TacticsBox_01">
            <a:extLst>
              <a:ext uri="{FF2B5EF4-FFF2-40B4-BE49-F238E27FC236}">
                <a16:creationId xmlns:a16="http://schemas.microsoft.com/office/drawing/2014/main" id="{616BFC12-F666-C54B-99AD-362420DD4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8"/>
          <a:stretch>
            <a:fillRect/>
          </a:stretch>
        </p:blipFill>
        <p:spPr bwMode="auto">
          <a:xfrm>
            <a:off x="835025" y="1035050"/>
            <a:ext cx="7470775" cy="535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7" name="Rectangle 5">
            <a:extLst>
              <a:ext uri="{FF2B5EF4-FFF2-40B4-BE49-F238E27FC236}">
                <a16:creationId xmlns:a16="http://schemas.microsoft.com/office/drawing/2014/main" id="{31AA043A-4C64-B249-927B-5D3CCBCB32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33-68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>
            <a:extLst>
              <a:ext uri="{FF2B5EF4-FFF2-40B4-BE49-F238E27FC236}">
                <a16:creationId xmlns:a16="http://schemas.microsoft.com/office/drawing/2014/main" id="{D8C1A185-1D52-6748-9915-7FD2803DBA79}"/>
              </a:ext>
            </a:extLst>
          </p:cNvPr>
          <p:cNvSpPr>
            <a:spLocks/>
          </p:cNvSpPr>
          <p:nvPr/>
        </p:nvSpPr>
        <p:spPr bwMode="auto">
          <a:xfrm>
            <a:off x="452438" y="1028700"/>
            <a:ext cx="564197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</a:pPr>
            <a:r>
              <a:rPr lang="en-US" altLang="en-US" sz="2600"/>
              <a:t>The current in the straight wire </a:t>
            </a:r>
            <a:br>
              <a:rPr lang="en-US" altLang="en-US" sz="2600"/>
            </a:br>
            <a:r>
              <a:rPr lang="en-US" altLang="en-US" sz="2600"/>
              <a:t>is decreasing. Which is true? </a:t>
            </a:r>
          </a:p>
        </p:txBody>
      </p:sp>
      <p:sp>
        <p:nvSpPr>
          <p:cNvPr id="99330" name="Rectangle 3">
            <a:extLst>
              <a:ext uri="{FF2B5EF4-FFF2-40B4-BE49-F238E27FC236}">
                <a16:creationId xmlns:a16="http://schemas.microsoft.com/office/drawing/2014/main" id="{B7AE74FD-1800-7B48-B697-51D809AD78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88900"/>
            <a:ext cx="339090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296" tIns="41148" rIns="82296" bIns="41148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QuickCheck 33.9</a:t>
            </a:r>
          </a:p>
        </p:txBody>
      </p:sp>
      <p:sp>
        <p:nvSpPr>
          <p:cNvPr id="99331" name="Rectangle 4">
            <a:extLst>
              <a:ext uri="{FF2B5EF4-FFF2-40B4-BE49-F238E27FC236}">
                <a16:creationId xmlns:a16="http://schemas.microsoft.com/office/drawing/2014/main" id="{B51EB1A9-6280-314C-ADD6-A1B8FC4115EC}"/>
              </a:ext>
            </a:extLst>
          </p:cNvPr>
          <p:cNvSpPr>
            <a:spLocks/>
          </p:cNvSpPr>
          <p:nvPr/>
        </p:nvSpPr>
        <p:spPr bwMode="auto">
          <a:xfrm>
            <a:off x="388938" y="2201863"/>
            <a:ext cx="5278437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296" tIns="41148" rIns="82296" bIns="41148">
            <a:spAutoFit/>
          </a:bodyPr>
          <a:lstStyle>
            <a:lvl1pPr marL="609600" indent="-609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AutoNum type="alphaUcPeriod"/>
            </a:pPr>
            <a:r>
              <a:rPr lang="en-US" altLang="en-US" sz="2600"/>
              <a:t>There is a clockwise </a:t>
            </a:r>
            <a:br>
              <a:rPr lang="en-US" altLang="en-US" sz="2600"/>
            </a:br>
            <a:r>
              <a:rPr lang="en-US" altLang="en-US" sz="2600"/>
              <a:t>induced current in the loop.</a:t>
            </a:r>
          </a:p>
          <a:p>
            <a:pPr eaLnBrk="1" hangingPunct="1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AutoNum type="alphaUcPeriod"/>
            </a:pPr>
            <a:r>
              <a:rPr lang="en-US" altLang="en-US" sz="2600"/>
              <a:t>There is a counterclockwise induced current in the loop.</a:t>
            </a:r>
          </a:p>
          <a:p>
            <a:pPr eaLnBrk="1" hangingPunct="1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AutoNum type="alphaUcPeriod"/>
            </a:pPr>
            <a:r>
              <a:rPr lang="en-US" altLang="en-US" sz="2600"/>
              <a:t>There is no induced current </a:t>
            </a:r>
            <a:br>
              <a:rPr lang="en-US" altLang="en-US" sz="2600"/>
            </a:br>
            <a:r>
              <a:rPr lang="en-US" altLang="en-US" sz="2600"/>
              <a:t>in the loop.</a:t>
            </a:r>
          </a:p>
        </p:txBody>
      </p:sp>
      <p:sp>
        <p:nvSpPr>
          <p:cNvPr id="99332" name="Rectangle 13">
            <a:extLst>
              <a:ext uri="{FF2B5EF4-FFF2-40B4-BE49-F238E27FC236}">
                <a16:creationId xmlns:a16="http://schemas.microsoft.com/office/drawing/2014/main" id="{5A48E14B-EBEF-284F-83B9-09020E355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33-69</a:t>
            </a:r>
          </a:p>
        </p:txBody>
      </p:sp>
      <p:pic>
        <p:nvPicPr>
          <p:cNvPr id="99333" name="Picture 8" descr="CH33_PPT_Slide68">
            <a:extLst>
              <a:ext uri="{FF2B5EF4-FFF2-40B4-BE49-F238E27FC236}">
                <a16:creationId xmlns:a16="http://schemas.microsoft.com/office/drawing/2014/main" id="{2BD10E42-0036-844E-A590-B038DFDF0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9" r="29706"/>
          <a:stretch>
            <a:fillRect/>
          </a:stretch>
        </p:blipFill>
        <p:spPr bwMode="auto">
          <a:xfrm>
            <a:off x="6078538" y="854075"/>
            <a:ext cx="2216150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11" descr="CH33_PPT_Slide69">
            <a:extLst>
              <a:ext uri="{FF2B5EF4-FFF2-40B4-BE49-F238E27FC236}">
                <a16:creationId xmlns:a16="http://schemas.microsoft.com/office/drawing/2014/main" id="{DD76C0AB-1191-A440-A52E-1DB4ADE19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70" r="26393"/>
          <a:stretch>
            <a:fillRect/>
          </a:stretch>
        </p:blipFill>
        <p:spPr bwMode="auto">
          <a:xfrm>
            <a:off x="5943600" y="854075"/>
            <a:ext cx="2514600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8" name="Rectangle 2">
            <a:extLst>
              <a:ext uri="{FF2B5EF4-FFF2-40B4-BE49-F238E27FC236}">
                <a16:creationId xmlns:a16="http://schemas.microsoft.com/office/drawing/2014/main" id="{D6C469F3-FE27-484D-A68E-C1B2D3920898}"/>
              </a:ext>
            </a:extLst>
          </p:cNvPr>
          <p:cNvSpPr>
            <a:spLocks/>
          </p:cNvSpPr>
          <p:nvPr/>
        </p:nvSpPr>
        <p:spPr bwMode="auto">
          <a:xfrm>
            <a:off x="452438" y="1028700"/>
            <a:ext cx="564197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</a:pPr>
            <a:r>
              <a:rPr lang="en-US" altLang="en-US" sz="2600"/>
              <a:t>The current in the straight wire </a:t>
            </a:r>
            <a:br>
              <a:rPr lang="en-US" altLang="en-US" sz="2600"/>
            </a:br>
            <a:r>
              <a:rPr lang="en-US" altLang="en-US" sz="2600"/>
              <a:t>is decreasing. Which is true? </a:t>
            </a:r>
          </a:p>
        </p:txBody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F2DCC010-FD31-3E47-9A89-0E99B1B985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88900"/>
            <a:ext cx="339090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296" tIns="41148" rIns="82296" bIns="41148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QuickCheck 33.9</a:t>
            </a:r>
          </a:p>
        </p:txBody>
      </p:sp>
      <p:sp>
        <p:nvSpPr>
          <p:cNvPr id="101380" name="Rectangle 4">
            <a:extLst>
              <a:ext uri="{FF2B5EF4-FFF2-40B4-BE49-F238E27FC236}">
                <a16:creationId xmlns:a16="http://schemas.microsoft.com/office/drawing/2014/main" id="{C9122CF3-93DF-AD4D-8BB8-8EFE33D9EBE4}"/>
              </a:ext>
            </a:extLst>
          </p:cNvPr>
          <p:cNvSpPr>
            <a:spLocks/>
          </p:cNvSpPr>
          <p:nvPr/>
        </p:nvSpPr>
        <p:spPr bwMode="auto">
          <a:xfrm>
            <a:off x="388938" y="2201863"/>
            <a:ext cx="5278437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296" tIns="41148" rIns="82296" bIns="41148">
            <a:spAutoFit/>
          </a:bodyPr>
          <a:lstStyle>
            <a:lvl1pPr marL="609600" indent="-609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AutoNum type="alphaUcPeriod"/>
            </a:pPr>
            <a:r>
              <a:rPr lang="en-US" altLang="en-US" sz="2600" b="1"/>
              <a:t>There is a clockwise induced current in the loop.</a:t>
            </a:r>
            <a:endParaRPr lang="en-US" altLang="en-US" sz="2600"/>
          </a:p>
          <a:p>
            <a:pPr eaLnBrk="1" hangingPunct="1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AutoNum type="alphaUcPeriod"/>
            </a:pPr>
            <a:r>
              <a:rPr lang="en-US" altLang="en-US" sz="2600"/>
              <a:t>There is a counterclockwise induced current in the loop.</a:t>
            </a:r>
          </a:p>
          <a:p>
            <a:pPr eaLnBrk="1" hangingPunct="1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AutoNum type="alphaUcPeriod"/>
            </a:pPr>
            <a:r>
              <a:rPr lang="en-US" altLang="en-US" sz="2600"/>
              <a:t>There is no induced current </a:t>
            </a:r>
            <a:br>
              <a:rPr lang="en-US" altLang="en-US" sz="2600"/>
            </a:br>
            <a:r>
              <a:rPr lang="en-US" altLang="en-US" sz="2600"/>
              <a:t>in the loop.</a:t>
            </a:r>
          </a:p>
        </p:txBody>
      </p:sp>
      <p:sp>
        <p:nvSpPr>
          <p:cNvPr id="101381" name="Rectangle 7">
            <a:extLst>
              <a:ext uri="{FF2B5EF4-FFF2-40B4-BE49-F238E27FC236}">
                <a16:creationId xmlns:a16="http://schemas.microsoft.com/office/drawing/2014/main" id="{5D6CD908-D61B-B847-BCC0-F00D160D99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33-70</a:t>
            </a:r>
          </a:p>
        </p:txBody>
      </p:sp>
      <p:sp>
        <p:nvSpPr>
          <p:cNvPr id="101382" name="Rectangle 256">
            <a:extLst>
              <a:ext uri="{FF2B5EF4-FFF2-40B4-BE49-F238E27FC236}">
                <a16:creationId xmlns:a16="http://schemas.microsoft.com/office/drawing/2014/main" id="{6358B25B-48B0-AA46-A150-6D715FED4E71}"/>
              </a:ext>
            </a:extLst>
          </p:cNvPr>
          <p:cNvSpPr>
            <a:spLocks/>
          </p:cNvSpPr>
          <p:nvPr/>
        </p:nvSpPr>
        <p:spPr bwMode="auto">
          <a:xfrm>
            <a:off x="503238" y="4914900"/>
            <a:ext cx="8461375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296" tIns="41148" rIns="82296" bIns="41148">
            <a:spAutoFit/>
          </a:bodyPr>
          <a:lstStyle>
            <a:lvl1pPr marL="309563" indent="-30956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buFont typeface="Arial" panose="020B0604020202020204" pitchFamily="34" charset="0"/>
              <a:buAutoNum type="arabicPeriod"/>
            </a:pPr>
            <a:r>
              <a:rPr lang="en-US" altLang="en-US" sz="2200">
                <a:solidFill>
                  <a:srgbClr val="CE0100"/>
                </a:solidFill>
                <a:latin typeface="Times New Roman" panose="02020603050405020304" pitchFamily="18" charset="0"/>
              </a:rPr>
              <a:t>The flux from wire</a:t>
            </a:r>
            <a:r>
              <a:rPr lang="ja-JP" altLang="en-US" sz="2200">
                <a:solidFill>
                  <a:srgbClr val="CE0100"/>
                </a:solidFill>
                <a:latin typeface="Times New Roman" panose="02020603050405020304" pitchFamily="18" charset="0"/>
              </a:rPr>
              <a:t>’</a:t>
            </a:r>
            <a:r>
              <a:rPr lang="en-US" altLang="ja-JP" sz="2200">
                <a:solidFill>
                  <a:srgbClr val="CE0100"/>
                </a:solidFill>
                <a:latin typeface="Times New Roman" panose="02020603050405020304" pitchFamily="18" charset="0"/>
              </a:rPr>
              <a:t>s field is </a:t>
            </a:r>
            <a:r>
              <a:rPr lang="en-US" altLang="ja-JP" sz="2200" u="sng">
                <a:solidFill>
                  <a:srgbClr val="CE0100"/>
                </a:solidFill>
                <a:latin typeface="Times New Roman" panose="02020603050405020304" pitchFamily="18" charset="0"/>
              </a:rPr>
              <a:t>into</a:t>
            </a:r>
            <a:r>
              <a:rPr lang="en-US" altLang="ja-JP" sz="2200">
                <a:solidFill>
                  <a:srgbClr val="CE0100"/>
                </a:solidFill>
                <a:latin typeface="Times New Roman" panose="02020603050405020304" pitchFamily="18" charset="0"/>
              </a:rPr>
              <a:t> the screen and </a:t>
            </a:r>
            <a:r>
              <a:rPr lang="en-US" altLang="ja-JP" sz="2200" u="sng">
                <a:solidFill>
                  <a:srgbClr val="CE0100"/>
                </a:solidFill>
                <a:latin typeface="Times New Roman" panose="02020603050405020304" pitchFamily="18" charset="0"/>
              </a:rPr>
              <a:t>decreasing</a:t>
            </a:r>
            <a:r>
              <a:rPr lang="en-US" altLang="ja-JP" sz="2200">
                <a:solidFill>
                  <a:srgbClr val="CE0100"/>
                </a:solidFill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95000"/>
              </a:lnSpc>
              <a:buFont typeface="Arial" panose="020B0604020202020204" pitchFamily="34" charset="0"/>
              <a:buAutoNum type="arabicPeriod"/>
            </a:pPr>
            <a:r>
              <a:rPr lang="en-US" altLang="en-US" sz="2200">
                <a:solidFill>
                  <a:srgbClr val="CE0100"/>
                </a:solidFill>
                <a:latin typeface="Times New Roman" panose="02020603050405020304" pitchFamily="18" charset="0"/>
              </a:rPr>
              <a:t>To oppose the </a:t>
            </a:r>
            <a:r>
              <a:rPr lang="en-US" altLang="en-US" sz="2200" u="sng">
                <a:solidFill>
                  <a:srgbClr val="CE0100"/>
                </a:solidFill>
                <a:latin typeface="Times New Roman" panose="02020603050405020304" pitchFamily="18" charset="0"/>
              </a:rPr>
              <a:t>decrease</a:t>
            </a:r>
            <a:r>
              <a:rPr lang="en-US" altLang="en-US" sz="2200">
                <a:solidFill>
                  <a:srgbClr val="CE0100"/>
                </a:solidFill>
                <a:latin typeface="Times New Roman" panose="02020603050405020304" pitchFamily="18" charset="0"/>
              </a:rPr>
              <a:t>, the field of the induced current must point </a:t>
            </a:r>
            <a:r>
              <a:rPr lang="en-US" altLang="en-US" sz="2200" u="sng">
                <a:solidFill>
                  <a:srgbClr val="CE0100"/>
                </a:solidFill>
                <a:latin typeface="Times New Roman" panose="02020603050405020304" pitchFamily="18" charset="0"/>
              </a:rPr>
              <a:t>into</a:t>
            </a:r>
            <a:r>
              <a:rPr lang="en-US" altLang="en-US" sz="2200">
                <a:solidFill>
                  <a:srgbClr val="CE0100"/>
                </a:solidFill>
                <a:latin typeface="Times New Roman" panose="02020603050405020304" pitchFamily="18" charset="0"/>
              </a:rPr>
              <a:t> the screen.</a:t>
            </a:r>
          </a:p>
          <a:p>
            <a:pPr eaLnBrk="1" hangingPunct="1">
              <a:lnSpc>
                <a:spcPct val="95000"/>
              </a:lnSpc>
              <a:buFont typeface="Arial" panose="020B0604020202020204" pitchFamily="34" charset="0"/>
              <a:buAutoNum type="arabicPeriod"/>
            </a:pPr>
            <a:r>
              <a:rPr lang="en-US" altLang="en-US" sz="2200">
                <a:solidFill>
                  <a:srgbClr val="CE0100"/>
                </a:solidFill>
                <a:latin typeface="Times New Roman" panose="02020603050405020304" pitchFamily="18" charset="0"/>
              </a:rPr>
              <a:t>From the right-hand rule, an inward field needs a cw current.</a:t>
            </a:r>
          </a:p>
        </p:txBody>
      </p:sp>
      <p:graphicFrame>
        <p:nvGraphicFramePr>
          <p:cNvPr id="101383" name="Object 9">
            <a:extLst>
              <a:ext uri="{FF2B5EF4-FFF2-40B4-BE49-F238E27FC236}">
                <a16:creationId xmlns:a16="http://schemas.microsoft.com/office/drawing/2014/main" id="{C3DD819E-8DCD-5F45-BF5E-6944A552EF2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913" y="2251075"/>
          <a:ext cx="361950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387" name="Photo Editor Photo" r:id="rId5" imgW="317500" imgH="292100" progId="MSPhotoEd.3">
                  <p:embed/>
                </p:oleObj>
              </mc:Choice>
              <mc:Fallback>
                <p:oleObj name="Photo Editor Photo" r:id="rId5" imgW="317500" imgH="292100" progId="MSPhotoEd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913" y="2251075"/>
                        <a:ext cx="361950" cy="334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1384" name="Line 258">
            <a:extLst>
              <a:ext uri="{FF2B5EF4-FFF2-40B4-BE49-F238E27FC236}">
                <a16:creationId xmlns:a16="http://schemas.microsoft.com/office/drawing/2014/main" id="{895819C8-A3E6-5648-A407-6E22F765AB2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15000" y="3251200"/>
            <a:ext cx="1471613" cy="1744663"/>
          </a:xfrm>
          <a:prstGeom prst="line">
            <a:avLst/>
          </a:prstGeom>
          <a:noFill/>
          <a:ln w="15875">
            <a:solidFill>
              <a:srgbClr val="CE01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2296" tIns="41148" rIns="82296" bIns="41148" anchor="ctr"/>
          <a:lstStyle/>
          <a:p>
            <a:endParaRPr lang="en-US"/>
          </a:p>
        </p:txBody>
      </p:sp>
      <p:sp>
        <p:nvSpPr>
          <p:cNvPr id="101385" name="Line 350">
            <a:extLst>
              <a:ext uri="{FF2B5EF4-FFF2-40B4-BE49-F238E27FC236}">
                <a16:creationId xmlns:a16="http://schemas.microsoft.com/office/drawing/2014/main" id="{5D9D7ABA-0A84-724E-BB2F-565E1DEBA7E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421563" y="3349625"/>
            <a:ext cx="377825" cy="1954213"/>
          </a:xfrm>
          <a:prstGeom prst="line">
            <a:avLst/>
          </a:prstGeom>
          <a:noFill/>
          <a:ln w="15875">
            <a:solidFill>
              <a:srgbClr val="CE01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2296" tIns="41148" rIns="82296" bIns="41148" anchor="ctr"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Picture 7" descr="CH33_PPT_Slide70">
            <a:extLst>
              <a:ext uri="{FF2B5EF4-FFF2-40B4-BE49-F238E27FC236}">
                <a16:creationId xmlns:a16="http://schemas.microsoft.com/office/drawing/2014/main" id="{C17123A6-4002-C04C-81D0-5D5B8E556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25" y="1927225"/>
            <a:ext cx="36353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6" name="Rectangle 2">
            <a:extLst>
              <a:ext uri="{FF2B5EF4-FFF2-40B4-BE49-F238E27FC236}">
                <a16:creationId xmlns:a16="http://schemas.microsoft.com/office/drawing/2014/main" id="{2065D968-488B-DC44-B748-EC9D950F2A04}"/>
              </a:ext>
            </a:extLst>
          </p:cNvPr>
          <p:cNvSpPr>
            <a:spLocks/>
          </p:cNvSpPr>
          <p:nvPr/>
        </p:nvSpPr>
        <p:spPr bwMode="auto">
          <a:xfrm>
            <a:off x="465138" y="977900"/>
            <a:ext cx="7332662" cy="188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</a:pPr>
            <a:r>
              <a:rPr lang="en-US" altLang="en-US"/>
              <a:t>The magnetic field is confined to the region inside the dashed lines; it is zero outside. The metal loop is being pulled out of the magnetic field. Which is true? </a:t>
            </a:r>
          </a:p>
        </p:txBody>
      </p:sp>
      <p:sp>
        <p:nvSpPr>
          <p:cNvPr id="103427" name="Rectangle 3">
            <a:extLst>
              <a:ext uri="{FF2B5EF4-FFF2-40B4-BE49-F238E27FC236}">
                <a16:creationId xmlns:a16="http://schemas.microsoft.com/office/drawing/2014/main" id="{B41D6379-A8E4-034E-A99B-4502792669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25" y="12700"/>
            <a:ext cx="3736975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296" tIns="41148" rIns="82296" bIns="41148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QuickCheck 33.10</a:t>
            </a:r>
          </a:p>
        </p:txBody>
      </p:sp>
      <p:sp>
        <p:nvSpPr>
          <p:cNvPr id="103428" name="Rectangle 4">
            <a:extLst>
              <a:ext uri="{FF2B5EF4-FFF2-40B4-BE49-F238E27FC236}">
                <a16:creationId xmlns:a16="http://schemas.microsoft.com/office/drawing/2014/main" id="{EB56385E-404C-2440-91C5-11D99BCC7893}"/>
              </a:ext>
            </a:extLst>
          </p:cNvPr>
          <p:cNvSpPr>
            <a:spLocks/>
          </p:cNvSpPr>
          <p:nvPr/>
        </p:nvSpPr>
        <p:spPr bwMode="auto">
          <a:xfrm>
            <a:off x="387350" y="2408238"/>
            <a:ext cx="4806950" cy="233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296" tIns="41148" rIns="82296" bIns="41148">
            <a:spAutoFit/>
          </a:bodyPr>
          <a:lstStyle>
            <a:lvl1pPr marL="609600" indent="-609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AutoNum type="alphaUcPeriod"/>
            </a:pPr>
            <a:r>
              <a:rPr lang="en-US" altLang="en-US"/>
              <a:t>There is a clockwise induced current in the loop.</a:t>
            </a:r>
          </a:p>
          <a:p>
            <a:pPr eaLnBrk="1" hangingPunct="1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AutoNum type="alphaUcPeriod"/>
            </a:pPr>
            <a:r>
              <a:rPr lang="en-US" altLang="en-US"/>
              <a:t>There is a counterclockwise induced current in the loop.</a:t>
            </a:r>
          </a:p>
          <a:p>
            <a:pPr eaLnBrk="1" hangingPunct="1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AutoNum type="alphaUcPeriod"/>
            </a:pPr>
            <a:r>
              <a:rPr lang="en-US" altLang="en-US"/>
              <a:t>There is no induced current </a:t>
            </a:r>
            <a:br>
              <a:rPr lang="en-US" altLang="en-US"/>
            </a:br>
            <a:r>
              <a:rPr lang="en-US" altLang="en-US"/>
              <a:t>in the loop.</a:t>
            </a:r>
          </a:p>
        </p:txBody>
      </p:sp>
      <p:sp>
        <p:nvSpPr>
          <p:cNvPr id="103429" name="Rectangle 21">
            <a:extLst>
              <a:ext uri="{FF2B5EF4-FFF2-40B4-BE49-F238E27FC236}">
                <a16:creationId xmlns:a16="http://schemas.microsoft.com/office/drawing/2014/main" id="{F5D0DC9E-157F-6740-9803-F4A0C3A9D4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33-71</a:t>
            </a:r>
          </a:p>
        </p:txBody>
      </p:sp>
    </p:spTree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11" descr="CH33_PPT_Slide71">
            <a:extLst>
              <a:ext uri="{FF2B5EF4-FFF2-40B4-BE49-F238E27FC236}">
                <a16:creationId xmlns:a16="http://schemas.microsoft.com/office/drawing/2014/main" id="{51B8CA76-BE15-764B-9046-55179148B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25" y="1927225"/>
            <a:ext cx="36353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4" name="Rectangle 2">
            <a:extLst>
              <a:ext uri="{FF2B5EF4-FFF2-40B4-BE49-F238E27FC236}">
                <a16:creationId xmlns:a16="http://schemas.microsoft.com/office/drawing/2014/main" id="{1505A7F0-00D6-AB42-887C-7DFC9B1E0557}"/>
              </a:ext>
            </a:extLst>
          </p:cNvPr>
          <p:cNvSpPr>
            <a:spLocks/>
          </p:cNvSpPr>
          <p:nvPr/>
        </p:nvSpPr>
        <p:spPr bwMode="auto">
          <a:xfrm>
            <a:off x="465138" y="977900"/>
            <a:ext cx="7332662" cy="188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</a:pPr>
            <a:r>
              <a:rPr lang="en-US" altLang="en-US"/>
              <a:t>The magnetic field is confined to the region inside the dashed lines; it is zero outside. The metal loop is being pulled out of the magnetic field. Which is true? </a:t>
            </a:r>
          </a:p>
        </p:txBody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381786A6-80FA-7845-A674-531F731995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25" y="12700"/>
            <a:ext cx="3736975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296" tIns="41148" rIns="82296" bIns="41148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QuickCheck 33.10</a:t>
            </a:r>
          </a:p>
        </p:txBody>
      </p:sp>
      <p:sp>
        <p:nvSpPr>
          <p:cNvPr id="105476" name="Rectangle 4">
            <a:extLst>
              <a:ext uri="{FF2B5EF4-FFF2-40B4-BE49-F238E27FC236}">
                <a16:creationId xmlns:a16="http://schemas.microsoft.com/office/drawing/2014/main" id="{F0396534-8228-C742-BA19-8C460E21C534}"/>
              </a:ext>
            </a:extLst>
          </p:cNvPr>
          <p:cNvSpPr>
            <a:spLocks/>
          </p:cNvSpPr>
          <p:nvPr/>
        </p:nvSpPr>
        <p:spPr bwMode="auto">
          <a:xfrm>
            <a:off x="387350" y="2408238"/>
            <a:ext cx="4806950" cy="233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296" tIns="41148" rIns="82296" bIns="41148">
            <a:spAutoFit/>
          </a:bodyPr>
          <a:lstStyle>
            <a:lvl1pPr marL="609600" indent="-609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AutoNum type="alphaUcPeriod"/>
            </a:pPr>
            <a:r>
              <a:rPr lang="en-US" altLang="en-US" b="1"/>
              <a:t>There is a clockwise induced current in the loop.</a:t>
            </a:r>
            <a:endParaRPr lang="en-US" altLang="en-US"/>
          </a:p>
          <a:p>
            <a:pPr eaLnBrk="1" hangingPunct="1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AutoNum type="alphaUcPeriod"/>
            </a:pPr>
            <a:r>
              <a:rPr lang="en-US" altLang="en-US"/>
              <a:t>There is a counterclockwise induced current in the loop.</a:t>
            </a:r>
          </a:p>
          <a:p>
            <a:pPr eaLnBrk="1" hangingPunct="1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AutoNum type="alphaUcPeriod"/>
            </a:pPr>
            <a:r>
              <a:rPr lang="en-US" altLang="en-US"/>
              <a:t>There is no induced current </a:t>
            </a:r>
            <a:br>
              <a:rPr lang="en-US" altLang="en-US"/>
            </a:br>
            <a:r>
              <a:rPr lang="en-US" altLang="en-US"/>
              <a:t>in the loop.</a:t>
            </a:r>
          </a:p>
        </p:txBody>
      </p:sp>
      <p:sp>
        <p:nvSpPr>
          <p:cNvPr id="105477" name="Rectangle 8">
            <a:extLst>
              <a:ext uri="{FF2B5EF4-FFF2-40B4-BE49-F238E27FC236}">
                <a16:creationId xmlns:a16="http://schemas.microsoft.com/office/drawing/2014/main" id="{08E3CA76-B77C-D845-B730-D5F78859E6DE}"/>
              </a:ext>
            </a:extLst>
          </p:cNvPr>
          <p:cNvSpPr>
            <a:spLocks/>
          </p:cNvSpPr>
          <p:nvPr/>
        </p:nvSpPr>
        <p:spPr bwMode="auto">
          <a:xfrm>
            <a:off x="503238" y="4922838"/>
            <a:ext cx="8564562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296" tIns="41148" rIns="82296" bIns="41148">
            <a:spAutoFit/>
          </a:bodyPr>
          <a:lstStyle>
            <a:lvl1pPr marL="309563" indent="-30956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buFont typeface="Arial" panose="020B0604020202020204" pitchFamily="34" charset="0"/>
              <a:buAutoNum type="arabicPeriod"/>
            </a:pPr>
            <a:r>
              <a:rPr lang="en-US" altLang="en-US" sz="2200">
                <a:solidFill>
                  <a:srgbClr val="CE0100"/>
                </a:solidFill>
                <a:latin typeface="Times New Roman" panose="02020603050405020304" pitchFamily="18" charset="0"/>
              </a:rPr>
              <a:t>The flux through the loop is </a:t>
            </a:r>
            <a:r>
              <a:rPr lang="en-US" altLang="en-US" sz="2200" u="sng">
                <a:solidFill>
                  <a:srgbClr val="CE0100"/>
                </a:solidFill>
                <a:latin typeface="Times New Roman" panose="02020603050405020304" pitchFamily="18" charset="0"/>
              </a:rPr>
              <a:t>into</a:t>
            </a:r>
            <a:r>
              <a:rPr lang="en-US" altLang="en-US" sz="2200">
                <a:solidFill>
                  <a:srgbClr val="CE0100"/>
                </a:solidFill>
                <a:latin typeface="Times New Roman" panose="02020603050405020304" pitchFamily="18" charset="0"/>
              </a:rPr>
              <a:t> the screen and </a:t>
            </a:r>
            <a:r>
              <a:rPr lang="en-US" altLang="en-US" sz="2200" u="sng">
                <a:solidFill>
                  <a:srgbClr val="CE0100"/>
                </a:solidFill>
                <a:latin typeface="Times New Roman" panose="02020603050405020304" pitchFamily="18" charset="0"/>
              </a:rPr>
              <a:t>decreasing</a:t>
            </a:r>
            <a:r>
              <a:rPr lang="en-US" altLang="en-US" sz="2200">
                <a:solidFill>
                  <a:srgbClr val="CE0100"/>
                </a:solidFill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95000"/>
              </a:lnSpc>
              <a:buFont typeface="Arial" panose="020B0604020202020204" pitchFamily="34" charset="0"/>
              <a:buAutoNum type="arabicPeriod"/>
            </a:pPr>
            <a:r>
              <a:rPr lang="en-US" altLang="en-US" sz="2200">
                <a:solidFill>
                  <a:srgbClr val="CE0100"/>
                </a:solidFill>
                <a:latin typeface="Times New Roman" panose="02020603050405020304" pitchFamily="18" charset="0"/>
              </a:rPr>
              <a:t>To oppose the </a:t>
            </a:r>
            <a:r>
              <a:rPr lang="en-US" altLang="en-US" sz="2200" u="sng">
                <a:solidFill>
                  <a:srgbClr val="CE0100"/>
                </a:solidFill>
                <a:latin typeface="Times New Roman" panose="02020603050405020304" pitchFamily="18" charset="0"/>
              </a:rPr>
              <a:t>decrease</a:t>
            </a:r>
            <a:r>
              <a:rPr lang="en-US" altLang="en-US" sz="2200">
                <a:solidFill>
                  <a:srgbClr val="CE0100"/>
                </a:solidFill>
                <a:latin typeface="Times New Roman" panose="02020603050405020304" pitchFamily="18" charset="0"/>
              </a:rPr>
              <a:t>, the field of the induced current must point </a:t>
            </a:r>
            <a:r>
              <a:rPr lang="en-US" altLang="en-US" sz="2200" u="sng">
                <a:solidFill>
                  <a:srgbClr val="CE0100"/>
                </a:solidFill>
                <a:latin typeface="Times New Roman" panose="02020603050405020304" pitchFamily="18" charset="0"/>
              </a:rPr>
              <a:t>into</a:t>
            </a:r>
            <a:r>
              <a:rPr lang="en-US" altLang="en-US" sz="2200">
                <a:solidFill>
                  <a:srgbClr val="CE0100"/>
                </a:solidFill>
                <a:latin typeface="Times New Roman" panose="02020603050405020304" pitchFamily="18" charset="0"/>
              </a:rPr>
              <a:t> the screen.</a:t>
            </a:r>
          </a:p>
          <a:p>
            <a:pPr eaLnBrk="1" hangingPunct="1">
              <a:lnSpc>
                <a:spcPct val="95000"/>
              </a:lnSpc>
              <a:buFont typeface="Arial" panose="020B0604020202020204" pitchFamily="34" charset="0"/>
              <a:buAutoNum type="arabicPeriod"/>
            </a:pPr>
            <a:r>
              <a:rPr lang="en-US" altLang="en-US" sz="2200">
                <a:solidFill>
                  <a:srgbClr val="CE0100"/>
                </a:solidFill>
                <a:latin typeface="Times New Roman" panose="02020603050405020304" pitchFamily="18" charset="0"/>
              </a:rPr>
              <a:t>From the right-hand rule, an inward field needs a cw current.</a:t>
            </a:r>
          </a:p>
        </p:txBody>
      </p:sp>
      <p:sp>
        <p:nvSpPr>
          <p:cNvPr id="105478" name="Line 9">
            <a:extLst>
              <a:ext uri="{FF2B5EF4-FFF2-40B4-BE49-F238E27FC236}">
                <a16:creationId xmlns:a16="http://schemas.microsoft.com/office/drawing/2014/main" id="{53A9F03C-39DD-AE4A-B20F-AAFFBC095AE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11825" y="3579813"/>
            <a:ext cx="1177925" cy="1416050"/>
          </a:xfrm>
          <a:prstGeom prst="line">
            <a:avLst/>
          </a:prstGeom>
          <a:noFill/>
          <a:ln w="15875">
            <a:solidFill>
              <a:srgbClr val="CE01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2296" tIns="41148" rIns="82296" bIns="41148" anchor="ctr"/>
          <a:lstStyle/>
          <a:p>
            <a:endParaRPr lang="en-US"/>
          </a:p>
        </p:txBody>
      </p:sp>
      <p:sp>
        <p:nvSpPr>
          <p:cNvPr id="105479" name="Line 10">
            <a:extLst>
              <a:ext uri="{FF2B5EF4-FFF2-40B4-BE49-F238E27FC236}">
                <a16:creationId xmlns:a16="http://schemas.microsoft.com/office/drawing/2014/main" id="{8C2E8078-B977-6C48-A5B4-146454711CD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00938" y="3373438"/>
            <a:ext cx="355600" cy="1947862"/>
          </a:xfrm>
          <a:prstGeom prst="line">
            <a:avLst/>
          </a:prstGeom>
          <a:noFill/>
          <a:ln w="15875">
            <a:solidFill>
              <a:srgbClr val="CE01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2296" tIns="41148" rIns="82296" bIns="41148" anchor="ctr"/>
          <a:lstStyle/>
          <a:p>
            <a:endParaRPr lang="en-US"/>
          </a:p>
        </p:txBody>
      </p:sp>
      <p:graphicFrame>
        <p:nvGraphicFramePr>
          <p:cNvPr id="105480" name="Object 10">
            <a:extLst>
              <a:ext uri="{FF2B5EF4-FFF2-40B4-BE49-F238E27FC236}">
                <a16:creationId xmlns:a16="http://schemas.microsoft.com/office/drawing/2014/main" id="{A6FFECD1-15AE-8E44-BBA3-A53E969B21E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913" y="2416175"/>
          <a:ext cx="361950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83" name="Photo Editor Photo" r:id="rId5" imgW="317500" imgH="292100" progId="MSPhotoEd.3">
                  <p:embed/>
                </p:oleObj>
              </mc:Choice>
              <mc:Fallback>
                <p:oleObj name="Photo Editor Photo" r:id="rId5" imgW="317500" imgH="292100" progId="MSPhotoEd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913" y="2416175"/>
                        <a:ext cx="361950" cy="334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5481" name="Rectangle 11">
            <a:extLst>
              <a:ext uri="{FF2B5EF4-FFF2-40B4-BE49-F238E27FC236}">
                <a16:creationId xmlns:a16="http://schemas.microsoft.com/office/drawing/2014/main" id="{4C83ADBF-9F62-FE4A-BFF7-18EB620845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33-72</a:t>
            </a:r>
          </a:p>
        </p:txBody>
      </p:sp>
    </p:spTree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Picture 6" descr="CH33_PPT_Slide72">
            <a:extLst>
              <a:ext uri="{FF2B5EF4-FFF2-40B4-BE49-F238E27FC236}">
                <a16:creationId xmlns:a16="http://schemas.microsoft.com/office/drawing/2014/main" id="{00249DF8-D855-1447-8296-FE6834E1F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6" b="18965"/>
          <a:stretch>
            <a:fillRect/>
          </a:stretch>
        </p:blipFill>
        <p:spPr bwMode="auto">
          <a:xfrm>
            <a:off x="5165725" y="1574800"/>
            <a:ext cx="3825875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2" name="Rectangle 2">
            <a:extLst>
              <a:ext uri="{FF2B5EF4-FFF2-40B4-BE49-F238E27FC236}">
                <a16:creationId xmlns:a16="http://schemas.microsoft.com/office/drawing/2014/main" id="{BE18C5CD-0134-4148-B4A0-7581B393CEA5}"/>
              </a:ext>
            </a:extLst>
          </p:cNvPr>
          <p:cNvSpPr>
            <a:spLocks/>
          </p:cNvSpPr>
          <p:nvPr/>
        </p:nvSpPr>
        <p:spPr bwMode="auto">
          <a:xfrm>
            <a:off x="439738" y="990600"/>
            <a:ext cx="7666037" cy="294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</a:pPr>
            <a:r>
              <a:rPr lang="en-US" altLang="en-US"/>
              <a:t>Immediately after the switch is closed, the lower loop exerts ____ on the upper loop. </a:t>
            </a:r>
          </a:p>
          <a:p>
            <a:pPr eaLnBrk="1" hangingPunct="1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</a:pPr>
            <a:endParaRPr lang="en-US" altLang="en-US"/>
          </a:p>
          <a:p>
            <a:pPr eaLnBrk="1" hangingPunct="1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AutoNum type="alphaUcPeriod"/>
            </a:pPr>
            <a:r>
              <a:rPr lang="en-US" altLang="en-US"/>
              <a:t>  a torque</a:t>
            </a:r>
          </a:p>
          <a:p>
            <a:pPr eaLnBrk="1" hangingPunct="1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AutoNum type="alphaUcPeriod"/>
            </a:pPr>
            <a:r>
              <a:rPr lang="en-US" altLang="en-US"/>
              <a:t>  an upward force</a:t>
            </a:r>
          </a:p>
          <a:p>
            <a:pPr eaLnBrk="1" hangingPunct="1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AutoNum type="alphaUcPeriod"/>
            </a:pPr>
            <a:r>
              <a:rPr lang="en-US" altLang="en-US"/>
              <a:t>  a downward force</a:t>
            </a:r>
          </a:p>
          <a:p>
            <a:pPr eaLnBrk="1" hangingPunct="1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AutoNum type="alphaUcPeriod"/>
            </a:pPr>
            <a:r>
              <a:rPr lang="en-US" altLang="en-US"/>
              <a:t>  no force or torque</a:t>
            </a:r>
          </a:p>
        </p:txBody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id="{616044F5-B0AB-B64A-9C00-9CA2A2AD8D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88900"/>
            <a:ext cx="365760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296" tIns="41148" rIns="82296" bIns="41148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QuickCheck 33.11</a:t>
            </a:r>
          </a:p>
        </p:txBody>
      </p:sp>
      <p:sp>
        <p:nvSpPr>
          <p:cNvPr id="107524" name="Rectangle 11">
            <a:extLst>
              <a:ext uri="{FF2B5EF4-FFF2-40B4-BE49-F238E27FC236}">
                <a16:creationId xmlns:a16="http://schemas.microsoft.com/office/drawing/2014/main" id="{A804283C-7C23-F049-BBFD-14E692A912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33-73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1029">
            <a:extLst>
              <a:ext uri="{FF2B5EF4-FFF2-40B4-BE49-F238E27FC236}">
                <a16:creationId xmlns:a16="http://schemas.microsoft.com/office/drawing/2014/main" id="{71B16812-5A71-6140-851D-DDAF233A1E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00" y="1535113"/>
            <a:ext cx="85471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</a:pPr>
            <a:r>
              <a:rPr lang="en-US" altLang="en-US" sz="2800">
                <a:cs typeface="Arial" panose="020B0604020202020204" pitchFamily="34" charset="0"/>
              </a:rPr>
              <a:t>Currents circulate in a piece of metal that is pulled through a magnetic field. What are these currents called?</a:t>
            </a:r>
          </a:p>
        </p:txBody>
      </p:sp>
      <p:sp>
        <p:nvSpPr>
          <p:cNvPr id="22530" name="Text Box 1030">
            <a:extLst>
              <a:ext uri="{FF2B5EF4-FFF2-40B4-BE49-F238E27FC236}">
                <a16:creationId xmlns:a16="http://schemas.microsoft.com/office/drawing/2014/main" id="{0EAD741D-FC2E-684D-8B95-595102C967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271838"/>
            <a:ext cx="6961188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609600" indent="-609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FontTx/>
              <a:buAutoNum type="alphaUcPeriod"/>
            </a:pPr>
            <a:r>
              <a:rPr lang="en-US" altLang="en-US" sz="2800">
                <a:cs typeface="Arial" panose="020B0604020202020204" pitchFamily="34" charset="0"/>
              </a:rPr>
              <a:t>Induced currents.</a:t>
            </a:r>
          </a:p>
          <a:p>
            <a:pPr eaLnBrk="1" hangingPunct="1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FontTx/>
              <a:buAutoNum type="alphaUcPeriod"/>
            </a:pPr>
            <a:r>
              <a:rPr lang="en-US" altLang="en-US" sz="2800">
                <a:cs typeface="Arial" panose="020B0604020202020204" pitchFamily="34" charset="0"/>
              </a:rPr>
              <a:t>Displacement currents.</a:t>
            </a:r>
          </a:p>
          <a:p>
            <a:pPr eaLnBrk="1" hangingPunct="1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FontTx/>
              <a:buAutoNum type="alphaUcPeriod"/>
            </a:pPr>
            <a:r>
              <a:rPr lang="en-US" altLang="en-US" sz="2800">
                <a:cs typeface="Arial" panose="020B0604020202020204" pitchFamily="34" charset="0"/>
              </a:rPr>
              <a:t>Faraday</a:t>
            </a:r>
            <a:r>
              <a:rPr lang="ja-JP" altLang="en-US" sz="2800">
                <a:cs typeface="Arial" panose="020B0604020202020204" pitchFamily="34" charset="0"/>
              </a:rPr>
              <a:t>’</a:t>
            </a:r>
            <a:r>
              <a:rPr lang="en-US" altLang="ja-JP" sz="2800">
                <a:cs typeface="Arial" panose="020B0604020202020204" pitchFamily="34" charset="0"/>
              </a:rPr>
              <a:t>s currents.</a:t>
            </a:r>
          </a:p>
          <a:p>
            <a:pPr eaLnBrk="1" hangingPunct="1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FontTx/>
              <a:buAutoNum type="alphaUcPeriod"/>
            </a:pPr>
            <a:r>
              <a:rPr lang="en-US" altLang="en-US" sz="2800">
                <a:cs typeface="Arial" panose="020B0604020202020204" pitchFamily="34" charset="0"/>
              </a:rPr>
              <a:t>Eddy currents.</a:t>
            </a:r>
          </a:p>
          <a:p>
            <a:pPr eaLnBrk="1" hangingPunct="1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FontTx/>
              <a:buAutoNum type="alphaUcPeriod"/>
            </a:pPr>
            <a:r>
              <a:rPr lang="en-US" altLang="en-US" sz="2800">
                <a:cs typeface="Arial" panose="020B0604020202020204" pitchFamily="34" charset="0"/>
              </a:rPr>
              <a:t>This topic is not covered in Chapter 33.</a:t>
            </a:r>
          </a:p>
        </p:txBody>
      </p:sp>
      <p:sp>
        <p:nvSpPr>
          <p:cNvPr id="22531" name="Rectangle 7">
            <a:extLst>
              <a:ext uri="{FF2B5EF4-FFF2-40B4-BE49-F238E27FC236}">
                <a16:creationId xmlns:a16="http://schemas.microsoft.com/office/drawing/2014/main" id="{367F5EA1-194B-7248-9DC3-92C6B2D200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50800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Reading Question 33.1</a:t>
            </a:r>
          </a:p>
        </p:txBody>
      </p:sp>
      <p:sp>
        <p:nvSpPr>
          <p:cNvPr id="22532" name="Rectangle 5">
            <a:extLst>
              <a:ext uri="{FF2B5EF4-FFF2-40B4-BE49-F238E27FC236}">
                <a16:creationId xmlns:a16="http://schemas.microsoft.com/office/drawing/2014/main" id="{43B4B457-75D3-6843-9398-3C9F623258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33-10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10" descr="CH33_PPT_Slide73">
            <a:extLst>
              <a:ext uri="{FF2B5EF4-FFF2-40B4-BE49-F238E27FC236}">
                <a16:creationId xmlns:a16="http://schemas.microsoft.com/office/drawing/2014/main" id="{E073A11E-4ED8-9145-8349-02DA70BF5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3" b="9052"/>
          <a:stretch>
            <a:fillRect/>
          </a:stretch>
        </p:blipFill>
        <p:spPr bwMode="auto">
          <a:xfrm>
            <a:off x="5165725" y="1409700"/>
            <a:ext cx="3825875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0" name="Rectangle 2">
            <a:extLst>
              <a:ext uri="{FF2B5EF4-FFF2-40B4-BE49-F238E27FC236}">
                <a16:creationId xmlns:a16="http://schemas.microsoft.com/office/drawing/2014/main" id="{E92D090F-C7F5-754E-A22A-BF1A245921F3}"/>
              </a:ext>
            </a:extLst>
          </p:cNvPr>
          <p:cNvSpPr>
            <a:spLocks/>
          </p:cNvSpPr>
          <p:nvPr/>
        </p:nvSpPr>
        <p:spPr bwMode="auto">
          <a:xfrm>
            <a:off x="439738" y="990600"/>
            <a:ext cx="7666037" cy="294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</a:pPr>
            <a:r>
              <a:rPr lang="en-US" altLang="en-US"/>
              <a:t>Immediately after the switch is closed, the lower loop exerts ____ on the upper loop. </a:t>
            </a:r>
          </a:p>
          <a:p>
            <a:pPr eaLnBrk="1" hangingPunct="1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</a:pPr>
            <a:endParaRPr lang="en-US" altLang="en-US"/>
          </a:p>
          <a:p>
            <a:pPr eaLnBrk="1" hangingPunct="1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AutoNum type="alphaUcPeriod"/>
            </a:pPr>
            <a:r>
              <a:rPr lang="en-US" altLang="en-US"/>
              <a:t>  a torque</a:t>
            </a:r>
          </a:p>
          <a:p>
            <a:pPr eaLnBrk="1" hangingPunct="1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AutoNum type="alphaUcPeriod"/>
            </a:pPr>
            <a:r>
              <a:rPr lang="en-US" altLang="en-US" b="1"/>
              <a:t>  an upward force</a:t>
            </a:r>
            <a:endParaRPr lang="en-US" altLang="en-US"/>
          </a:p>
          <a:p>
            <a:pPr eaLnBrk="1" hangingPunct="1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AutoNum type="alphaUcPeriod"/>
            </a:pPr>
            <a:r>
              <a:rPr lang="en-US" altLang="en-US"/>
              <a:t>  a downward force</a:t>
            </a:r>
          </a:p>
          <a:p>
            <a:pPr eaLnBrk="1" hangingPunct="1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AutoNum type="alphaUcPeriod"/>
            </a:pPr>
            <a:r>
              <a:rPr lang="en-US" altLang="en-US"/>
              <a:t>  no force or torque</a:t>
            </a:r>
          </a:p>
        </p:txBody>
      </p:sp>
      <p:sp>
        <p:nvSpPr>
          <p:cNvPr id="109571" name="Rectangle 3">
            <a:extLst>
              <a:ext uri="{FF2B5EF4-FFF2-40B4-BE49-F238E27FC236}">
                <a16:creationId xmlns:a16="http://schemas.microsoft.com/office/drawing/2014/main" id="{6A227A1D-6E95-9A43-BC8C-72B6029553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88900"/>
            <a:ext cx="365760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296" tIns="41148" rIns="82296" bIns="41148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QuickCheck 33.11</a:t>
            </a:r>
          </a:p>
        </p:txBody>
      </p:sp>
      <p:sp>
        <p:nvSpPr>
          <p:cNvPr id="109572" name="Rectangle 35">
            <a:extLst>
              <a:ext uri="{FF2B5EF4-FFF2-40B4-BE49-F238E27FC236}">
                <a16:creationId xmlns:a16="http://schemas.microsoft.com/office/drawing/2014/main" id="{2E0CCECF-9A7C-A849-9BB6-7AA224765B94}"/>
              </a:ext>
            </a:extLst>
          </p:cNvPr>
          <p:cNvSpPr>
            <a:spLocks/>
          </p:cNvSpPr>
          <p:nvPr/>
        </p:nvSpPr>
        <p:spPr bwMode="auto">
          <a:xfrm>
            <a:off x="500063" y="3951288"/>
            <a:ext cx="8415337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296" tIns="41148" rIns="82296" bIns="41148">
            <a:spAutoFit/>
          </a:bodyPr>
          <a:lstStyle>
            <a:lvl1pPr marL="309563" indent="-30956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buFont typeface="Arial" panose="020B0604020202020204" pitchFamily="34" charset="0"/>
              <a:buAutoNum type="arabicPeriod"/>
            </a:pPr>
            <a:r>
              <a:rPr lang="en-US" altLang="en-US" sz="2100">
                <a:solidFill>
                  <a:srgbClr val="CE0100"/>
                </a:solidFill>
                <a:latin typeface="Times New Roman" panose="02020603050405020304" pitchFamily="18" charset="0"/>
              </a:rPr>
              <a:t>The battery drives a ccw current that, briefly, increases rapidly.</a:t>
            </a:r>
          </a:p>
          <a:p>
            <a:pPr eaLnBrk="1" hangingPunct="1">
              <a:lnSpc>
                <a:spcPct val="95000"/>
              </a:lnSpc>
              <a:buFont typeface="Arial" panose="020B0604020202020204" pitchFamily="34" charset="0"/>
              <a:buAutoNum type="arabicPeriod"/>
            </a:pPr>
            <a:r>
              <a:rPr lang="en-US" altLang="en-US" sz="2100">
                <a:solidFill>
                  <a:srgbClr val="CE0100"/>
                </a:solidFill>
                <a:latin typeface="Times New Roman" panose="02020603050405020304" pitchFamily="18" charset="0"/>
              </a:rPr>
              <a:t>The flux through the top loop is </a:t>
            </a:r>
            <a:r>
              <a:rPr lang="en-US" altLang="en-US" sz="2100" u="sng">
                <a:solidFill>
                  <a:srgbClr val="CE0100"/>
                </a:solidFill>
                <a:latin typeface="Times New Roman" panose="02020603050405020304" pitchFamily="18" charset="0"/>
              </a:rPr>
              <a:t>upward</a:t>
            </a:r>
            <a:r>
              <a:rPr lang="en-US" altLang="en-US" sz="2100">
                <a:solidFill>
                  <a:srgbClr val="CE0100"/>
                </a:solidFill>
                <a:latin typeface="Times New Roman" panose="02020603050405020304" pitchFamily="18" charset="0"/>
              </a:rPr>
              <a:t> and </a:t>
            </a:r>
            <a:r>
              <a:rPr lang="en-US" altLang="en-US" sz="2100" u="sng">
                <a:solidFill>
                  <a:srgbClr val="CE0100"/>
                </a:solidFill>
                <a:latin typeface="Times New Roman" panose="02020603050405020304" pitchFamily="18" charset="0"/>
              </a:rPr>
              <a:t>increasing</a:t>
            </a:r>
            <a:r>
              <a:rPr lang="en-US" altLang="en-US" sz="2100">
                <a:solidFill>
                  <a:srgbClr val="CE0100"/>
                </a:solidFill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95000"/>
              </a:lnSpc>
              <a:buFont typeface="Arial" panose="020B0604020202020204" pitchFamily="34" charset="0"/>
              <a:buAutoNum type="arabicPeriod"/>
            </a:pPr>
            <a:r>
              <a:rPr lang="en-US" altLang="en-US" sz="2100">
                <a:solidFill>
                  <a:srgbClr val="CE0100"/>
                </a:solidFill>
                <a:latin typeface="Times New Roman" panose="02020603050405020304" pitchFamily="18" charset="0"/>
              </a:rPr>
              <a:t>To oppose the </a:t>
            </a:r>
            <a:r>
              <a:rPr lang="en-US" altLang="en-US" sz="2100" u="sng">
                <a:solidFill>
                  <a:srgbClr val="CE0100"/>
                </a:solidFill>
                <a:latin typeface="Times New Roman" panose="02020603050405020304" pitchFamily="18" charset="0"/>
              </a:rPr>
              <a:t>increase</a:t>
            </a:r>
            <a:r>
              <a:rPr lang="en-US" altLang="en-US" sz="2100">
                <a:solidFill>
                  <a:srgbClr val="CE0100"/>
                </a:solidFill>
                <a:latin typeface="Times New Roman" panose="02020603050405020304" pitchFamily="18" charset="0"/>
              </a:rPr>
              <a:t>, the field of the induced current must point </a:t>
            </a:r>
            <a:r>
              <a:rPr lang="en-US" altLang="en-US" sz="2100" u="sng">
                <a:solidFill>
                  <a:srgbClr val="CE0100"/>
                </a:solidFill>
                <a:latin typeface="Times New Roman" panose="02020603050405020304" pitchFamily="18" charset="0"/>
              </a:rPr>
              <a:t>downward</a:t>
            </a:r>
            <a:r>
              <a:rPr lang="en-US" altLang="en-US" sz="2100">
                <a:solidFill>
                  <a:srgbClr val="CE0100"/>
                </a:solidFill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95000"/>
              </a:lnSpc>
              <a:buFont typeface="Arial" panose="020B0604020202020204" pitchFamily="34" charset="0"/>
              <a:buAutoNum type="arabicPeriod"/>
            </a:pPr>
            <a:r>
              <a:rPr lang="en-US" altLang="en-US" sz="2100">
                <a:solidFill>
                  <a:srgbClr val="CE0100"/>
                </a:solidFill>
                <a:latin typeface="Times New Roman" panose="02020603050405020304" pitchFamily="18" charset="0"/>
              </a:rPr>
              <a:t>From the right-hand rule, a downward field needs a cw current.</a:t>
            </a:r>
          </a:p>
          <a:p>
            <a:pPr eaLnBrk="1" hangingPunct="1">
              <a:lnSpc>
                <a:spcPct val="95000"/>
              </a:lnSpc>
              <a:buFont typeface="Arial" panose="020B0604020202020204" pitchFamily="34" charset="0"/>
              <a:buAutoNum type="arabicPeriod"/>
            </a:pPr>
            <a:r>
              <a:rPr lang="en-US" altLang="en-US" sz="2100">
                <a:solidFill>
                  <a:srgbClr val="CE0100"/>
                </a:solidFill>
                <a:latin typeface="Times New Roman" panose="02020603050405020304" pitchFamily="18" charset="0"/>
              </a:rPr>
              <a:t>The ccw current in the lower loop makes the upper face a north pole. The cw induced current in the upper loop makes the lower face a north pole.</a:t>
            </a:r>
          </a:p>
          <a:p>
            <a:pPr eaLnBrk="1" hangingPunct="1">
              <a:lnSpc>
                <a:spcPct val="95000"/>
              </a:lnSpc>
              <a:buFont typeface="Arial" panose="020B0604020202020204" pitchFamily="34" charset="0"/>
              <a:buAutoNum type="arabicPeriod"/>
            </a:pPr>
            <a:r>
              <a:rPr lang="en-US" altLang="en-US" sz="2100">
                <a:solidFill>
                  <a:srgbClr val="CE0100"/>
                </a:solidFill>
                <a:latin typeface="Times New Roman" panose="02020603050405020304" pitchFamily="18" charset="0"/>
              </a:rPr>
              <a:t>Facing north poles exert repulsive forces on each other.</a:t>
            </a:r>
          </a:p>
        </p:txBody>
      </p:sp>
      <p:graphicFrame>
        <p:nvGraphicFramePr>
          <p:cNvPr id="109573" name="Object 7">
            <a:extLst>
              <a:ext uri="{FF2B5EF4-FFF2-40B4-BE49-F238E27FC236}">
                <a16:creationId xmlns:a16="http://schemas.microsoft.com/office/drawing/2014/main" id="{438764A7-C10B-594D-A173-971C2B85F56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913" y="2606675"/>
          <a:ext cx="361950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78" name="Photo Editor Photo" r:id="rId5" imgW="317500" imgH="292100" progId="MSPhotoEd.3">
                  <p:embed/>
                </p:oleObj>
              </mc:Choice>
              <mc:Fallback>
                <p:oleObj name="Photo Editor Photo" r:id="rId5" imgW="317500" imgH="292100" progId="MSPhotoEd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913" y="2606675"/>
                        <a:ext cx="361950" cy="334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9574" name="Line 36">
            <a:extLst>
              <a:ext uri="{FF2B5EF4-FFF2-40B4-BE49-F238E27FC236}">
                <a16:creationId xmlns:a16="http://schemas.microsoft.com/office/drawing/2014/main" id="{CD28D238-2035-D04D-A80F-60DE0B66741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56150" y="2955925"/>
            <a:ext cx="1208088" cy="1406525"/>
          </a:xfrm>
          <a:prstGeom prst="line">
            <a:avLst/>
          </a:prstGeom>
          <a:noFill/>
          <a:ln w="15875">
            <a:solidFill>
              <a:srgbClr val="CE01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2296" tIns="41148" rIns="82296" bIns="41148" anchor="ctr"/>
          <a:lstStyle/>
          <a:p>
            <a:endParaRPr lang="en-US"/>
          </a:p>
        </p:txBody>
      </p:sp>
      <p:sp>
        <p:nvSpPr>
          <p:cNvPr id="109575" name="Line 37">
            <a:extLst>
              <a:ext uri="{FF2B5EF4-FFF2-40B4-BE49-F238E27FC236}">
                <a16:creationId xmlns:a16="http://schemas.microsoft.com/office/drawing/2014/main" id="{C5D7DFD6-85E1-2547-BDA3-86048F6113E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14988" y="3046413"/>
            <a:ext cx="982662" cy="1630362"/>
          </a:xfrm>
          <a:prstGeom prst="line">
            <a:avLst/>
          </a:prstGeom>
          <a:noFill/>
          <a:ln w="15875">
            <a:solidFill>
              <a:srgbClr val="CE01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2296" tIns="41148" rIns="82296" bIns="41148" anchor="ctr"/>
          <a:lstStyle/>
          <a:p>
            <a:endParaRPr lang="en-US"/>
          </a:p>
        </p:txBody>
      </p:sp>
      <p:sp>
        <p:nvSpPr>
          <p:cNvPr id="109576" name="Rectangle 10">
            <a:extLst>
              <a:ext uri="{FF2B5EF4-FFF2-40B4-BE49-F238E27FC236}">
                <a16:creationId xmlns:a16="http://schemas.microsoft.com/office/drawing/2014/main" id="{3F6C6CC1-00F4-264A-9CBA-C5BE9F36A9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33-74</a:t>
            </a:r>
          </a:p>
        </p:txBody>
      </p:sp>
    </p:spTree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2">
            <a:extLst>
              <a:ext uri="{FF2B5EF4-FFF2-40B4-BE49-F238E27FC236}">
                <a16:creationId xmlns:a16="http://schemas.microsoft.com/office/drawing/2014/main" id="{431E4B8C-B981-FB42-848A-ACB3CC1DB91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50800"/>
            <a:ext cx="7772400" cy="533400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Faraday</a:t>
            </a:r>
            <a:r>
              <a:rPr lang="ja-JP" altLang="en-US" sz="3200">
                <a:solidFill>
                  <a:schemeClr val="bg1"/>
                </a:solidFill>
              </a:rPr>
              <a:t>’</a:t>
            </a:r>
            <a:r>
              <a:rPr lang="en-US" altLang="ja-JP" sz="3200">
                <a:solidFill>
                  <a:schemeClr val="bg1"/>
                </a:solidFill>
              </a:rPr>
              <a:t>s Law</a:t>
            </a:r>
            <a:endParaRPr lang="en-US" altLang="en-US" sz="3200">
              <a:solidFill>
                <a:schemeClr val="bg1"/>
              </a:solidFill>
            </a:endParaRPr>
          </a:p>
        </p:txBody>
      </p:sp>
      <p:sp>
        <p:nvSpPr>
          <p:cNvPr id="111618" name="Text Box 3">
            <a:extLst>
              <a:ext uri="{FF2B5EF4-FFF2-40B4-BE49-F238E27FC236}">
                <a16:creationId xmlns:a16="http://schemas.microsoft.com/office/drawing/2014/main" id="{E618872C-6F75-3B4B-992E-F9D31B24D6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" y="1320800"/>
            <a:ext cx="8439150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17500" indent="-3175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An emf is induced in a conducting loop if the magnetic flux through the loop changes.</a:t>
            </a:r>
          </a:p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The magnitude of the emf is:</a:t>
            </a:r>
          </a:p>
        </p:txBody>
      </p:sp>
      <p:sp>
        <p:nvSpPr>
          <p:cNvPr id="111619" name="Text Box 4">
            <a:extLst>
              <a:ext uri="{FF2B5EF4-FFF2-40B4-BE49-F238E27FC236}">
                <a16:creationId xmlns:a16="http://schemas.microsoft.com/office/drawing/2014/main" id="{24B6CD89-E692-BE48-9502-F7898EA4E7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" y="4495800"/>
            <a:ext cx="833755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The direction of the emf is such as to drive an induced current in the direction given by Lenz</a:t>
            </a:r>
            <a:r>
              <a:rPr lang="ja-JP" altLang="en-US" sz="2600">
                <a:cs typeface="Arial" panose="020B0604020202020204" pitchFamily="34" charset="0"/>
              </a:rPr>
              <a:t>’</a:t>
            </a:r>
            <a:r>
              <a:rPr lang="en-US" altLang="ja-JP" sz="2600">
                <a:cs typeface="Arial" panose="020B0604020202020204" pitchFamily="34" charset="0"/>
              </a:rPr>
              <a:t>s law.</a:t>
            </a:r>
            <a:endParaRPr lang="en-US" altLang="en-US" sz="2600">
              <a:cs typeface="Arial" panose="020B0604020202020204" pitchFamily="34" charset="0"/>
            </a:endParaRPr>
          </a:p>
        </p:txBody>
      </p:sp>
      <p:pic>
        <p:nvPicPr>
          <p:cNvPr id="111620" name="Picture 8" descr="33_KeyLaws_02">
            <a:extLst>
              <a:ext uri="{FF2B5EF4-FFF2-40B4-BE49-F238E27FC236}">
                <a16:creationId xmlns:a16="http://schemas.microsoft.com/office/drawing/2014/main" id="{FF653605-E5A3-D24C-B63B-3151B0A70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3" t="28462" r="39294" b="34752"/>
          <a:stretch>
            <a:fillRect/>
          </a:stretch>
        </p:blipFill>
        <p:spPr bwMode="auto">
          <a:xfrm>
            <a:off x="3429000" y="2900363"/>
            <a:ext cx="22860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1" name="Rectangle 9">
            <a:extLst>
              <a:ext uri="{FF2B5EF4-FFF2-40B4-BE49-F238E27FC236}">
                <a16:creationId xmlns:a16="http://schemas.microsoft.com/office/drawing/2014/main" id="{F21A9273-9F98-244E-BB48-296F1F50DC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33-75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2">
            <a:extLst>
              <a:ext uri="{FF2B5EF4-FFF2-40B4-BE49-F238E27FC236}">
                <a16:creationId xmlns:a16="http://schemas.microsoft.com/office/drawing/2014/main" id="{293302A9-D9CE-6E4A-AC79-844940F990E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38100"/>
            <a:ext cx="8229600" cy="560388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Using Faraday</a:t>
            </a:r>
            <a:r>
              <a:rPr lang="ja-JP" altLang="en-US" sz="3200">
                <a:solidFill>
                  <a:schemeClr val="bg1"/>
                </a:solidFill>
              </a:rPr>
              <a:t>’</a:t>
            </a:r>
            <a:r>
              <a:rPr lang="en-US" altLang="ja-JP" sz="3200">
                <a:solidFill>
                  <a:schemeClr val="bg1"/>
                </a:solidFill>
              </a:rPr>
              <a:t>s Law</a:t>
            </a:r>
            <a:endParaRPr lang="en-US" altLang="en-US" sz="3200">
              <a:solidFill>
                <a:schemeClr val="bg1"/>
              </a:solidFill>
            </a:endParaRPr>
          </a:p>
        </p:txBody>
      </p:sp>
      <p:sp>
        <p:nvSpPr>
          <p:cNvPr id="112642" name="Text Box 3">
            <a:extLst>
              <a:ext uri="{FF2B5EF4-FFF2-40B4-BE49-F238E27FC236}">
                <a16:creationId xmlns:a16="http://schemas.microsoft.com/office/drawing/2014/main" id="{D42CD034-C7EC-904A-919F-9870928938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968375"/>
            <a:ext cx="4059238" cy="373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04800" indent="-3048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If we slide a conducting wire along a U-shaped conducting rail, we can complete a circuit and drive an electric current.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We can find the induced emf and current by using Faraday</a:t>
            </a:r>
            <a:r>
              <a:rPr lang="ja-JP" altLang="en-US" sz="2600">
                <a:cs typeface="Arial" panose="020B0604020202020204" pitchFamily="34" charset="0"/>
              </a:rPr>
              <a:t>’</a:t>
            </a:r>
            <a:r>
              <a:rPr lang="en-US" altLang="ja-JP" sz="2600">
                <a:cs typeface="Arial" panose="020B0604020202020204" pitchFamily="34" charset="0"/>
              </a:rPr>
              <a:t>s law and Ohm</a:t>
            </a:r>
            <a:r>
              <a:rPr lang="ja-JP" altLang="en-US" sz="2600">
                <a:cs typeface="Arial" panose="020B0604020202020204" pitchFamily="34" charset="0"/>
              </a:rPr>
              <a:t>’</a:t>
            </a:r>
            <a:r>
              <a:rPr lang="en-US" altLang="ja-JP" sz="2600">
                <a:cs typeface="Arial" panose="020B0604020202020204" pitchFamily="34" charset="0"/>
              </a:rPr>
              <a:t>s law:</a:t>
            </a:r>
            <a:endParaRPr lang="en-US" altLang="en-US" sz="2600">
              <a:cs typeface="Arial" panose="020B0604020202020204" pitchFamily="34" charset="0"/>
            </a:endParaRPr>
          </a:p>
        </p:txBody>
      </p:sp>
      <p:pic>
        <p:nvPicPr>
          <p:cNvPr id="112643" name="Picture 7" descr="33_26_Figure">
            <a:extLst>
              <a:ext uri="{FF2B5EF4-FFF2-40B4-BE49-F238E27FC236}">
                <a16:creationId xmlns:a16="http://schemas.microsoft.com/office/drawing/2014/main" id="{713A2314-B6B9-304C-B9E6-D7AE16801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0"/>
          <a:stretch>
            <a:fillRect/>
          </a:stretch>
        </p:blipFill>
        <p:spPr bwMode="auto">
          <a:xfrm>
            <a:off x="361950" y="1176338"/>
            <a:ext cx="4133850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4" name="Picture 8" descr="CH33_PPT_Slide_33-75a">
            <a:extLst>
              <a:ext uri="{FF2B5EF4-FFF2-40B4-BE49-F238E27FC236}">
                <a16:creationId xmlns:a16="http://schemas.microsoft.com/office/drawing/2014/main" id="{DAE84A32-2402-3142-9313-7A1427C87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723"/>
          <a:stretch>
            <a:fillRect/>
          </a:stretch>
        </p:blipFill>
        <p:spPr bwMode="auto">
          <a:xfrm>
            <a:off x="125413" y="4722813"/>
            <a:ext cx="505777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5" name="Picture 9" descr="CH33_PPT_Slide_33-75b">
            <a:extLst>
              <a:ext uri="{FF2B5EF4-FFF2-40B4-BE49-F238E27FC236}">
                <a16:creationId xmlns:a16="http://schemas.microsoft.com/office/drawing/2014/main" id="{36658131-C1EB-254B-BB90-DD8307F9C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32"/>
          <a:stretch>
            <a:fillRect/>
          </a:stretch>
        </p:blipFill>
        <p:spPr bwMode="auto">
          <a:xfrm>
            <a:off x="6083300" y="4768850"/>
            <a:ext cx="18415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6" name="Rectangle 10">
            <a:extLst>
              <a:ext uri="{FF2B5EF4-FFF2-40B4-BE49-F238E27FC236}">
                <a16:creationId xmlns:a16="http://schemas.microsoft.com/office/drawing/2014/main" id="{FFEBC0A6-2187-514C-B17F-9F23371BBD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33-76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4">
            <a:extLst>
              <a:ext uri="{FF2B5EF4-FFF2-40B4-BE49-F238E27FC236}">
                <a16:creationId xmlns:a16="http://schemas.microsoft.com/office/drawing/2014/main" id="{20FF77CC-CB13-9A44-A2BD-5960D14DF7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2413" cy="1054100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3666" name="Rectangle 2">
            <a:extLst>
              <a:ext uri="{FF2B5EF4-FFF2-40B4-BE49-F238E27FC236}">
                <a16:creationId xmlns:a16="http://schemas.microsoft.com/office/drawing/2014/main" id="{F9BE57D2-4733-CD4D-ADDF-E5222B9CE3F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88900"/>
            <a:ext cx="8915400" cy="944563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Problem-Solving Strategy: Electromagnetic Induction</a:t>
            </a:r>
          </a:p>
        </p:txBody>
      </p:sp>
      <p:pic>
        <p:nvPicPr>
          <p:cNvPr id="113667" name="Picture 5" descr="33_ProblemSolvingStrat_01">
            <a:extLst>
              <a:ext uri="{FF2B5EF4-FFF2-40B4-BE49-F238E27FC236}">
                <a16:creationId xmlns:a16="http://schemas.microsoft.com/office/drawing/2014/main" id="{5EA6FE49-4F81-CD48-92FB-7E4E9CC36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88"/>
          <a:stretch>
            <a:fillRect/>
          </a:stretch>
        </p:blipFill>
        <p:spPr bwMode="auto">
          <a:xfrm>
            <a:off x="296863" y="1504950"/>
            <a:ext cx="8548687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8" name="Rectangle 6">
            <a:extLst>
              <a:ext uri="{FF2B5EF4-FFF2-40B4-BE49-F238E27FC236}">
                <a16:creationId xmlns:a16="http://schemas.microsoft.com/office/drawing/2014/main" id="{3A868E0F-BFB5-0F45-9D22-655649D995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33-77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9" name="Picture 44" descr="CH33_PPT_Slide77">
            <a:extLst>
              <a:ext uri="{FF2B5EF4-FFF2-40B4-BE49-F238E27FC236}">
                <a16:creationId xmlns:a16="http://schemas.microsoft.com/office/drawing/2014/main" id="{C2B2E46C-5B8D-3B44-B499-6C51310AF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2" r="23914"/>
          <a:stretch>
            <a:fillRect/>
          </a:stretch>
        </p:blipFill>
        <p:spPr bwMode="auto">
          <a:xfrm>
            <a:off x="5776913" y="995363"/>
            <a:ext cx="332740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0" name="Rectangle 2">
            <a:extLst>
              <a:ext uri="{FF2B5EF4-FFF2-40B4-BE49-F238E27FC236}">
                <a16:creationId xmlns:a16="http://schemas.microsoft.com/office/drawing/2014/main" id="{A4D2BAD8-954B-B341-BBE4-70D22F84413E}"/>
              </a:ext>
            </a:extLst>
          </p:cNvPr>
          <p:cNvSpPr>
            <a:spLocks/>
          </p:cNvSpPr>
          <p:nvPr/>
        </p:nvSpPr>
        <p:spPr bwMode="auto">
          <a:xfrm>
            <a:off x="477838" y="1092200"/>
            <a:ext cx="3954462" cy="362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altLang="en-US" sz="2600"/>
              <a:t>The induced emf around this loop is 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</a:pPr>
            <a:endParaRPr lang="en-US" altLang="en-US" sz="2600"/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AutoNum type="alphaUcPeriod"/>
            </a:pPr>
            <a:r>
              <a:rPr lang="en-US" altLang="en-US" sz="2600"/>
              <a:t>   </a:t>
            </a:r>
            <a:r>
              <a:rPr lang="en-US" altLang="en-US" sz="2600">
                <a:latin typeface="Times New Roman" panose="02020603050405020304" pitchFamily="18" charset="0"/>
              </a:rPr>
              <a:t>200 V.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AutoNum type="alphaUcPeriod"/>
            </a:pPr>
            <a:r>
              <a:rPr lang="en-US" altLang="en-US" sz="2600"/>
              <a:t>   </a:t>
            </a:r>
            <a:r>
              <a:rPr lang="en-US" altLang="en-US" sz="2600">
                <a:latin typeface="Times New Roman" panose="02020603050405020304" pitchFamily="18" charset="0"/>
              </a:rPr>
              <a:t>50 V.</a:t>
            </a:r>
            <a:endParaRPr lang="en-US" altLang="en-US" sz="2600">
              <a:latin typeface="Times New Roman" panose="02020603050405020304" pitchFamily="18" charset="0"/>
              <a:sym typeface="Symbol" pitchFamily="2" charset="2"/>
            </a:endParaRP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AutoNum type="alphaUcPeriod"/>
            </a:pPr>
            <a:r>
              <a:rPr lang="en-US" altLang="en-US" sz="2600"/>
              <a:t>   </a:t>
            </a:r>
            <a:r>
              <a:rPr lang="en-US" altLang="en-US" sz="2600">
                <a:latin typeface="Times New Roman" panose="02020603050405020304" pitchFamily="18" charset="0"/>
              </a:rPr>
              <a:t>2 V.</a:t>
            </a:r>
            <a:endParaRPr lang="en-US" altLang="en-US" sz="2600">
              <a:latin typeface="Times New Roman" panose="02020603050405020304" pitchFamily="18" charset="0"/>
              <a:sym typeface="Symbol" pitchFamily="2" charset="2"/>
            </a:endParaRP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AutoNum type="alphaUcPeriod"/>
            </a:pPr>
            <a:r>
              <a:rPr lang="en-US" altLang="en-US" sz="2600"/>
              <a:t>   </a:t>
            </a:r>
            <a:r>
              <a:rPr lang="en-US" altLang="en-US" sz="2600">
                <a:latin typeface="Times New Roman" panose="02020603050405020304" pitchFamily="18" charset="0"/>
              </a:rPr>
              <a:t>0.5 V.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AutoNum type="alphaUcPeriod"/>
            </a:pPr>
            <a:r>
              <a:rPr lang="en-US" altLang="en-US" sz="2600"/>
              <a:t>   </a:t>
            </a:r>
            <a:r>
              <a:rPr lang="en-US" altLang="en-US" sz="2600">
                <a:latin typeface="Times New Roman" panose="02020603050405020304" pitchFamily="18" charset="0"/>
              </a:rPr>
              <a:t>0.02 V.</a:t>
            </a:r>
            <a:endParaRPr lang="en-US" altLang="en-US">
              <a:latin typeface="Times New Roman" panose="02020603050405020304" pitchFamily="18" charset="0"/>
              <a:sym typeface="Symbol" pitchFamily="2" charset="2"/>
            </a:endParaRPr>
          </a:p>
        </p:txBody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A85D90CD-AC3E-704E-BE1F-5FBA43D767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88900"/>
            <a:ext cx="3584575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296" tIns="41148" rIns="82296" bIns="41148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QuickCheck 33.12</a:t>
            </a:r>
          </a:p>
        </p:txBody>
      </p:sp>
      <p:sp>
        <p:nvSpPr>
          <p:cNvPr id="114692" name="Rectangle 43">
            <a:extLst>
              <a:ext uri="{FF2B5EF4-FFF2-40B4-BE49-F238E27FC236}">
                <a16:creationId xmlns:a16="http://schemas.microsoft.com/office/drawing/2014/main" id="{C88BD0E4-3666-CF4B-863C-3C0B16F87D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33-78</a:t>
            </a:r>
          </a:p>
        </p:txBody>
      </p:sp>
    </p:spTree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Picture 8" descr="CH33_PPT_Slide78">
            <a:extLst>
              <a:ext uri="{FF2B5EF4-FFF2-40B4-BE49-F238E27FC236}">
                <a16:creationId xmlns:a16="http://schemas.microsoft.com/office/drawing/2014/main" id="{2E46B690-924C-3546-A95A-39F75A9B4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02" r="25894"/>
          <a:stretch>
            <a:fillRect/>
          </a:stretch>
        </p:blipFill>
        <p:spPr bwMode="auto">
          <a:xfrm>
            <a:off x="5915025" y="995363"/>
            <a:ext cx="3051175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38" name="Rectangle 2">
            <a:extLst>
              <a:ext uri="{FF2B5EF4-FFF2-40B4-BE49-F238E27FC236}">
                <a16:creationId xmlns:a16="http://schemas.microsoft.com/office/drawing/2014/main" id="{6CF04893-334E-AC4D-BBBD-61AD40D5747F}"/>
              </a:ext>
            </a:extLst>
          </p:cNvPr>
          <p:cNvSpPr>
            <a:spLocks/>
          </p:cNvSpPr>
          <p:nvPr/>
        </p:nvSpPr>
        <p:spPr bwMode="auto">
          <a:xfrm>
            <a:off x="477838" y="1092200"/>
            <a:ext cx="3954462" cy="362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altLang="en-US" sz="2600"/>
              <a:t>The induced emf around this loop is 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</a:pPr>
            <a:endParaRPr lang="en-US" altLang="en-US" sz="2600"/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AutoNum type="alphaUcPeriod"/>
            </a:pPr>
            <a:r>
              <a:rPr lang="en-US" altLang="en-US" sz="2600"/>
              <a:t>   </a:t>
            </a:r>
            <a:r>
              <a:rPr lang="en-US" altLang="en-US" sz="2600">
                <a:latin typeface="Times New Roman" panose="02020603050405020304" pitchFamily="18" charset="0"/>
              </a:rPr>
              <a:t>200 V.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AutoNum type="alphaUcPeriod"/>
            </a:pPr>
            <a:r>
              <a:rPr lang="en-US" altLang="en-US" sz="2600"/>
              <a:t>   </a:t>
            </a:r>
            <a:r>
              <a:rPr lang="en-US" altLang="en-US" sz="2600">
                <a:latin typeface="Times New Roman" panose="02020603050405020304" pitchFamily="18" charset="0"/>
              </a:rPr>
              <a:t>50 V.</a:t>
            </a:r>
            <a:endParaRPr lang="en-US" altLang="en-US" sz="2600">
              <a:latin typeface="Times New Roman" panose="02020603050405020304" pitchFamily="18" charset="0"/>
              <a:sym typeface="Symbol" pitchFamily="2" charset="2"/>
            </a:endParaRP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AutoNum type="alphaUcPeriod"/>
            </a:pPr>
            <a:r>
              <a:rPr lang="en-US" altLang="en-US" sz="2600"/>
              <a:t>   </a:t>
            </a:r>
            <a:r>
              <a:rPr lang="en-US" altLang="en-US" sz="2600">
                <a:latin typeface="Times New Roman" panose="02020603050405020304" pitchFamily="18" charset="0"/>
              </a:rPr>
              <a:t>2 V.</a:t>
            </a:r>
            <a:endParaRPr lang="en-US" altLang="en-US" sz="2600">
              <a:latin typeface="Times New Roman" panose="02020603050405020304" pitchFamily="18" charset="0"/>
              <a:sym typeface="Symbol" pitchFamily="2" charset="2"/>
            </a:endParaRP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AutoNum type="alphaUcPeriod"/>
            </a:pPr>
            <a:r>
              <a:rPr lang="en-US" altLang="en-US" sz="2600"/>
              <a:t>   </a:t>
            </a:r>
            <a:r>
              <a:rPr lang="en-US" altLang="en-US" sz="2600">
                <a:latin typeface="Times New Roman" panose="02020603050405020304" pitchFamily="18" charset="0"/>
              </a:rPr>
              <a:t>0.5 V.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AutoNum type="alphaUcPeriod"/>
            </a:pPr>
            <a:r>
              <a:rPr lang="en-US" altLang="en-US" sz="2600" b="1"/>
              <a:t>   </a:t>
            </a:r>
            <a:r>
              <a:rPr lang="en-US" altLang="en-US" sz="2600" b="1">
                <a:latin typeface="Times New Roman" panose="02020603050405020304" pitchFamily="18" charset="0"/>
              </a:rPr>
              <a:t>0.02 V.</a:t>
            </a:r>
            <a:endParaRPr lang="en-US" altLang="en-US">
              <a:latin typeface="Times New Roman" panose="02020603050405020304" pitchFamily="18" charset="0"/>
              <a:sym typeface="Symbol" pitchFamily="2" charset="2"/>
            </a:endParaRPr>
          </a:p>
        </p:txBody>
      </p:sp>
      <p:sp>
        <p:nvSpPr>
          <p:cNvPr id="116739" name="Rectangle 3">
            <a:extLst>
              <a:ext uri="{FF2B5EF4-FFF2-40B4-BE49-F238E27FC236}">
                <a16:creationId xmlns:a16="http://schemas.microsoft.com/office/drawing/2014/main" id="{24F2ED6E-B7AF-5648-A680-6C9846F6B8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88900"/>
            <a:ext cx="3584575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296" tIns="41148" rIns="82296" bIns="41148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QuickCheck 33.12</a:t>
            </a:r>
          </a:p>
        </p:txBody>
      </p:sp>
      <p:graphicFrame>
        <p:nvGraphicFramePr>
          <p:cNvPr id="116740" name="Object 5">
            <a:extLst>
              <a:ext uri="{FF2B5EF4-FFF2-40B4-BE49-F238E27FC236}">
                <a16:creationId xmlns:a16="http://schemas.microsoft.com/office/drawing/2014/main" id="{9A4F0E7F-0055-3B49-B743-26DBD3830B7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088" y="4684713"/>
          <a:ext cx="361950" cy="334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44" name="Photo Editor Photo" r:id="rId5" imgW="317500" imgH="292100" progId="MSPhotoEd.3">
                  <p:embed/>
                </p:oleObj>
              </mc:Choice>
              <mc:Fallback>
                <p:oleObj name="Photo Editor Photo" r:id="rId5" imgW="317500" imgH="292100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88" y="4684713"/>
                        <a:ext cx="361950" cy="334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6741" name="Picture 6" descr="CH33_PPT_Slide_33-78">
            <a:extLst>
              <a:ext uri="{FF2B5EF4-FFF2-40B4-BE49-F238E27FC236}">
                <a16:creationId xmlns:a16="http://schemas.microsoft.com/office/drawing/2014/main" id="{F127CDA2-B324-4B43-87E9-3AB9A398E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988" y="4591050"/>
            <a:ext cx="37782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2" name="Rectangle 7">
            <a:extLst>
              <a:ext uri="{FF2B5EF4-FFF2-40B4-BE49-F238E27FC236}">
                <a16:creationId xmlns:a16="http://schemas.microsoft.com/office/drawing/2014/main" id="{8DEA29B7-68CD-8B40-BE91-A42B77A049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33-79</a:t>
            </a:r>
          </a:p>
        </p:txBody>
      </p:sp>
    </p:spTree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2">
            <a:extLst>
              <a:ext uri="{FF2B5EF4-FFF2-40B4-BE49-F238E27FC236}">
                <a16:creationId xmlns:a16="http://schemas.microsoft.com/office/drawing/2014/main" id="{D42D2239-B0FC-924C-9B73-02A2F663EBA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38100"/>
            <a:ext cx="8229600" cy="560388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Induced Fields</a:t>
            </a:r>
          </a:p>
        </p:txBody>
      </p:sp>
      <p:sp>
        <p:nvSpPr>
          <p:cNvPr id="118786" name="Text Box 3">
            <a:extLst>
              <a:ext uri="{FF2B5EF4-FFF2-40B4-BE49-F238E27FC236}">
                <a16:creationId xmlns:a16="http://schemas.microsoft.com/office/drawing/2014/main" id="{63AFBBB9-6E02-1649-8CF5-E9126BDBA2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2150" y="958850"/>
            <a:ext cx="456565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04800" indent="-3048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The figure shows a conducting loop in an increasing magnetic field.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According to Lenz</a:t>
            </a:r>
            <a:r>
              <a:rPr lang="ja-JP" altLang="en-US" sz="2600">
                <a:cs typeface="Arial" panose="020B0604020202020204" pitchFamily="34" charset="0"/>
              </a:rPr>
              <a:t>’</a:t>
            </a:r>
            <a:r>
              <a:rPr lang="en-US" altLang="ja-JP" sz="2600">
                <a:cs typeface="Arial" panose="020B0604020202020204" pitchFamily="34" charset="0"/>
              </a:rPr>
              <a:t>s law, there is an induced current in the counterclockwise direction.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Something has to act on the charge carriers to make them move, so we infer that there must be an </a:t>
            </a:r>
            <a:r>
              <a:rPr lang="en-US" altLang="en-US" sz="2600" b="1">
                <a:cs typeface="Arial" panose="020B0604020202020204" pitchFamily="34" charset="0"/>
              </a:rPr>
              <a:t>induced electric field </a:t>
            </a:r>
            <a:r>
              <a:rPr lang="en-US" altLang="en-US" sz="2600">
                <a:cs typeface="Arial" panose="020B0604020202020204" pitchFamily="34" charset="0"/>
              </a:rPr>
              <a:t>tangent to the loop at all points.</a:t>
            </a:r>
          </a:p>
        </p:txBody>
      </p:sp>
      <p:sp>
        <p:nvSpPr>
          <p:cNvPr id="118787" name="Rectangle 10">
            <a:extLst>
              <a:ext uri="{FF2B5EF4-FFF2-40B4-BE49-F238E27FC236}">
                <a16:creationId xmlns:a16="http://schemas.microsoft.com/office/drawing/2014/main" id="{96EF31BB-DDD0-BD4F-AA63-1965FF76BB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" y="1476375"/>
            <a:ext cx="592138" cy="50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118788" name="Picture 6" descr="33_30_FigureA">
            <a:extLst>
              <a:ext uri="{FF2B5EF4-FFF2-40B4-BE49-F238E27FC236}">
                <a16:creationId xmlns:a16="http://schemas.microsoft.com/office/drawing/2014/main" id="{8F2AD66A-44A7-C043-863A-4C5289B00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6"/>
          <a:stretch>
            <a:fillRect/>
          </a:stretch>
        </p:blipFill>
        <p:spPr bwMode="auto">
          <a:xfrm>
            <a:off x="307975" y="1625600"/>
            <a:ext cx="3883025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9" name="Rectangle 9">
            <a:extLst>
              <a:ext uri="{FF2B5EF4-FFF2-40B4-BE49-F238E27FC236}">
                <a16:creationId xmlns:a16="http://schemas.microsoft.com/office/drawing/2014/main" id="{5580D2C8-5855-8244-B406-EE85CE47A0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33-80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2">
            <a:extLst>
              <a:ext uri="{FF2B5EF4-FFF2-40B4-BE49-F238E27FC236}">
                <a16:creationId xmlns:a16="http://schemas.microsoft.com/office/drawing/2014/main" id="{C4BDC61B-6478-9943-980F-A8933FFC1E2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76200"/>
            <a:ext cx="8229600" cy="484188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The Induced Electric Field</a:t>
            </a:r>
          </a:p>
        </p:txBody>
      </p:sp>
      <p:sp>
        <p:nvSpPr>
          <p:cNvPr id="119810" name="Text Box 3">
            <a:extLst>
              <a:ext uri="{FF2B5EF4-FFF2-40B4-BE49-F238E27FC236}">
                <a16:creationId xmlns:a16="http://schemas.microsoft.com/office/drawing/2014/main" id="{F2ACA39D-68A9-124E-BEC2-3989E6C594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1200" y="965200"/>
            <a:ext cx="4327525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17500" indent="-3175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When the magnetic field is increasing in a region of space, we may define a closed loop which is perpendicular to the magnetic field.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Faraday</a:t>
            </a:r>
            <a:r>
              <a:rPr lang="ja-JP" altLang="en-US" sz="2600">
                <a:cs typeface="Arial" panose="020B0604020202020204" pitchFamily="34" charset="0"/>
              </a:rPr>
              <a:t>’</a:t>
            </a:r>
            <a:r>
              <a:rPr lang="en-US" altLang="ja-JP" sz="2600">
                <a:cs typeface="Arial" panose="020B0604020202020204" pitchFamily="34" charset="0"/>
              </a:rPr>
              <a:t>s Law specifies the loop integral of the induced electric field around this loop:</a:t>
            </a:r>
            <a:endParaRPr lang="en-US" altLang="en-US" sz="2600">
              <a:cs typeface="Arial" panose="020B0604020202020204" pitchFamily="34" charset="0"/>
            </a:endParaRPr>
          </a:p>
        </p:txBody>
      </p:sp>
      <p:pic>
        <p:nvPicPr>
          <p:cNvPr id="119811" name="Picture 6" descr="33_30_FigureB">
            <a:extLst>
              <a:ext uri="{FF2B5EF4-FFF2-40B4-BE49-F238E27FC236}">
                <a16:creationId xmlns:a16="http://schemas.microsoft.com/office/drawing/2014/main" id="{D833E394-C147-DB42-AA52-96A0579F1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8"/>
          <a:stretch>
            <a:fillRect/>
          </a:stretch>
        </p:blipFill>
        <p:spPr bwMode="auto">
          <a:xfrm>
            <a:off x="500063" y="1447800"/>
            <a:ext cx="382587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2" name="Picture 8" descr="CH33_PPT_Slide_33-80">
            <a:extLst>
              <a:ext uri="{FF2B5EF4-FFF2-40B4-BE49-F238E27FC236}">
                <a16:creationId xmlns:a16="http://schemas.microsoft.com/office/drawing/2014/main" id="{534C02AF-1933-324E-96C5-427678EBF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396"/>
          <a:stretch>
            <a:fillRect/>
          </a:stretch>
        </p:blipFill>
        <p:spPr bwMode="auto">
          <a:xfrm>
            <a:off x="5535613" y="5092700"/>
            <a:ext cx="2225675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3" name="Rectangle 9">
            <a:extLst>
              <a:ext uri="{FF2B5EF4-FFF2-40B4-BE49-F238E27FC236}">
                <a16:creationId xmlns:a16="http://schemas.microsoft.com/office/drawing/2014/main" id="{6551854C-91A0-BB43-8B1B-913B9DD4D9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33-81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2">
            <a:extLst>
              <a:ext uri="{FF2B5EF4-FFF2-40B4-BE49-F238E27FC236}">
                <a16:creationId xmlns:a16="http://schemas.microsoft.com/office/drawing/2014/main" id="{ED1F0091-DB1D-3641-88D3-98A74A31A1B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0"/>
            <a:ext cx="8864600" cy="644525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Induced Electric Field in a Solenoid Slide 1 of 3</a:t>
            </a:r>
          </a:p>
        </p:txBody>
      </p:sp>
      <p:sp>
        <p:nvSpPr>
          <p:cNvPr id="120834" name="Text Box 3">
            <a:extLst>
              <a:ext uri="{FF2B5EF4-FFF2-40B4-BE49-F238E27FC236}">
                <a16:creationId xmlns:a16="http://schemas.microsoft.com/office/drawing/2014/main" id="{3E15EC43-2865-CC40-87A7-1725C87BDA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1075" y="1565275"/>
            <a:ext cx="385762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04800" indent="-3048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The current through the solenoid creates an upward pointing magnetic field.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As the current is increasing, </a:t>
            </a: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en-US" altLang="en-US" sz="2600">
                <a:cs typeface="Arial" panose="020B0604020202020204" pitchFamily="34" charset="0"/>
              </a:rPr>
              <a:t> is increasing, so it must induce an electric field.</a:t>
            </a:r>
          </a:p>
        </p:txBody>
      </p:sp>
      <p:sp>
        <p:nvSpPr>
          <p:cNvPr id="120835" name="Rectangle 9">
            <a:extLst>
              <a:ext uri="{FF2B5EF4-FFF2-40B4-BE49-F238E27FC236}">
                <a16:creationId xmlns:a16="http://schemas.microsoft.com/office/drawing/2014/main" id="{E41281D6-1CF2-7248-8515-B648104318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38" y="979488"/>
            <a:ext cx="482600" cy="5572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120836" name="Picture 6" descr="33_32_FigureA">
            <a:extLst>
              <a:ext uri="{FF2B5EF4-FFF2-40B4-BE49-F238E27FC236}">
                <a16:creationId xmlns:a16="http://schemas.microsoft.com/office/drawing/2014/main" id="{B204113D-8740-2A4F-99DE-4AFDB7AA1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1"/>
          <a:stretch>
            <a:fillRect/>
          </a:stretch>
        </p:blipFill>
        <p:spPr bwMode="auto">
          <a:xfrm>
            <a:off x="457200" y="1181100"/>
            <a:ext cx="3408363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7" name="Rectangle 8">
            <a:extLst>
              <a:ext uri="{FF2B5EF4-FFF2-40B4-BE49-F238E27FC236}">
                <a16:creationId xmlns:a16="http://schemas.microsoft.com/office/drawing/2014/main" id="{E8A1ADCA-5647-2548-8143-E9BB4FACCF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33-82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2">
            <a:extLst>
              <a:ext uri="{FF2B5EF4-FFF2-40B4-BE49-F238E27FC236}">
                <a16:creationId xmlns:a16="http://schemas.microsoft.com/office/drawing/2014/main" id="{A0C8E9A0-0F3E-FE45-9F64-DDFD2DF81C0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76200"/>
            <a:ext cx="8839200" cy="487363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Induced Electric Field in a Solenoid Slide 2 of 3</a:t>
            </a:r>
          </a:p>
        </p:txBody>
      </p:sp>
      <p:sp>
        <p:nvSpPr>
          <p:cNvPr id="121858" name="Text Box 3">
            <a:extLst>
              <a:ext uri="{FF2B5EF4-FFF2-40B4-BE49-F238E27FC236}">
                <a16:creationId xmlns:a16="http://schemas.microsoft.com/office/drawing/2014/main" id="{8CEC2974-AC0A-214D-8A30-CF2C0323F2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2663" y="1555750"/>
            <a:ext cx="4122737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04800" indent="-3048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We could use Lenz</a:t>
            </a:r>
            <a:r>
              <a:rPr lang="ja-JP" altLang="en-US" sz="2600">
                <a:cs typeface="Arial" panose="020B0604020202020204" pitchFamily="34" charset="0"/>
              </a:rPr>
              <a:t>’</a:t>
            </a:r>
            <a:r>
              <a:rPr lang="en-US" altLang="ja-JP" sz="2600">
                <a:cs typeface="Arial" panose="020B0604020202020204" pitchFamily="34" charset="0"/>
              </a:rPr>
              <a:t>s law to determine that if there were a conducting loop in the solenoid, the induced current would be clockwise. 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The induced electric field must therefore be clockwise around the magnetic field lines.</a:t>
            </a:r>
          </a:p>
        </p:txBody>
      </p:sp>
      <p:sp>
        <p:nvSpPr>
          <p:cNvPr id="121859" name="Rectangle 9">
            <a:extLst>
              <a:ext uri="{FF2B5EF4-FFF2-40B4-BE49-F238E27FC236}">
                <a16:creationId xmlns:a16="http://schemas.microsoft.com/office/drawing/2014/main" id="{B03DE745-FD98-2D49-A32F-1BAAD37A11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025" y="1185863"/>
            <a:ext cx="482600" cy="5556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121860" name="Picture 9" descr="33_32_FigureB">
            <a:extLst>
              <a:ext uri="{FF2B5EF4-FFF2-40B4-BE49-F238E27FC236}">
                <a16:creationId xmlns:a16="http://schemas.microsoft.com/office/drawing/2014/main" id="{8D9B0AB6-5B88-CB48-9335-459E716CC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6"/>
          <a:stretch>
            <a:fillRect/>
          </a:stretch>
        </p:blipFill>
        <p:spPr bwMode="auto">
          <a:xfrm>
            <a:off x="161925" y="1403350"/>
            <a:ext cx="4149725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61" name="Rectangle 13">
            <a:extLst>
              <a:ext uri="{FF2B5EF4-FFF2-40B4-BE49-F238E27FC236}">
                <a16:creationId xmlns:a16="http://schemas.microsoft.com/office/drawing/2014/main" id="{1B0E6F82-C52A-0A49-BA5C-9766D0F231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33-83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1029">
            <a:extLst>
              <a:ext uri="{FF2B5EF4-FFF2-40B4-BE49-F238E27FC236}">
                <a16:creationId xmlns:a16="http://schemas.microsoft.com/office/drawing/2014/main" id="{52EFF523-0C2B-234D-BBF5-DE4F031641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00" y="1535113"/>
            <a:ext cx="85471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</a:pPr>
            <a:r>
              <a:rPr lang="en-US" altLang="en-US" sz="2800">
                <a:cs typeface="Arial" panose="020B0604020202020204" pitchFamily="34" charset="0"/>
              </a:rPr>
              <a:t>Currents circulate in a piece of metal that is pulled through a magnetic field. What are these currents called?</a:t>
            </a:r>
          </a:p>
        </p:txBody>
      </p:sp>
      <p:sp>
        <p:nvSpPr>
          <p:cNvPr id="23554" name="Text Box 1030">
            <a:extLst>
              <a:ext uri="{FF2B5EF4-FFF2-40B4-BE49-F238E27FC236}">
                <a16:creationId xmlns:a16="http://schemas.microsoft.com/office/drawing/2014/main" id="{2FF1C7F2-D73C-F743-AF0B-379F6CAA74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271838"/>
            <a:ext cx="6961188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609600" indent="-609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FontTx/>
              <a:buAutoNum type="alphaUcPeriod"/>
            </a:pPr>
            <a:r>
              <a:rPr lang="en-US" altLang="en-US" sz="2800">
                <a:cs typeface="Arial" panose="020B0604020202020204" pitchFamily="34" charset="0"/>
              </a:rPr>
              <a:t>Induced currents.</a:t>
            </a:r>
          </a:p>
          <a:p>
            <a:pPr eaLnBrk="1" hangingPunct="1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FontTx/>
              <a:buAutoNum type="alphaUcPeriod"/>
            </a:pPr>
            <a:r>
              <a:rPr lang="en-US" altLang="en-US" sz="2800">
                <a:cs typeface="Arial" panose="020B0604020202020204" pitchFamily="34" charset="0"/>
              </a:rPr>
              <a:t>Displacement currents.</a:t>
            </a:r>
          </a:p>
          <a:p>
            <a:pPr eaLnBrk="1" hangingPunct="1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FontTx/>
              <a:buAutoNum type="alphaUcPeriod"/>
            </a:pPr>
            <a:r>
              <a:rPr lang="en-US" altLang="en-US" sz="2800">
                <a:cs typeface="Arial" panose="020B0604020202020204" pitchFamily="34" charset="0"/>
              </a:rPr>
              <a:t>Faraday</a:t>
            </a:r>
            <a:r>
              <a:rPr lang="ja-JP" altLang="en-US" sz="2800">
                <a:cs typeface="Arial" panose="020B0604020202020204" pitchFamily="34" charset="0"/>
              </a:rPr>
              <a:t>’</a:t>
            </a:r>
            <a:r>
              <a:rPr lang="en-US" altLang="ja-JP" sz="2800">
                <a:cs typeface="Arial" panose="020B0604020202020204" pitchFamily="34" charset="0"/>
              </a:rPr>
              <a:t>s currents.</a:t>
            </a:r>
          </a:p>
          <a:p>
            <a:pPr eaLnBrk="1" hangingPunct="1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FontTx/>
              <a:buAutoNum type="alphaUcPeriod"/>
            </a:pPr>
            <a:r>
              <a:rPr lang="en-US" altLang="en-US" sz="2800" b="1">
                <a:cs typeface="Arial" panose="020B0604020202020204" pitchFamily="34" charset="0"/>
              </a:rPr>
              <a:t>Eddy currents.</a:t>
            </a:r>
            <a:endParaRPr lang="en-US" altLang="en-US" sz="2800">
              <a:cs typeface="Arial" panose="020B0604020202020204" pitchFamily="34" charset="0"/>
            </a:endParaRPr>
          </a:p>
          <a:p>
            <a:pPr eaLnBrk="1" hangingPunct="1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FontTx/>
              <a:buAutoNum type="alphaUcPeriod"/>
            </a:pPr>
            <a:r>
              <a:rPr lang="en-US" altLang="en-US" sz="2800">
                <a:cs typeface="Arial" panose="020B0604020202020204" pitchFamily="34" charset="0"/>
              </a:rPr>
              <a:t>This topic is not covered in Chapter 33.</a:t>
            </a:r>
          </a:p>
        </p:txBody>
      </p:sp>
      <p:sp>
        <p:nvSpPr>
          <p:cNvPr id="23555" name="Rectangle 7">
            <a:extLst>
              <a:ext uri="{FF2B5EF4-FFF2-40B4-BE49-F238E27FC236}">
                <a16:creationId xmlns:a16="http://schemas.microsoft.com/office/drawing/2014/main" id="{9702F572-CF82-E243-A5F4-38619170F9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50800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Reading Question 33.1</a:t>
            </a:r>
          </a:p>
        </p:txBody>
      </p:sp>
      <p:graphicFrame>
        <p:nvGraphicFramePr>
          <p:cNvPr id="23556" name="Object 5">
            <a:extLst>
              <a:ext uri="{FF2B5EF4-FFF2-40B4-BE49-F238E27FC236}">
                <a16:creationId xmlns:a16="http://schemas.microsoft.com/office/drawing/2014/main" id="{254FA55E-6649-E34A-A359-1D8A2B66025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100" y="4899025"/>
          <a:ext cx="390525" cy="35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9" name="Photo Editor Photo" r:id="rId3" imgW="317500" imgH="292100" progId="MSPhotoEd.3">
                  <p:embed/>
                </p:oleObj>
              </mc:Choice>
              <mc:Fallback>
                <p:oleObj name="Photo Editor Photo" r:id="rId3" imgW="317500" imgH="292100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" y="4899025"/>
                        <a:ext cx="390525" cy="358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7" name="Rectangle 6">
            <a:extLst>
              <a:ext uri="{FF2B5EF4-FFF2-40B4-BE49-F238E27FC236}">
                <a16:creationId xmlns:a16="http://schemas.microsoft.com/office/drawing/2014/main" id="{8DC7E9DE-452C-4246-B924-A73DCCAECB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33-11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>
            <a:extLst>
              <a:ext uri="{FF2B5EF4-FFF2-40B4-BE49-F238E27FC236}">
                <a16:creationId xmlns:a16="http://schemas.microsoft.com/office/drawing/2014/main" id="{59BCA984-1FE7-FE4E-979B-970E3224E5B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66675"/>
            <a:ext cx="8915400" cy="492125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Induced Electric Field in a Solenoid Slide 3 of 3</a:t>
            </a:r>
          </a:p>
        </p:txBody>
      </p:sp>
      <p:sp>
        <p:nvSpPr>
          <p:cNvPr id="122882" name="Text Box 3">
            <a:extLst>
              <a:ext uri="{FF2B5EF4-FFF2-40B4-BE49-F238E27FC236}">
                <a16:creationId xmlns:a16="http://schemas.microsoft.com/office/drawing/2014/main" id="{D71055C8-184D-2C44-BE1E-B01F9EF9B5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0400" y="1122363"/>
            <a:ext cx="4635500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04800" indent="-3048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To use Faraday</a:t>
            </a:r>
            <a:r>
              <a:rPr lang="ja-JP" altLang="en-US" sz="2600">
                <a:cs typeface="Arial" panose="020B0604020202020204" pitchFamily="34" charset="0"/>
              </a:rPr>
              <a:t>’</a:t>
            </a:r>
            <a:r>
              <a:rPr lang="en-US" altLang="ja-JP" sz="2600">
                <a:cs typeface="Arial" panose="020B0604020202020204" pitchFamily="34" charset="0"/>
              </a:rPr>
              <a:t>s law, integrate around a clockwise circle of radius </a:t>
            </a:r>
            <a:r>
              <a:rPr lang="en-US" altLang="ja-JP" sz="2600" i="1">
                <a:latin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lang="en-US" altLang="ja-JP" sz="2600">
                <a:cs typeface="Arial" panose="020B0604020202020204" pitchFamily="34" charset="0"/>
              </a:rPr>
              <a:t>:</a:t>
            </a:r>
            <a:endParaRPr lang="en-US" altLang="en-US" sz="2600">
              <a:cs typeface="Arial" panose="020B0604020202020204" pitchFamily="34" charset="0"/>
            </a:endParaRPr>
          </a:p>
        </p:txBody>
      </p:sp>
      <p:sp>
        <p:nvSpPr>
          <p:cNvPr id="122883" name="Text Box 3">
            <a:extLst>
              <a:ext uri="{FF2B5EF4-FFF2-40B4-BE49-F238E27FC236}">
                <a16:creationId xmlns:a16="http://schemas.microsoft.com/office/drawing/2014/main" id="{47336E1E-4773-854A-BDD5-E3C280BF1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0875" y="4425950"/>
            <a:ext cx="4438650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04800" indent="-3048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Thus the strength of the induced electric field inside the solenoid is:</a:t>
            </a:r>
          </a:p>
        </p:txBody>
      </p:sp>
      <p:pic>
        <p:nvPicPr>
          <p:cNvPr id="122884" name="Picture 9" descr="33_32_FigureC">
            <a:extLst>
              <a:ext uri="{FF2B5EF4-FFF2-40B4-BE49-F238E27FC236}">
                <a16:creationId xmlns:a16="http://schemas.microsoft.com/office/drawing/2014/main" id="{24B88CA8-65A8-1345-B9EC-EE0C15E61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24"/>
          <a:stretch>
            <a:fillRect/>
          </a:stretch>
        </p:blipFill>
        <p:spPr bwMode="auto">
          <a:xfrm>
            <a:off x="196850" y="1343025"/>
            <a:ext cx="3765550" cy="468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5" name="Picture 11" descr="CH33_PPT_Slide_33-83a">
            <a:extLst>
              <a:ext uri="{FF2B5EF4-FFF2-40B4-BE49-F238E27FC236}">
                <a16:creationId xmlns:a16="http://schemas.microsoft.com/office/drawing/2014/main" id="{3BDA6F83-8D94-5049-BA0F-51DB61F7E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63"/>
          <a:stretch>
            <a:fillRect/>
          </a:stretch>
        </p:blipFill>
        <p:spPr bwMode="auto">
          <a:xfrm>
            <a:off x="4870450" y="2476500"/>
            <a:ext cx="37973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6" name="Picture 12" descr="CH33_PPT_Slide_33-83b">
            <a:extLst>
              <a:ext uri="{FF2B5EF4-FFF2-40B4-BE49-F238E27FC236}">
                <a16:creationId xmlns:a16="http://schemas.microsoft.com/office/drawing/2014/main" id="{265FF4E9-097B-3541-9D43-53E269E9C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24"/>
          <a:stretch>
            <a:fillRect/>
          </a:stretch>
        </p:blipFill>
        <p:spPr bwMode="auto">
          <a:xfrm>
            <a:off x="5651500" y="5656263"/>
            <a:ext cx="223837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7" name="Rectangle 13">
            <a:extLst>
              <a:ext uri="{FF2B5EF4-FFF2-40B4-BE49-F238E27FC236}">
                <a16:creationId xmlns:a16="http://schemas.microsoft.com/office/drawing/2014/main" id="{6425E6C1-873F-7D45-83F9-6EA8796861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33-84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2">
            <a:extLst>
              <a:ext uri="{FF2B5EF4-FFF2-40B4-BE49-F238E27FC236}">
                <a16:creationId xmlns:a16="http://schemas.microsoft.com/office/drawing/2014/main" id="{052B0964-9460-F449-A790-C61E3E1F9BD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38100"/>
            <a:ext cx="8305800" cy="557213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Example 33.10 An Induced Electric Field</a:t>
            </a:r>
          </a:p>
        </p:txBody>
      </p:sp>
      <p:pic>
        <p:nvPicPr>
          <p:cNvPr id="123906" name="Picture 4" descr="CH33_PPT_Slide_33-84">
            <a:extLst>
              <a:ext uri="{FF2B5EF4-FFF2-40B4-BE49-F238E27FC236}">
                <a16:creationId xmlns:a16="http://schemas.microsoft.com/office/drawing/2014/main" id="{246B8E3F-F42C-384C-A0E1-9131144DD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1855788"/>
            <a:ext cx="8548687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7" name="Rectangle 5">
            <a:extLst>
              <a:ext uri="{FF2B5EF4-FFF2-40B4-BE49-F238E27FC236}">
                <a16:creationId xmlns:a16="http://schemas.microsoft.com/office/drawing/2014/main" id="{31CF8623-2926-1C4A-8F3D-DE037ABB0F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33-85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2">
            <a:extLst>
              <a:ext uri="{FF2B5EF4-FFF2-40B4-BE49-F238E27FC236}">
                <a16:creationId xmlns:a16="http://schemas.microsoft.com/office/drawing/2014/main" id="{A3724233-ABDB-9D48-AE76-E64F26014DE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76200"/>
            <a:ext cx="8305800" cy="490538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Example 33.10 An Induced Electric Field</a:t>
            </a:r>
          </a:p>
        </p:txBody>
      </p:sp>
      <p:pic>
        <p:nvPicPr>
          <p:cNvPr id="124930" name="Picture 5" descr="CH33_PPT_Slide_33-85">
            <a:extLst>
              <a:ext uri="{FF2B5EF4-FFF2-40B4-BE49-F238E27FC236}">
                <a16:creationId xmlns:a16="http://schemas.microsoft.com/office/drawing/2014/main" id="{17A57CBA-3617-8843-9219-2B7C6B3D6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1069975"/>
            <a:ext cx="8548687" cy="199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1" name="Picture 6" descr="33_32_FigureB">
            <a:extLst>
              <a:ext uri="{FF2B5EF4-FFF2-40B4-BE49-F238E27FC236}">
                <a16:creationId xmlns:a16="http://schemas.microsoft.com/office/drawing/2014/main" id="{921F9F26-7FC5-C344-BA77-C2CC29E6D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5" b="2766"/>
          <a:stretch>
            <a:fillRect/>
          </a:stretch>
        </p:blipFill>
        <p:spPr bwMode="auto">
          <a:xfrm>
            <a:off x="2743200" y="3251200"/>
            <a:ext cx="36576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2" name="Rectangle 7">
            <a:extLst>
              <a:ext uri="{FF2B5EF4-FFF2-40B4-BE49-F238E27FC236}">
                <a16:creationId xmlns:a16="http://schemas.microsoft.com/office/drawing/2014/main" id="{7EC83B41-3F16-9646-886B-4F0B0156FB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33-86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2">
            <a:extLst>
              <a:ext uri="{FF2B5EF4-FFF2-40B4-BE49-F238E27FC236}">
                <a16:creationId xmlns:a16="http://schemas.microsoft.com/office/drawing/2014/main" id="{0D221731-2F20-6F42-90E4-93CE8723B48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0"/>
            <a:ext cx="8305800" cy="633413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Example 33.10 An Induced Electric Field</a:t>
            </a:r>
          </a:p>
        </p:txBody>
      </p:sp>
      <p:pic>
        <p:nvPicPr>
          <p:cNvPr id="125954" name="Picture 4" descr="CH33_PPT_Slide_33-86">
            <a:extLst>
              <a:ext uri="{FF2B5EF4-FFF2-40B4-BE49-F238E27FC236}">
                <a16:creationId xmlns:a16="http://schemas.microsoft.com/office/drawing/2014/main" id="{3006F34A-6B1E-F243-8491-979EF3C81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" y="971550"/>
            <a:ext cx="7927975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5" name="Rectangle 5">
            <a:extLst>
              <a:ext uri="{FF2B5EF4-FFF2-40B4-BE49-F238E27FC236}">
                <a16:creationId xmlns:a16="http://schemas.microsoft.com/office/drawing/2014/main" id="{FD743078-8154-A540-BDB9-3547750CAF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33-87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2">
            <a:extLst>
              <a:ext uri="{FF2B5EF4-FFF2-40B4-BE49-F238E27FC236}">
                <a16:creationId xmlns:a16="http://schemas.microsoft.com/office/drawing/2014/main" id="{749AC4D1-3D9D-E049-8C2A-EF1605DF873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88900"/>
            <a:ext cx="8305800" cy="468313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Example 33.10 An Induced Electric Field</a:t>
            </a:r>
          </a:p>
        </p:txBody>
      </p:sp>
      <p:pic>
        <p:nvPicPr>
          <p:cNvPr id="126978" name="Picture 4" descr="CH33_PPT_Slide_33-87">
            <a:extLst>
              <a:ext uri="{FF2B5EF4-FFF2-40B4-BE49-F238E27FC236}">
                <a16:creationId xmlns:a16="http://schemas.microsoft.com/office/drawing/2014/main" id="{09A1CC14-36D4-2C4E-9669-92FE66541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1912938"/>
            <a:ext cx="8548687" cy="303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79" name="Rectangle 5">
            <a:extLst>
              <a:ext uri="{FF2B5EF4-FFF2-40B4-BE49-F238E27FC236}">
                <a16:creationId xmlns:a16="http://schemas.microsoft.com/office/drawing/2014/main" id="{CF2F26A5-A70D-E041-B8D5-143AA330B1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33-88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1" name="Picture 98" descr="CH33_PPT_Slide88">
            <a:extLst>
              <a:ext uri="{FF2B5EF4-FFF2-40B4-BE49-F238E27FC236}">
                <a16:creationId xmlns:a16="http://schemas.microsoft.com/office/drawing/2014/main" id="{DE62596F-B6E6-FE45-A5DA-5D88D92AF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3" b="13887"/>
          <a:stretch>
            <a:fillRect/>
          </a:stretch>
        </p:blipFill>
        <p:spPr bwMode="auto">
          <a:xfrm>
            <a:off x="296863" y="949325"/>
            <a:ext cx="8548687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2" name="Rectangle 2">
            <a:extLst>
              <a:ext uri="{FF2B5EF4-FFF2-40B4-BE49-F238E27FC236}">
                <a16:creationId xmlns:a16="http://schemas.microsoft.com/office/drawing/2014/main" id="{1A6C81F4-60D2-8D46-B763-9F4D574D4362}"/>
              </a:ext>
            </a:extLst>
          </p:cNvPr>
          <p:cNvSpPr>
            <a:spLocks/>
          </p:cNvSpPr>
          <p:nvPr/>
        </p:nvSpPr>
        <p:spPr bwMode="auto">
          <a:xfrm>
            <a:off x="477838" y="990600"/>
            <a:ext cx="5186362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</a:pPr>
            <a:r>
              <a:rPr lang="en-US" altLang="en-US"/>
              <a:t>The magnetic field is decreasing. Which is the induced electric field? </a:t>
            </a:r>
          </a:p>
        </p:txBody>
      </p:sp>
      <p:sp>
        <p:nvSpPr>
          <p:cNvPr id="128003" name="Rectangle 3">
            <a:extLst>
              <a:ext uri="{FF2B5EF4-FFF2-40B4-BE49-F238E27FC236}">
                <a16:creationId xmlns:a16="http://schemas.microsoft.com/office/drawing/2014/main" id="{FA193E3A-C887-234C-9F29-9F25859A7F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25" y="88900"/>
            <a:ext cx="3736975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296" tIns="41148" rIns="82296" bIns="41148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QuickCheck 33.13</a:t>
            </a:r>
          </a:p>
        </p:txBody>
      </p:sp>
      <p:sp>
        <p:nvSpPr>
          <p:cNvPr id="128004" name="Rectangle 188">
            <a:extLst>
              <a:ext uri="{FF2B5EF4-FFF2-40B4-BE49-F238E27FC236}">
                <a16:creationId xmlns:a16="http://schemas.microsoft.com/office/drawing/2014/main" id="{21BBA91F-5A9F-8C49-900B-F40D84A3B51A}"/>
              </a:ext>
            </a:extLst>
          </p:cNvPr>
          <p:cNvSpPr>
            <a:spLocks/>
          </p:cNvSpPr>
          <p:nvPr/>
        </p:nvSpPr>
        <p:spPr bwMode="auto">
          <a:xfrm>
            <a:off x="969963" y="5892800"/>
            <a:ext cx="5103812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296" tIns="41148" rIns="82296" bIns="4114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200"/>
              <a:t>E.  There</a:t>
            </a:r>
            <a:r>
              <a:rPr lang="ja-JP" altLang="en-US" sz="2200"/>
              <a:t>’</a:t>
            </a:r>
            <a:r>
              <a:rPr lang="en-US" altLang="ja-JP" sz="2200"/>
              <a:t>s no induced field in this case.</a:t>
            </a:r>
            <a:endParaRPr lang="en-US" altLang="en-US" sz="2200"/>
          </a:p>
        </p:txBody>
      </p:sp>
      <p:sp>
        <p:nvSpPr>
          <p:cNvPr id="128005" name="Rectangle 92">
            <a:extLst>
              <a:ext uri="{FF2B5EF4-FFF2-40B4-BE49-F238E27FC236}">
                <a16:creationId xmlns:a16="http://schemas.microsoft.com/office/drawing/2014/main" id="{C70C1EE8-B256-5044-88C5-B7E9CAC4B6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33-89</a:t>
            </a:r>
          </a:p>
        </p:txBody>
      </p:sp>
    </p:spTree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49" name="Picture 3" descr="CH33_PPT_Slide89">
            <a:extLst>
              <a:ext uri="{FF2B5EF4-FFF2-40B4-BE49-F238E27FC236}">
                <a16:creationId xmlns:a16="http://schemas.microsoft.com/office/drawing/2014/main" id="{2E0A6826-B736-744C-A428-74CAFD8B1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78" b="15044"/>
          <a:stretch>
            <a:fillRect/>
          </a:stretch>
        </p:blipFill>
        <p:spPr bwMode="auto">
          <a:xfrm>
            <a:off x="296863" y="885825"/>
            <a:ext cx="8548687" cy="484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0" name="Rectangle 2">
            <a:extLst>
              <a:ext uri="{FF2B5EF4-FFF2-40B4-BE49-F238E27FC236}">
                <a16:creationId xmlns:a16="http://schemas.microsoft.com/office/drawing/2014/main" id="{CBFFF8B5-D687-1047-9241-B7930A2C1F96}"/>
              </a:ext>
            </a:extLst>
          </p:cNvPr>
          <p:cNvSpPr>
            <a:spLocks/>
          </p:cNvSpPr>
          <p:nvPr/>
        </p:nvSpPr>
        <p:spPr bwMode="auto">
          <a:xfrm>
            <a:off x="477838" y="990600"/>
            <a:ext cx="5186362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</a:pPr>
            <a:r>
              <a:rPr lang="en-US" altLang="en-US"/>
              <a:t>The magnetic field is decreasing. Which is the induced electric field? </a:t>
            </a:r>
          </a:p>
        </p:txBody>
      </p:sp>
      <p:sp>
        <p:nvSpPr>
          <p:cNvPr id="130051" name="Rectangle 3">
            <a:extLst>
              <a:ext uri="{FF2B5EF4-FFF2-40B4-BE49-F238E27FC236}">
                <a16:creationId xmlns:a16="http://schemas.microsoft.com/office/drawing/2014/main" id="{293D99A5-20EC-CC40-BAD4-C562A15369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25" y="88900"/>
            <a:ext cx="3736975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296" tIns="41148" rIns="82296" bIns="41148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QuickCheck 33.13</a:t>
            </a:r>
          </a:p>
        </p:txBody>
      </p:sp>
      <p:sp>
        <p:nvSpPr>
          <p:cNvPr id="130052" name="Rectangle 188">
            <a:extLst>
              <a:ext uri="{FF2B5EF4-FFF2-40B4-BE49-F238E27FC236}">
                <a16:creationId xmlns:a16="http://schemas.microsoft.com/office/drawing/2014/main" id="{5BB11845-1B75-DB46-A43E-33B8B358F1B4}"/>
              </a:ext>
            </a:extLst>
          </p:cNvPr>
          <p:cNvSpPr>
            <a:spLocks/>
          </p:cNvSpPr>
          <p:nvPr/>
        </p:nvSpPr>
        <p:spPr bwMode="auto">
          <a:xfrm>
            <a:off x="969963" y="5892800"/>
            <a:ext cx="5103812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296" tIns="41148" rIns="82296" bIns="4114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200"/>
              <a:t>E.  There</a:t>
            </a:r>
            <a:r>
              <a:rPr lang="ja-JP" altLang="en-US" sz="2200"/>
              <a:t>’</a:t>
            </a:r>
            <a:r>
              <a:rPr lang="en-US" altLang="ja-JP" sz="2200"/>
              <a:t>s no induced field in this case.</a:t>
            </a:r>
            <a:endParaRPr lang="en-US" altLang="en-US" sz="2200"/>
          </a:p>
        </p:txBody>
      </p:sp>
      <p:sp>
        <p:nvSpPr>
          <p:cNvPr id="130053" name="Rectangle 7">
            <a:extLst>
              <a:ext uri="{FF2B5EF4-FFF2-40B4-BE49-F238E27FC236}">
                <a16:creationId xmlns:a16="http://schemas.microsoft.com/office/drawing/2014/main" id="{8AE83A83-669E-464D-A94B-7B5D206450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33-90</a:t>
            </a:r>
          </a:p>
        </p:txBody>
      </p:sp>
      <p:sp>
        <p:nvSpPr>
          <p:cNvPr id="130054" name="Rectangle 94">
            <a:extLst>
              <a:ext uri="{FF2B5EF4-FFF2-40B4-BE49-F238E27FC236}">
                <a16:creationId xmlns:a16="http://schemas.microsoft.com/office/drawing/2014/main" id="{E306A399-AF5A-054E-BFCA-00E854A1F2A7}"/>
              </a:ext>
            </a:extLst>
          </p:cNvPr>
          <p:cNvSpPr>
            <a:spLocks/>
          </p:cNvSpPr>
          <p:nvPr/>
        </p:nvSpPr>
        <p:spPr bwMode="auto">
          <a:xfrm>
            <a:off x="554038" y="1909763"/>
            <a:ext cx="6002337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296" tIns="41148" rIns="82296" bIns="4114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200">
                <a:solidFill>
                  <a:srgbClr val="CE0100"/>
                </a:solidFill>
                <a:latin typeface="Times New Roman" panose="02020603050405020304" pitchFamily="18" charset="0"/>
              </a:rPr>
              <a:t>The field is the same direction as induced </a:t>
            </a:r>
            <a:br>
              <a:rPr lang="en-US" altLang="en-US" sz="2200">
                <a:solidFill>
                  <a:srgbClr val="CE0100"/>
                </a:solidFill>
                <a:latin typeface="Times New Roman" panose="02020603050405020304" pitchFamily="18" charset="0"/>
              </a:rPr>
            </a:br>
            <a:r>
              <a:rPr lang="en-US" altLang="en-US" sz="2200">
                <a:solidFill>
                  <a:srgbClr val="CE0100"/>
                </a:solidFill>
                <a:latin typeface="Times New Roman" panose="02020603050405020304" pitchFamily="18" charset="0"/>
              </a:rPr>
              <a:t>current would flow if there were a loop in the field.</a:t>
            </a:r>
          </a:p>
        </p:txBody>
      </p:sp>
      <p:graphicFrame>
        <p:nvGraphicFramePr>
          <p:cNvPr id="130055" name="Object 9">
            <a:extLst>
              <a:ext uri="{FF2B5EF4-FFF2-40B4-BE49-F238E27FC236}">
                <a16:creationId xmlns:a16="http://schemas.microsoft.com/office/drawing/2014/main" id="{580AE83F-067D-BA49-8391-BB02C887D70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71825" y="3162300"/>
          <a:ext cx="363538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058" name="Photo Editor Photo" r:id="rId5" imgW="317500" imgH="292100" progId="MSPhotoEd.3">
                  <p:embed/>
                </p:oleObj>
              </mc:Choice>
              <mc:Fallback>
                <p:oleObj name="Photo Editor Photo" r:id="rId5" imgW="317500" imgH="292100" progId="MSPhotoEd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1825" y="3162300"/>
                        <a:ext cx="363538" cy="334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0056" name="Line 95">
            <a:extLst>
              <a:ext uri="{FF2B5EF4-FFF2-40B4-BE49-F238E27FC236}">
                <a16:creationId xmlns:a16="http://schemas.microsoft.com/office/drawing/2014/main" id="{AFB69790-5EE1-6F48-A545-BE1CC1DE6CA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29238" y="2044700"/>
            <a:ext cx="1895475" cy="85725"/>
          </a:xfrm>
          <a:prstGeom prst="line">
            <a:avLst/>
          </a:prstGeom>
          <a:noFill/>
          <a:ln w="12700">
            <a:solidFill>
              <a:srgbClr val="CE01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2296" tIns="41148" rIns="82296" bIns="41148" anchor="ctr"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7" name="Picture 8" descr="CH33_PPT_Slide_33-90">
            <a:extLst>
              <a:ext uri="{FF2B5EF4-FFF2-40B4-BE49-F238E27FC236}">
                <a16:creationId xmlns:a16="http://schemas.microsoft.com/office/drawing/2014/main" id="{73DFE447-9DBB-0543-8CE2-44A445E9A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293"/>
          <a:stretch>
            <a:fillRect/>
          </a:stretch>
        </p:blipFill>
        <p:spPr bwMode="auto">
          <a:xfrm>
            <a:off x="5268913" y="5106988"/>
            <a:ext cx="31146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098" name="Text Box 3">
            <a:extLst>
              <a:ext uri="{FF2B5EF4-FFF2-40B4-BE49-F238E27FC236}">
                <a16:creationId xmlns:a16="http://schemas.microsoft.com/office/drawing/2014/main" id="{25CA9286-6CA5-0F4F-9DDA-31B8AC129B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0" y="1149350"/>
            <a:ext cx="4349750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04800" indent="-3048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Faraday</a:t>
            </a:r>
            <a:r>
              <a:rPr lang="ja-JP" altLang="en-US" sz="2600">
                <a:cs typeface="Arial" panose="020B0604020202020204" pitchFamily="34" charset="0"/>
              </a:rPr>
              <a:t>’</a:t>
            </a:r>
            <a:r>
              <a:rPr lang="en-US" altLang="ja-JP" sz="2600">
                <a:cs typeface="Arial" panose="020B0604020202020204" pitchFamily="34" charset="0"/>
              </a:rPr>
              <a:t>s law and Lenz</a:t>
            </a:r>
            <a:r>
              <a:rPr lang="ja-JP" altLang="en-US" sz="2600">
                <a:cs typeface="Arial" panose="020B0604020202020204" pitchFamily="34" charset="0"/>
              </a:rPr>
              <a:t>’</a:t>
            </a:r>
            <a:r>
              <a:rPr lang="en-US" altLang="ja-JP" sz="2600">
                <a:cs typeface="Arial" panose="020B0604020202020204" pitchFamily="34" charset="0"/>
              </a:rPr>
              <a:t>s law may be combined by noting that the emf must oppose the change in </a:t>
            </a:r>
            <a:r>
              <a:rPr lang="el-GR" altLang="ja-JP" sz="2600">
                <a:latin typeface="Times New Roman" panose="02020603050405020304" pitchFamily="18" charset="0"/>
                <a:cs typeface="Arial" panose="020B0604020202020204" pitchFamily="34" charset="0"/>
              </a:rPr>
              <a:t>Φ</a:t>
            </a:r>
            <a:r>
              <a:rPr lang="en-US" altLang="ja-JP" sz="2600" baseline="-25000">
                <a:latin typeface="Times New Roman" panose="02020603050405020304" pitchFamily="18" charset="0"/>
                <a:cs typeface="Arial" panose="020B0604020202020204" pitchFamily="34" charset="0"/>
              </a:rPr>
              <a:t>m</a:t>
            </a:r>
            <a:r>
              <a:rPr lang="en-US" altLang="ja-JP" sz="2600">
                <a:cs typeface="Arial" panose="020B0604020202020204" pitchFamily="34" charset="0"/>
              </a:rPr>
              <a:t>.</a:t>
            </a:r>
            <a:endParaRPr lang="en-US" altLang="ja-JP" sz="2600" baseline="-25000">
              <a:cs typeface="Arial" panose="020B0604020202020204" pitchFamily="34" charset="0"/>
            </a:endParaRP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Mathematically, emf must have the opposite sign of </a:t>
            </a: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dB</a:t>
            </a:r>
            <a:r>
              <a:rPr lang="en-US" altLang="en-US" sz="2600">
                <a:latin typeface="Times New Roman" panose="02020603050405020304" pitchFamily="18" charset="0"/>
                <a:cs typeface="Arial" panose="020B0604020202020204" pitchFamily="34" charset="0"/>
              </a:rPr>
              <a:t>/</a:t>
            </a: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dt</a:t>
            </a:r>
            <a:r>
              <a:rPr lang="en-US" altLang="en-US" sz="2600" i="1">
                <a:cs typeface="Arial" panose="020B0604020202020204" pitchFamily="34" charset="0"/>
              </a:rPr>
              <a:t>.</a:t>
            </a:r>
            <a:endParaRPr lang="en-US" altLang="en-US" sz="2600">
              <a:cs typeface="Arial" panose="020B0604020202020204" pitchFamily="34" charset="0"/>
            </a:endParaRP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Faraday</a:t>
            </a:r>
            <a:r>
              <a:rPr lang="ja-JP" altLang="en-US" sz="2600">
                <a:cs typeface="Arial" panose="020B0604020202020204" pitchFamily="34" charset="0"/>
              </a:rPr>
              <a:t>’</a:t>
            </a:r>
            <a:r>
              <a:rPr lang="en-US" altLang="ja-JP" sz="2600">
                <a:cs typeface="Arial" panose="020B0604020202020204" pitchFamily="34" charset="0"/>
              </a:rPr>
              <a:t>s law may be written as:</a:t>
            </a:r>
            <a:endParaRPr lang="en-US" altLang="en-US" sz="2600">
              <a:cs typeface="Arial" panose="020B0604020202020204" pitchFamily="34" charset="0"/>
            </a:endParaRPr>
          </a:p>
        </p:txBody>
      </p:sp>
      <p:sp>
        <p:nvSpPr>
          <p:cNvPr id="132099" name="Rectangle 2">
            <a:extLst>
              <a:ext uri="{FF2B5EF4-FFF2-40B4-BE49-F238E27FC236}">
                <a16:creationId xmlns:a16="http://schemas.microsoft.com/office/drawing/2014/main" id="{3809FFE1-40B7-B64E-89E2-1FD5C3103FF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76200"/>
            <a:ext cx="8229600" cy="484188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The Induced Electric Field</a:t>
            </a:r>
          </a:p>
        </p:txBody>
      </p:sp>
      <p:pic>
        <p:nvPicPr>
          <p:cNvPr id="132100" name="Picture 7" descr="33_33_Figure_S1">
            <a:extLst>
              <a:ext uri="{FF2B5EF4-FFF2-40B4-BE49-F238E27FC236}">
                <a16:creationId xmlns:a16="http://schemas.microsoft.com/office/drawing/2014/main" id="{1BF371BE-3671-6847-AD19-DC331EE7E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13"/>
          <a:stretch>
            <a:fillRect/>
          </a:stretch>
        </p:blipFill>
        <p:spPr bwMode="auto">
          <a:xfrm>
            <a:off x="642938" y="1311275"/>
            <a:ext cx="3486150" cy="427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01" name="Rectangle 9">
            <a:extLst>
              <a:ext uri="{FF2B5EF4-FFF2-40B4-BE49-F238E27FC236}">
                <a16:creationId xmlns:a16="http://schemas.microsoft.com/office/drawing/2014/main" id="{2DBE116A-3154-6540-B556-926C0DDE66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33-91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2">
            <a:extLst>
              <a:ext uri="{FF2B5EF4-FFF2-40B4-BE49-F238E27FC236}">
                <a16:creationId xmlns:a16="http://schemas.microsoft.com/office/drawing/2014/main" id="{6A26A2CA-6D82-DF43-B51C-3B7FBF0EDD7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38100"/>
            <a:ext cx="8229600" cy="560388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The Induced Magnetic Field</a:t>
            </a:r>
          </a:p>
        </p:txBody>
      </p:sp>
      <p:sp>
        <p:nvSpPr>
          <p:cNvPr id="133122" name="Text Box 3">
            <a:extLst>
              <a:ext uri="{FF2B5EF4-FFF2-40B4-BE49-F238E27FC236}">
                <a16:creationId xmlns:a16="http://schemas.microsoft.com/office/drawing/2014/main" id="{241B43E7-185E-2D4C-A16B-BD9F242A3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7888" y="1231900"/>
            <a:ext cx="4379912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04800" indent="-3048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As we know, changing </a:t>
            </a:r>
            <a:br>
              <a:rPr lang="en-US" altLang="en-US" sz="2600">
                <a:cs typeface="Arial" panose="020B0604020202020204" pitchFamily="34" charset="0"/>
              </a:rPr>
            </a:br>
            <a:r>
              <a:rPr lang="en-US" altLang="en-US" sz="2600">
                <a:cs typeface="Arial" panose="020B0604020202020204" pitchFamily="34" charset="0"/>
              </a:rPr>
              <a:t>the magnetic field induces a circular electric field.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Symmetrically, changing the electric field induces </a:t>
            </a:r>
            <a:br>
              <a:rPr lang="en-US" altLang="en-US" sz="2600">
                <a:cs typeface="Arial" panose="020B0604020202020204" pitchFamily="34" charset="0"/>
              </a:rPr>
            </a:br>
            <a:r>
              <a:rPr lang="en-US" altLang="en-US" sz="2600">
                <a:cs typeface="Arial" panose="020B0604020202020204" pitchFamily="34" charset="0"/>
              </a:rPr>
              <a:t>a circular magnetic field.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The </a:t>
            </a:r>
            <a:r>
              <a:rPr lang="en-US" altLang="en-US" sz="2600" b="1">
                <a:cs typeface="Arial" panose="020B0604020202020204" pitchFamily="34" charset="0"/>
              </a:rPr>
              <a:t>induced magnetic field</a:t>
            </a:r>
            <a:r>
              <a:rPr lang="en-US" altLang="en-US" sz="2600">
                <a:cs typeface="Arial" panose="020B0604020202020204" pitchFamily="34" charset="0"/>
              </a:rPr>
              <a:t> was first suggested as a possibility by James Clerk Maxwell in 1855.</a:t>
            </a:r>
          </a:p>
        </p:txBody>
      </p:sp>
      <p:pic>
        <p:nvPicPr>
          <p:cNvPr id="133123" name="Picture 5" descr="33_33_Figure_S2">
            <a:extLst>
              <a:ext uri="{FF2B5EF4-FFF2-40B4-BE49-F238E27FC236}">
                <a16:creationId xmlns:a16="http://schemas.microsoft.com/office/drawing/2014/main" id="{F1EA0541-4345-6346-A909-D71245D67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3"/>
          <a:stretch>
            <a:fillRect/>
          </a:stretch>
        </p:blipFill>
        <p:spPr bwMode="auto">
          <a:xfrm>
            <a:off x="622300" y="1254125"/>
            <a:ext cx="3594100" cy="442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4" name="Rectangle 6">
            <a:extLst>
              <a:ext uri="{FF2B5EF4-FFF2-40B4-BE49-F238E27FC236}">
                <a16:creationId xmlns:a16="http://schemas.microsoft.com/office/drawing/2014/main" id="{709D3A10-973B-9B45-9A86-9232488DB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33-92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2">
            <a:extLst>
              <a:ext uri="{FF2B5EF4-FFF2-40B4-BE49-F238E27FC236}">
                <a16:creationId xmlns:a16="http://schemas.microsoft.com/office/drawing/2014/main" id="{B8FFB5B1-4CC7-6947-80E9-329534686F9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2700"/>
            <a:ext cx="8229600" cy="614363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Maxwell</a:t>
            </a:r>
            <a:r>
              <a:rPr lang="ja-JP" altLang="en-US" sz="3200">
                <a:solidFill>
                  <a:schemeClr val="bg1"/>
                </a:solidFill>
              </a:rPr>
              <a:t>’</a:t>
            </a:r>
            <a:r>
              <a:rPr lang="en-US" altLang="ja-JP" sz="3200">
                <a:solidFill>
                  <a:schemeClr val="bg1"/>
                </a:solidFill>
              </a:rPr>
              <a:t>s Theory of Electromagnetic Waves</a:t>
            </a:r>
            <a:endParaRPr lang="en-US" altLang="en-US" sz="3200">
              <a:solidFill>
                <a:schemeClr val="bg1"/>
              </a:solidFill>
            </a:endParaRPr>
          </a:p>
        </p:txBody>
      </p:sp>
      <p:sp>
        <p:nvSpPr>
          <p:cNvPr id="134146" name="Rectangle 7">
            <a:extLst>
              <a:ext uri="{FF2B5EF4-FFF2-40B4-BE49-F238E27FC236}">
                <a16:creationId xmlns:a16="http://schemas.microsoft.com/office/drawing/2014/main" id="{666D69C0-68A9-BF4C-9F67-39A25B77FD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313" y="1150938"/>
            <a:ext cx="195262" cy="39401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34147" name="Text Box 3">
            <a:extLst>
              <a:ext uri="{FF2B5EF4-FFF2-40B4-BE49-F238E27FC236}">
                <a16:creationId xmlns:a16="http://schemas.microsoft.com/office/drawing/2014/main" id="{05534FD5-6CF8-D84F-89FF-C4040F48A0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88" y="962025"/>
            <a:ext cx="4303712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17500" indent="-3175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FF0000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A changing electric field creates a magnetic field, which then changes in just the right way to recreate the electric </a:t>
            </a:r>
            <a:br>
              <a:rPr lang="en-US" altLang="en-US" sz="2600">
                <a:cs typeface="Arial" panose="020B0604020202020204" pitchFamily="34" charset="0"/>
              </a:rPr>
            </a:br>
            <a:r>
              <a:rPr lang="en-US" altLang="en-US" sz="2600">
                <a:cs typeface="Arial" panose="020B0604020202020204" pitchFamily="34" charset="0"/>
              </a:rPr>
              <a:t>field, which then changes in just the right way to again recreate the magnetic field, and </a:t>
            </a:r>
            <a:br>
              <a:rPr lang="en-US" altLang="en-US" sz="2600">
                <a:cs typeface="Arial" panose="020B0604020202020204" pitchFamily="34" charset="0"/>
              </a:rPr>
            </a:br>
            <a:r>
              <a:rPr lang="en-US" altLang="en-US" sz="2600">
                <a:cs typeface="Arial" panose="020B0604020202020204" pitchFamily="34" charset="0"/>
              </a:rPr>
              <a:t>so on.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This is an </a:t>
            </a:r>
            <a:r>
              <a:rPr lang="en-US" altLang="en-US" sz="2600" b="1">
                <a:cs typeface="Arial" panose="020B0604020202020204" pitchFamily="34" charset="0"/>
              </a:rPr>
              <a:t>electromagnetic wave</a:t>
            </a:r>
            <a:r>
              <a:rPr lang="en-US" altLang="en-US" sz="2600">
                <a:cs typeface="Arial" panose="020B0604020202020204" pitchFamily="34" charset="0"/>
              </a:rPr>
              <a:t>.</a:t>
            </a:r>
            <a:endParaRPr lang="en-US" altLang="en-US" sz="2600" b="1">
              <a:cs typeface="Arial" panose="020B0604020202020204" pitchFamily="34" charset="0"/>
            </a:endParaRPr>
          </a:p>
        </p:txBody>
      </p:sp>
      <p:pic>
        <p:nvPicPr>
          <p:cNvPr id="134148" name="Picture 7" descr="33_34_Figure">
            <a:extLst>
              <a:ext uri="{FF2B5EF4-FFF2-40B4-BE49-F238E27FC236}">
                <a16:creationId xmlns:a16="http://schemas.microsoft.com/office/drawing/2014/main" id="{199F0AA8-2246-644F-AB07-1125EBA62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54"/>
          <a:stretch>
            <a:fillRect/>
          </a:stretch>
        </p:blipFill>
        <p:spPr bwMode="auto">
          <a:xfrm>
            <a:off x="4572000" y="1347788"/>
            <a:ext cx="436880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49" name="Picture 8" descr="CH33_PPT_Slide_33-92">
            <a:extLst>
              <a:ext uri="{FF2B5EF4-FFF2-40B4-BE49-F238E27FC236}">
                <a16:creationId xmlns:a16="http://schemas.microsoft.com/office/drawing/2014/main" id="{A2D072BC-ED0B-4146-BCFE-EB7F587DA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5114925"/>
            <a:ext cx="23622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50" name="Rectangle 9">
            <a:extLst>
              <a:ext uri="{FF2B5EF4-FFF2-40B4-BE49-F238E27FC236}">
                <a16:creationId xmlns:a16="http://schemas.microsoft.com/office/drawing/2014/main" id="{FD7CA377-1ECF-E74E-8ED3-6FE38D7617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33-93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029">
            <a:extLst>
              <a:ext uri="{FF2B5EF4-FFF2-40B4-BE49-F238E27FC236}">
                <a16:creationId xmlns:a16="http://schemas.microsoft.com/office/drawing/2014/main" id="{2B4BD712-2152-B549-8B5C-A839991C07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00" y="1524000"/>
            <a:ext cx="83185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800">
                <a:cs typeface="Arial" panose="020B0604020202020204" pitchFamily="34" charset="0"/>
              </a:rPr>
              <a:t>Electromagnetic induction was discovered by</a:t>
            </a:r>
          </a:p>
        </p:txBody>
      </p:sp>
      <p:sp>
        <p:nvSpPr>
          <p:cNvPr id="24578" name="Text Box 1030">
            <a:extLst>
              <a:ext uri="{FF2B5EF4-FFF2-40B4-BE49-F238E27FC236}">
                <a16:creationId xmlns:a16="http://schemas.microsoft.com/office/drawing/2014/main" id="{6F49288B-19D6-1D40-8BAC-2E302332E0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700" y="2738438"/>
            <a:ext cx="4754563" cy="279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596900" indent="-596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15000"/>
              </a:spcBef>
              <a:spcAft>
                <a:spcPct val="15000"/>
              </a:spcAft>
              <a:buFontTx/>
              <a:buAutoNum type="alphaUcPeriod"/>
            </a:pPr>
            <a:r>
              <a:rPr lang="en-US" altLang="en-US" sz="2800">
                <a:cs typeface="Arial" panose="020B0604020202020204" pitchFamily="34" charset="0"/>
              </a:rPr>
              <a:t>Faraday.</a:t>
            </a:r>
          </a:p>
          <a:p>
            <a:pPr eaLnBrk="1" hangingPunct="1">
              <a:spcBef>
                <a:spcPct val="15000"/>
              </a:spcBef>
              <a:spcAft>
                <a:spcPct val="15000"/>
              </a:spcAft>
              <a:buFontTx/>
              <a:buAutoNum type="alphaUcPeriod"/>
            </a:pPr>
            <a:r>
              <a:rPr lang="en-US" altLang="en-US" sz="2800">
                <a:cs typeface="Arial" panose="020B0604020202020204" pitchFamily="34" charset="0"/>
              </a:rPr>
              <a:t>Henry.</a:t>
            </a:r>
          </a:p>
          <a:p>
            <a:pPr eaLnBrk="1" hangingPunct="1">
              <a:spcBef>
                <a:spcPct val="15000"/>
              </a:spcBef>
              <a:spcAft>
                <a:spcPct val="15000"/>
              </a:spcAft>
              <a:buFontTx/>
              <a:buAutoNum type="alphaUcPeriod"/>
            </a:pPr>
            <a:r>
              <a:rPr lang="en-US" altLang="en-US" sz="2800">
                <a:cs typeface="Arial" panose="020B0604020202020204" pitchFamily="34" charset="0"/>
              </a:rPr>
              <a:t>Maxwell.</a:t>
            </a:r>
          </a:p>
          <a:p>
            <a:pPr eaLnBrk="1" hangingPunct="1">
              <a:spcBef>
                <a:spcPct val="15000"/>
              </a:spcBef>
              <a:spcAft>
                <a:spcPct val="15000"/>
              </a:spcAft>
              <a:buFontTx/>
              <a:buAutoNum type="alphaUcPeriod"/>
            </a:pPr>
            <a:r>
              <a:rPr lang="en-US" altLang="en-US" sz="2800">
                <a:cs typeface="Arial" panose="020B0604020202020204" pitchFamily="34" charset="0"/>
              </a:rPr>
              <a:t>Both Faraday and Henry.</a:t>
            </a:r>
          </a:p>
          <a:p>
            <a:pPr eaLnBrk="1" hangingPunct="1">
              <a:spcBef>
                <a:spcPct val="15000"/>
              </a:spcBef>
              <a:spcAft>
                <a:spcPct val="15000"/>
              </a:spcAft>
              <a:buFontTx/>
              <a:buAutoNum type="alphaUcPeriod"/>
            </a:pPr>
            <a:r>
              <a:rPr lang="en-US" altLang="en-US" sz="2800">
                <a:cs typeface="Arial" panose="020B0604020202020204" pitchFamily="34" charset="0"/>
              </a:rPr>
              <a:t>All three.</a:t>
            </a:r>
          </a:p>
        </p:txBody>
      </p:sp>
      <p:sp>
        <p:nvSpPr>
          <p:cNvPr id="24579" name="Rectangle 7">
            <a:extLst>
              <a:ext uri="{FF2B5EF4-FFF2-40B4-BE49-F238E27FC236}">
                <a16:creationId xmlns:a16="http://schemas.microsoft.com/office/drawing/2014/main" id="{4C1F5DBD-75BD-8943-9A75-4EE2913F9C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50800"/>
            <a:ext cx="8229600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Reading Question 33.2</a:t>
            </a:r>
          </a:p>
        </p:txBody>
      </p:sp>
      <p:sp>
        <p:nvSpPr>
          <p:cNvPr id="24580" name="Rectangle 5">
            <a:extLst>
              <a:ext uri="{FF2B5EF4-FFF2-40B4-BE49-F238E27FC236}">
                <a16:creationId xmlns:a16="http://schemas.microsoft.com/office/drawing/2014/main" id="{2CA5B97A-C1AA-2248-AEAE-F8B3ED1CD4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33-12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2">
            <a:extLst>
              <a:ext uri="{FF2B5EF4-FFF2-40B4-BE49-F238E27FC236}">
                <a16:creationId xmlns:a16="http://schemas.microsoft.com/office/drawing/2014/main" id="{583915D9-FA5B-984A-9018-8FE32EE5713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74613"/>
            <a:ext cx="8229600" cy="484187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Generators</a:t>
            </a:r>
          </a:p>
        </p:txBody>
      </p:sp>
      <p:sp>
        <p:nvSpPr>
          <p:cNvPr id="135170" name="Text Box 3">
            <a:extLst>
              <a:ext uri="{FF2B5EF4-FFF2-40B4-BE49-F238E27FC236}">
                <a16:creationId xmlns:a16="http://schemas.microsoft.com/office/drawing/2014/main" id="{752A115F-092E-ED4E-BF47-264FF35752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888" y="760413"/>
            <a:ext cx="7697787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>
                <a:srgbClr val="FF0000"/>
              </a:buClr>
            </a:pPr>
            <a:r>
              <a:rPr lang="en-US" altLang="en-US" sz="2600">
                <a:cs typeface="Arial" panose="020B0604020202020204" pitchFamily="34" charset="0"/>
              </a:rPr>
              <a:t>A generator is a device that transforms mechanical energy into electric energy.</a:t>
            </a:r>
            <a:endParaRPr lang="en-US" altLang="en-US" sz="2600" b="1">
              <a:cs typeface="Arial" panose="020B0604020202020204" pitchFamily="34" charset="0"/>
            </a:endParaRPr>
          </a:p>
        </p:txBody>
      </p:sp>
      <p:sp>
        <p:nvSpPr>
          <p:cNvPr id="135171" name="Text Box 3">
            <a:extLst>
              <a:ext uri="{FF2B5EF4-FFF2-40B4-BE49-F238E27FC236}">
                <a16:creationId xmlns:a16="http://schemas.microsoft.com/office/drawing/2014/main" id="{B2459044-5D09-6941-B126-601FB3B163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9800" y="5241925"/>
            <a:ext cx="7259638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>
                <a:srgbClr val="FF0000"/>
              </a:buClr>
            </a:pPr>
            <a:r>
              <a:rPr lang="en-US" altLang="en-US">
                <a:cs typeface="Arial" panose="020B0604020202020204" pitchFamily="34" charset="0"/>
              </a:rPr>
              <a:t>A generator inside a hydroelectric dam uses electromagnetic induction to convert the mechanical energy of a spinning turbine into electric energy.</a:t>
            </a:r>
            <a:endParaRPr lang="en-US" altLang="en-US" b="1">
              <a:cs typeface="Arial" panose="020B0604020202020204" pitchFamily="34" charset="0"/>
            </a:endParaRPr>
          </a:p>
        </p:txBody>
      </p:sp>
      <p:pic>
        <p:nvPicPr>
          <p:cNvPr id="135172" name="Picture 6" descr="33_Pg982_UnPhoto">
            <a:extLst>
              <a:ext uri="{FF2B5EF4-FFF2-40B4-BE49-F238E27FC236}">
                <a16:creationId xmlns:a16="http://schemas.microsoft.com/office/drawing/2014/main" id="{386CD6A1-AB1C-4144-8F46-9391DF054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5"/>
          <a:stretch>
            <a:fillRect/>
          </a:stretch>
        </p:blipFill>
        <p:spPr bwMode="auto">
          <a:xfrm>
            <a:off x="2359025" y="1778000"/>
            <a:ext cx="4422775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3" name="Rectangle 7">
            <a:extLst>
              <a:ext uri="{FF2B5EF4-FFF2-40B4-BE49-F238E27FC236}">
                <a16:creationId xmlns:a16="http://schemas.microsoft.com/office/drawing/2014/main" id="{28C4F07D-4029-C54B-A8F4-89281E66AE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33-94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2">
            <a:extLst>
              <a:ext uri="{FF2B5EF4-FFF2-40B4-BE49-F238E27FC236}">
                <a16:creationId xmlns:a16="http://schemas.microsoft.com/office/drawing/2014/main" id="{1F4BAACF-529C-2040-8F69-FE6A9821C16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76200"/>
            <a:ext cx="8229600" cy="484188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An Alternating-Current Generator</a:t>
            </a:r>
          </a:p>
        </p:txBody>
      </p:sp>
      <p:pic>
        <p:nvPicPr>
          <p:cNvPr id="136194" name="Picture 5" descr="33_35_Figure">
            <a:extLst>
              <a:ext uri="{FF2B5EF4-FFF2-40B4-BE49-F238E27FC236}">
                <a16:creationId xmlns:a16="http://schemas.microsoft.com/office/drawing/2014/main" id="{B2CDE324-4D21-634A-B10D-5AFFF9737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3"/>
          <a:stretch>
            <a:fillRect/>
          </a:stretch>
        </p:blipFill>
        <p:spPr bwMode="auto">
          <a:xfrm>
            <a:off x="676275" y="1287463"/>
            <a:ext cx="7788275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5" name="Picture 6" descr="CH33_PPT_Slide_33-94">
            <a:extLst>
              <a:ext uri="{FF2B5EF4-FFF2-40B4-BE49-F238E27FC236}">
                <a16:creationId xmlns:a16="http://schemas.microsoft.com/office/drawing/2014/main" id="{2F5B302C-79F9-5D42-8BF3-39C7C7471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67"/>
          <a:stretch>
            <a:fillRect/>
          </a:stretch>
        </p:blipFill>
        <p:spPr bwMode="auto">
          <a:xfrm>
            <a:off x="1103313" y="5697538"/>
            <a:ext cx="6935787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6" name="Rectangle 7">
            <a:extLst>
              <a:ext uri="{FF2B5EF4-FFF2-40B4-BE49-F238E27FC236}">
                <a16:creationId xmlns:a16="http://schemas.microsoft.com/office/drawing/2014/main" id="{C3127FCB-71C0-1448-85A0-08C45FD4A3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33-95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2">
            <a:extLst>
              <a:ext uri="{FF2B5EF4-FFF2-40B4-BE49-F238E27FC236}">
                <a16:creationId xmlns:a16="http://schemas.microsoft.com/office/drawing/2014/main" id="{573014B4-0204-D443-A8DF-9D02C1B9F24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63500"/>
            <a:ext cx="8305800" cy="500063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Example 33.11 An AC Generator</a:t>
            </a:r>
          </a:p>
        </p:txBody>
      </p:sp>
      <p:pic>
        <p:nvPicPr>
          <p:cNvPr id="137218" name="Picture 4" descr="CH33_PPT_Slide_33-95">
            <a:extLst>
              <a:ext uri="{FF2B5EF4-FFF2-40B4-BE49-F238E27FC236}">
                <a16:creationId xmlns:a16="http://schemas.microsoft.com/office/drawing/2014/main" id="{400616E2-14E9-B542-BA14-37FB0C9FF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1046163"/>
            <a:ext cx="8548687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19" name="Rectangle 5">
            <a:extLst>
              <a:ext uri="{FF2B5EF4-FFF2-40B4-BE49-F238E27FC236}">
                <a16:creationId xmlns:a16="http://schemas.microsoft.com/office/drawing/2014/main" id="{4E53B278-46A3-3146-B10A-3542A87178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33-96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2">
            <a:extLst>
              <a:ext uri="{FF2B5EF4-FFF2-40B4-BE49-F238E27FC236}">
                <a16:creationId xmlns:a16="http://schemas.microsoft.com/office/drawing/2014/main" id="{F8D21088-F027-E34F-8E2E-F3087BE2AA2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01600"/>
            <a:ext cx="8305800" cy="423863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Example 33.11 An AC Generator</a:t>
            </a:r>
          </a:p>
        </p:txBody>
      </p:sp>
      <p:pic>
        <p:nvPicPr>
          <p:cNvPr id="138242" name="Picture 4" descr="CH33_PPT_Slide_33-96">
            <a:extLst>
              <a:ext uri="{FF2B5EF4-FFF2-40B4-BE49-F238E27FC236}">
                <a16:creationId xmlns:a16="http://schemas.microsoft.com/office/drawing/2014/main" id="{7C130785-849D-444E-BD0F-F406E77CE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1206500"/>
            <a:ext cx="8548687" cy="444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3" name="Rectangle 5">
            <a:extLst>
              <a:ext uri="{FF2B5EF4-FFF2-40B4-BE49-F238E27FC236}">
                <a16:creationId xmlns:a16="http://schemas.microsoft.com/office/drawing/2014/main" id="{1D98DC78-48E7-3D4E-877A-B452CADDC0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33-97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2">
            <a:extLst>
              <a:ext uri="{FF2B5EF4-FFF2-40B4-BE49-F238E27FC236}">
                <a16:creationId xmlns:a16="http://schemas.microsoft.com/office/drawing/2014/main" id="{C207A58C-6872-5E44-A7B0-DA74605A18A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88900"/>
            <a:ext cx="8229600" cy="461963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Transformers</a:t>
            </a:r>
          </a:p>
        </p:txBody>
      </p:sp>
      <p:sp>
        <p:nvSpPr>
          <p:cNvPr id="139266" name="Text Box 3">
            <a:extLst>
              <a:ext uri="{FF2B5EF4-FFF2-40B4-BE49-F238E27FC236}">
                <a16:creationId xmlns:a16="http://schemas.microsoft.com/office/drawing/2014/main" id="{EFCF26BF-94D6-C441-81FE-DB687F79C1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88" y="1152525"/>
            <a:ext cx="4102100" cy="502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17500" indent="-3175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A transformer sends </a:t>
            </a:r>
            <a:br>
              <a:rPr lang="en-US" altLang="en-US" sz="2600">
                <a:cs typeface="Arial" panose="020B0604020202020204" pitchFamily="34" charset="0"/>
              </a:rPr>
            </a:br>
            <a:r>
              <a:rPr lang="en-US" altLang="en-US" sz="2600">
                <a:cs typeface="Arial" panose="020B0604020202020204" pitchFamily="34" charset="0"/>
              </a:rPr>
              <a:t>an alternating emf </a:t>
            </a: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V</a:t>
            </a:r>
            <a:r>
              <a:rPr lang="en-US" altLang="en-US" sz="2600" baseline="-25000">
                <a:latin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en-US" altLang="en-US" sz="2600">
                <a:cs typeface="Arial" panose="020B0604020202020204" pitchFamily="34" charset="0"/>
              </a:rPr>
              <a:t> through the primary coil.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This causes an oscillating magnetic </a:t>
            </a:r>
            <a:br>
              <a:rPr lang="en-US" altLang="en-US" sz="2600">
                <a:cs typeface="Arial" panose="020B0604020202020204" pitchFamily="34" charset="0"/>
              </a:rPr>
            </a:br>
            <a:r>
              <a:rPr lang="en-US" altLang="en-US" sz="2600">
                <a:cs typeface="Arial" panose="020B0604020202020204" pitchFamily="34" charset="0"/>
              </a:rPr>
              <a:t>flux through the secondary coil and, hence, an induced </a:t>
            </a:r>
            <a:br>
              <a:rPr lang="en-US" altLang="en-US" sz="2600">
                <a:cs typeface="Arial" panose="020B0604020202020204" pitchFamily="34" charset="0"/>
              </a:rPr>
            </a:br>
            <a:r>
              <a:rPr lang="en-US" altLang="en-US" sz="2600">
                <a:cs typeface="Arial" panose="020B0604020202020204" pitchFamily="34" charset="0"/>
              </a:rPr>
              <a:t>emf </a:t>
            </a: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V</a:t>
            </a:r>
            <a:r>
              <a:rPr lang="en-US" altLang="en-US" sz="2600" baseline="-25000"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altLang="en-US" sz="2600">
                <a:cs typeface="Arial" panose="020B0604020202020204" pitchFamily="34" charset="0"/>
              </a:rPr>
              <a:t>.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The induced emf of </a:t>
            </a:r>
            <a:br>
              <a:rPr lang="en-US" altLang="en-US" sz="2600">
                <a:cs typeface="Arial" panose="020B0604020202020204" pitchFamily="34" charset="0"/>
              </a:rPr>
            </a:br>
            <a:r>
              <a:rPr lang="en-US" altLang="en-US" sz="2600">
                <a:cs typeface="Arial" panose="020B0604020202020204" pitchFamily="34" charset="0"/>
              </a:rPr>
              <a:t>the secondary coil is delivered to the load:</a:t>
            </a:r>
            <a:endParaRPr lang="en-US" altLang="en-US" sz="2600" b="1">
              <a:cs typeface="Arial" panose="020B0604020202020204" pitchFamily="34" charset="0"/>
            </a:endParaRPr>
          </a:p>
        </p:txBody>
      </p:sp>
      <p:pic>
        <p:nvPicPr>
          <p:cNvPr id="139267" name="Picture 6" descr="33_36_Figure">
            <a:extLst>
              <a:ext uri="{FF2B5EF4-FFF2-40B4-BE49-F238E27FC236}">
                <a16:creationId xmlns:a16="http://schemas.microsoft.com/office/drawing/2014/main" id="{81502159-85CA-1E49-A593-1B94813F7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2"/>
          <a:stretch>
            <a:fillRect/>
          </a:stretch>
        </p:blipFill>
        <p:spPr bwMode="auto">
          <a:xfrm>
            <a:off x="4305300" y="1682750"/>
            <a:ext cx="46736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68" name="Picture 7" descr="CH33_PPT_Slide_33-97">
            <a:extLst>
              <a:ext uri="{FF2B5EF4-FFF2-40B4-BE49-F238E27FC236}">
                <a16:creationId xmlns:a16="http://schemas.microsoft.com/office/drawing/2014/main" id="{91BC6F0D-15C2-3743-A8DD-C03E01F0D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50"/>
          <a:stretch>
            <a:fillRect/>
          </a:stretch>
        </p:blipFill>
        <p:spPr bwMode="auto">
          <a:xfrm>
            <a:off x="3794125" y="5502275"/>
            <a:ext cx="16033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69" name="Rectangle 8">
            <a:extLst>
              <a:ext uri="{FF2B5EF4-FFF2-40B4-BE49-F238E27FC236}">
                <a16:creationId xmlns:a16="http://schemas.microsoft.com/office/drawing/2014/main" id="{E270A61C-A8E3-0249-A6E2-6DF150C1E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33-98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2">
            <a:extLst>
              <a:ext uri="{FF2B5EF4-FFF2-40B4-BE49-F238E27FC236}">
                <a16:creationId xmlns:a16="http://schemas.microsoft.com/office/drawing/2014/main" id="{F93A7DEE-5B3B-2143-AA40-13175276ED2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52400"/>
            <a:ext cx="8229600" cy="331788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Transformers</a:t>
            </a:r>
          </a:p>
        </p:txBody>
      </p:sp>
      <p:sp>
        <p:nvSpPr>
          <p:cNvPr id="140290" name="Text Box 3">
            <a:extLst>
              <a:ext uri="{FF2B5EF4-FFF2-40B4-BE49-F238E27FC236}">
                <a16:creationId xmlns:a16="http://schemas.microsoft.com/office/drawing/2014/main" id="{0E232564-2F25-D74C-8644-72B66FD6B1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7000" y="1162050"/>
            <a:ext cx="508000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04800" indent="-3048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A </a:t>
            </a:r>
            <a:r>
              <a:rPr lang="en-US" altLang="en-US" sz="2600" i="1">
                <a:cs typeface="Arial" panose="020B0604020202020204" pitchFamily="34" charset="0"/>
              </a:rPr>
              <a:t>step-up transformer</a:t>
            </a:r>
            <a:r>
              <a:rPr lang="en-US" altLang="en-US" sz="2600">
                <a:cs typeface="Arial" panose="020B0604020202020204" pitchFamily="34" charset="0"/>
              </a:rPr>
              <a:t>, with </a:t>
            </a:r>
            <a:br>
              <a:rPr lang="en-US" altLang="en-US" sz="2600">
                <a:cs typeface="Arial" panose="020B0604020202020204" pitchFamily="34" charset="0"/>
              </a:rPr>
            </a:b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N</a:t>
            </a:r>
            <a:r>
              <a:rPr lang="en-US" altLang="en-US" sz="2600" baseline="-25000"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altLang="en-US" sz="2600">
                <a:cs typeface="Arial" panose="020B0604020202020204" pitchFamily="34" charset="0"/>
              </a:rPr>
              <a:t> </a:t>
            </a:r>
            <a:r>
              <a:rPr lang="en-US" altLang="en-US" sz="2600">
                <a:latin typeface="Times New Roman" panose="02020603050405020304" pitchFamily="18" charset="0"/>
                <a:cs typeface="Arial" panose="020B0604020202020204" pitchFamily="34" charset="0"/>
              </a:rPr>
              <a:t>&gt;&gt; </a:t>
            </a: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N</a:t>
            </a:r>
            <a:r>
              <a:rPr lang="en-US" altLang="en-US" sz="2600" baseline="-25000">
                <a:latin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en-US" altLang="en-US" sz="2600">
                <a:cs typeface="Arial" panose="020B0604020202020204" pitchFamily="34" charset="0"/>
              </a:rPr>
              <a:t>, can boost the voltage of a generator up to several hundred thousand volts.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Delivering power with smaller currents at higher voltages reduces losses due to the resistance of the wires.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High-voltage transmission lines carry electric power to urban areas, where </a:t>
            </a:r>
            <a:r>
              <a:rPr lang="en-US" altLang="en-US" sz="2600" i="1">
                <a:cs typeface="Arial" panose="020B0604020202020204" pitchFamily="34" charset="0"/>
              </a:rPr>
              <a:t>step-down transformers</a:t>
            </a:r>
            <a:r>
              <a:rPr lang="en-US" altLang="en-US" sz="2600">
                <a:cs typeface="Arial" panose="020B0604020202020204" pitchFamily="34" charset="0"/>
              </a:rPr>
              <a:t> (</a:t>
            </a: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N</a:t>
            </a:r>
            <a:r>
              <a:rPr lang="en-US" altLang="en-US" sz="2600" baseline="-25000"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altLang="en-US" sz="2600">
                <a:latin typeface="Times New Roman" panose="02020603050405020304" pitchFamily="18" charset="0"/>
                <a:cs typeface="Arial" panose="020B0604020202020204" pitchFamily="34" charset="0"/>
              </a:rPr>
              <a:t> &lt;&lt; </a:t>
            </a: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N</a:t>
            </a:r>
            <a:r>
              <a:rPr lang="en-US" altLang="en-US" sz="2600" baseline="-25000">
                <a:latin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en-US" altLang="en-US" sz="2600">
                <a:cs typeface="Arial" panose="020B0604020202020204" pitchFamily="34" charset="0"/>
              </a:rPr>
              <a:t>) lower the voltage to 120 V.</a:t>
            </a:r>
            <a:endParaRPr lang="en-US" altLang="en-US" sz="2600" b="1">
              <a:cs typeface="Arial" panose="020B0604020202020204" pitchFamily="34" charset="0"/>
            </a:endParaRPr>
          </a:p>
        </p:txBody>
      </p:sp>
      <p:pic>
        <p:nvPicPr>
          <p:cNvPr id="140291" name="Picture 5" descr="33_Pg984_UnPhoto">
            <a:extLst>
              <a:ext uri="{FF2B5EF4-FFF2-40B4-BE49-F238E27FC236}">
                <a16:creationId xmlns:a16="http://schemas.microsoft.com/office/drawing/2014/main" id="{12B01371-9537-F14B-AE5A-D852D1FC3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6"/>
          <a:stretch>
            <a:fillRect/>
          </a:stretch>
        </p:blipFill>
        <p:spPr bwMode="auto">
          <a:xfrm>
            <a:off x="476250" y="1473200"/>
            <a:ext cx="320992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2" name="Rectangle 6">
            <a:extLst>
              <a:ext uri="{FF2B5EF4-FFF2-40B4-BE49-F238E27FC236}">
                <a16:creationId xmlns:a16="http://schemas.microsoft.com/office/drawing/2014/main" id="{2434D068-4858-B643-AC46-5C28144BCA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33-99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3" name="Picture 7" descr="33_37_Figure">
            <a:extLst>
              <a:ext uri="{FF2B5EF4-FFF2-40B4-BE49-F238E27FC236}">
                <a16:creationId xmlns:a16="http://schemas.microsoft.com/office/drawing/2014/main" id="{EA45531B-FB28-A943-B2B3-193B2D3BC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5"/>
          <a:stretch>
            <a:fillRect/>
          </a:stretch>
        </p:blipFill>
        <p:spPr bwMode="auto">
          <a:xfrm>
            <a:off x="381000" y="1082675"/>
            <a:ext cx="3825875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4" name="Rectangle 2">
            <a:extLst>
              <a:ext uri="{FF2B5EF4-FFF2-40B4-BE49-F238E27FC236}">
                <a16:creationId xmlns:a16="http://schemas.microsoft.com/office/drawing/2014/main" id="{FBC4D7B4-1CB0-2545-9654-4870488CF0E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3500" y="152400"/>
            <a:ext cx="8229600" cy="331788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Metal Detectors</a:t>
            </a:r>
          </a:p>
        </p:txBody>
      </p:sp>
      <p:sp>
        <p:nvSpPr>
          <p:cNvPr id="141315" name="Text Box 3">
            <a:extLst>
              <a:ext uri="{FF2B5EF4-FFF2-40B4-BE49-F238E27FC236}">
                <a16:creationId xmlns:a16="http://schemas.microsoft.com/office/drawing/2014/main" id="{877D45E5-BFCD-3941-8F1A-8283444DFB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8500" y="962025"/>
            <a:ext cx="4483100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04800" indent="-3048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A metal detector consists of two coils: a transmitter coil and a receiver coil.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A high-frequency AC current in the transmitter coil causes a field which induces current in the receiver coil.</a:t>
            </a:r>
          </a:p>
        </p:txBody>
      </p:sp>
      <p:sp>
        <p:nvSpPr>
          <p:cNvPr id="141316" name="Rectangle 6">
            <a:extLst>
              <a:ext uri="{FF2B5EF4-FFF2-40B4-BE49-F238E27FC236}">
                <a16:creationId xmlns:a16="http://schemas.microsoft.com/office/drawing/2014/main" id="{4FD25C51-B1F0-2641-BF68-F358DAB700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4388" y="4200525"/>
            <a:ext cx="1812925" cy="1227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41317" name="Text Box 3">
            <a:extLst>
              <a:ext uri="{FF2B5EF4-FFF2-40B4-BE49-F238E27FC236}">
                <a16:creationId xmlns:a16="http://schemas.microsoft.com/office/drawing/2014/main" id="{29858E5A-841A-3349-9A87-AB05197CC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4000" y="4257675"/>
            <a:ext cx="6350000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04800" indent="-3048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The net field at the receiver decreases when a piece of metal is inserted between the coils.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Electronic circuits detect the current decrease in the receiver coil and set off an alarm.</a:t>
            </a:r>
          </a:p>
        </p:txBody>
      </p:sp>
      <p:sp>
        <p:nvSpPr>
          <p:cNvPr id="141318" name="Rectangle 8">
            <a:extLst>
              <a:ext uri="{FF2B5EF4-FFF2-40B4-BE49-F238E27FC236}">
                <a16:creationId xmlns:a16="http://schemas.microsoft.com/office/drawing/2014/main" id="{EA7C663B-587A-5645-B6C3-425F68D788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33-100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2">
            <a:extLst>
              <a:ext uri="{FF2B5EF4-FFF2-40B4-BE49-F238E27FC236}">
                <a16:creationId xmlns:a16="http://schemas.microsoft.com/office/drawing/2014/main" id="{60F6A9F8-89C2-114C-B532-8FA7E549339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14300"/>
            <a:ext cx="7772400" cy="415925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Inductors</a:t>
            </a:r>
          </a:p>
        </p:txBody>
      </p:sp>
      <p:sp>
        <p:nvSpPr>
          <p:cNvPr id="142338" name="Text Box 4">
            <a:extLst>
              <a:ext uri="{FF2B5EF4-FFF2-40B4-BE49-F238E27FC236}">
                <a16:creationId xmlns:a16="http://schemas.microsoft.com/office/drawing/2014/main" id="{5CBBF664-5FF1-E749-BDC7-4936F98259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0" y="1147763"/>
            <a:ext cx="8272463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17500" indent="-3175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A coil of wire, or solenoid, can be used in a circuit to store energy in the magnetic field.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We define the </a:t>
            </a:r>
            <a:r>
              <a:rPr lang="en-US" altLang="en-US" sz="2600" b="1">
                <a:cs typeface="Arial" panose="020B0604020202020204" pitchFamily="34" charset="0"/>
              </a:rPr>
              <a:t>inductance </a:t>
            </a:r>
            <a:r>
              <a:rPr lang="en-US" altLang="en-US" sz="2600">
                <a:cs typeface="Arial" panose="020B0604020202020204" pitchFamily="34" charset="0"/>
              </a:rPr>
              <a:t>of a solenoid having</a:t>
            </a:r>
            <a:r>
              <a:rPr lang="en-US" altLang="en-US" sz="260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N</a:t>
            </a:r>
            <a:r>
              <a:rPr lang="en-US" altLang="en-US" sz="260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600">
                <a:cs typeface="Arial" panose="020B0604020202020204" pitchFamily="34" charset="0"/>
              </a:rPr>
              <a:t>turns, length</a:t>
            </a:r>
            <a:r>
              <a:rPr lang="en-US" altLang="en-US" sz="260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lang="en-US" altLang="en-US" sz="260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600">
                <a:cs typeface="Arial" panose="020B0604020202020204" pitchFamily="34" charset="0"/>
              </a:rPr>
              <a:t>and cross-section area</a:t>
            </a:r>
            <a:r>
              <a:rPr lang="en-US" altLang="en-US" sz="260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en-US" altLang="en-US" sz="260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600">
                <a:cs typeface="Arial" panose="020B0604020202020204" pitchFamily="34" charset="0"/>
              </a:rPr>
              <a:t>as:</a:t>
            </a:r>
            <a:endParaRPr lang="en-US" altLang="en-US" sz="26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42339" name="Text Box 4">
            <a:extLst>
              <a:ext uri="{FF2B5EF4-FFF2-40B4-BE49-F238E27FC236}">
                <a16:creationId xmlns:a16="http://schemas.microsoft.com/office/drawing/2014/main" id="{D0D5AFA6-4E5C-7643-A481-30F960EE28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88" y="4010025"/>
            <a:ext cx="8301037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30200" indent="-330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The</a:t>
            </a:r>
            <a:r>
              <a:rPr lang="en-US" altLang="en-US" sz="260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600">
                <a:cs typeface="Arial" panose="020B0604020202020204" pitchFamily="34" charset="0"/>
              </a:rPr>
              <a:t>SI unit of inductance is the henry, defined as:</a:t>
            </a:r>
            <a:endParaRPr lang="en-US" altLang="en-US" sz="26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FF0000"/>
              </a:buClr>
              <a:buFont typeface="Wingdings" pitchFamily="2" charset="2"/>
              <a:buNone/>
            </a:pPr>
            <a:r>
              <a:rPr lang="en-US" altLang="en-US" sz="2600">
                <a:latin typeface="Times New Roman" panose="02020603050405020304" pitchFamily="18" charset="0"/>
                <a:cs typeface="Arial" panose="020B0604020202020204" pitchFamily="34" charset="0"/>
              </a:rPr>
              <a:t>1 henry = 1 H = 1 Wb/A = 1 T m2/A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A coil of wire used in a circuit for the purpose of inductance is called an </a:t>
            </a:r>
            <a:r>
              <a:rPr lang="en-US" altLang="en-US" sz="2600" b="1">
                <a:cs typeface="Arial" panose="020B0604020202020204" pitchFamily="34" charset="0"/>
              </a:rPr>
              <a:t>inductor.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The circuit symbol for an ideal inductor is                 .</a:t>
            </a:r>
            <a:endParaRPr lang="en-US" altLang="en-US" sz="26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42340" name="Picture 7" descr="CH33_PPT_Slide_33-100">
            <a:extLst>
              <a:ext uri="{FF2B5EF4-FFF2-40B4-BE49-F238E27FC236}">
                <a16:creationId xmlns:a16="http://schemas.microsoft.com/office/drawing/2014/main" id="{AC3130B0-B8E6-8548-ABB7-0D91ED018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91"/>
          <a:stretch>
            <a:fillRect/>
          </a:stretch>
        </p:blipFill>
        <p:spPr bwMode="auto">
          <a:xfrm>
            <a:off x="2825750" y="2968625"/>
            <a:ext cx="3489325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1" name="Picture 8" descr="CH33_PPT_Slide_33-100b">
            <a:extLst>
              <a:ext uri="{FF2B5EF4-FFF2-40B4-BE49-F238E27FC236}">
                <a16:creationId xmlns:a16="http://schemas.microsoft.com/office/drawing/2014/main" id="{4B748F04-F9F6-8A4F-B3CA-D3CE108DE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925" y="6084888"/>
            <a:ext cx="1476375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42" name="Rectangle 9">
            <a:extLst>
              <a:ext uri="{FF2B5EF4-FFF2-40B4-BE49-F238E27FC236}">
                <a16:creationId xmlns:a16="http://schemas.microsoft.com/office/drawing/2014/main" id="{F58E2B3D-075A-A646-80BB-A4A90072C5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33-101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2">
            <a:extLst>
              <a:ext uri="{FF2B5EF4-FFF2-40B4-BE49-F238E27FC236}">
                <a16:creationId xmlns:a16="http://schemas.microsoft.com/office/drawing/2014/main" id="{EFE893A0-9EA2-AF44-9F02-5CAC801545F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63500"/>
            <a:ext cx="8305800" cy="515938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Example 33.12 The Length of an Inductor</a:t>
            </a:r>
          </a:p>
        </p:txBody>
      </p:sp>
      <p:pic>
        <p:nvPicPr>
          <p:cNvPr id="143362" name="Picture 4" descr="CH33_PPT_Slide_33-101">
            <a:extLst>
              <a:ext uri="{FF2B5EF4-FFF2-40B4-BE49-F238E27FC236}">
                <a16:creationId xmlns:a16="http://schemas.microsoft.com/office/drawing/2014/main" id="{AA7FC162-01B7-B342-9BBE-91A8269E2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2428875"/>
            <a:ext cx="8548687" cy="199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3" name="Rectangle 5">
            <a:extLst>
              <a:ext uri="{FF2B5EF4-FFF2-40B4-BE49-F238E27FC236}">
                <a16:creationId xmlns:a16="http://schemas.microsoft.com/office/drawing/2014/main" id="{2953CCD6-2994-BB41-8113-99B135A899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33-102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2">
            <a:extLst>
              <a:ext uri="{FF2B5EF4-FFF2-40B4-BE49-F238E27FC236}">
                <a16:creationId xmlns:a16="http://schemas.microsoft.com/office/drawing/2014/main" id="{FA7E5474-6B53-2D45-868B-9A99B43BD5E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88900"/>
            <a:ext cx="8305800" cy="450850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Example 33.12 The Length of an Inductor</a:t>
            </a:r>
          </a:p>
        </p:txBody>
      </p:sp>
      <p:pic>
        <p:nvPicPr>
          <p:cNvPr id="144386" name="Picture 4" descr="CH33_PPT_Slide_33-102">
            <a:extLst>
              <a:ext uri="{FF2B5EF4-FFF2-40B4-BE49-F238E27FC236}">
                <a16:creationId xmlns:a16="http://schemas.microsoft.com/office/drawing/2014/main" id="{C1C6095D-6249-2C47-93AF-B0E607782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892175"/>
            <a:ext cx="8548687" cy="507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87" name="Rectangle 5">
            <a:extLst>
              <a:ext uri="{FF2B5EF4-FFF2-40B4-BE49-F238E27FC236}">
                <a16:creationId xmlns:a16="http://schemas.microsoft.com/office/drawing/2014/main" id="{69C06D62-F316-A140-972B-B16DF8A546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33-103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1056</TotalTime>
  <Words>3843</Words>
  <Application>Microsoft Macintosh PowerPoint</Application>
  <PresentationFormat>Letter Paper (8.5x11 in)</PresentationFormat>
  <Paragraphs>687</Paragraphs>
  <Slides>134</Slides>
  <Notes>34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134</vt:i4>
      </vt:variant>
    </vt:vector>
  </HeadingPairs>
  <TitlesOfParts>
    <vt:vector size="143" baseType="lpstr">
      <vt:lpstr>Arial</vt:lpstr>
      <vt:lpstr>ＭＳ Ｐゴシック</vt:lpstr>
      <vt:lpstr>Wingdings</vt:lpstr>
      <vt:lpstr>Times</vt:lpstr>
      <vt:lpstr>Times New Roman</vt:lpstr>
      <vt:lpstr>Helvetica</vt:lpstr>
      <vt:lpstr>Symbol</vt:lpstr>
      <vt:lpstr>Blank Presentation</vt:lpstr>
      <vt:lpstr>Microsoft Photo Editor 3.0 Photo</vt:lpstr>
      <vt:lpstr>Chapter 33 Preview</vt:lpstr>
      <vt:lpstr>Chapter 33 Preview</vt:lpstr>
      <vt:lpstr>Chapter 33 Preview</vt:lpstr>
      <vt:lpstr>Chapter 33 Preview</vt:lpstr>
      <vt:lpstr>Chapter 33 Preview</vt:lpstr>
      <vt:lpstr>Chapter 33 Preview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Faraday’s Discovery of 1831</vt:lpstr>
      <vt:lpstr>Faraday’s Discovery of 1831</vt:lpstr>
      <vt:lpstr>Faraday’s Discovery of 1831</vt:lpstr>
      <vt:lpstr>Motional emf</vt:lpstr>
      <vt:lpstr>Motional emf</vt:lpstr>
      <vt:lpstr>Motional emf</vt:lpstr>
      <vt:lpstr>Motional emf</vt:lpstr>
      <vt:lpstr>PowerPoint Presentation</vt:lpstr>
      <vt:lpstr>PowerPoint Presentation</vt:lpstr>
      <vt:lpstr>PowerPoint Presentation</vt:lpstr>
      <vt:lpstr>PowerPoint Presentation</vt:lpstr>
      <vt:lpstr>Example 33.1 Measuring the Earth’s Magnetic Field</vt:lpstr>
      <vt:lpstr>Example 33.1 Measuring the Earth’s Magnetic Field</vt:lpstr>
      <vt:lpstr>Induced Current</vt:lpstr>
      <vt:lpstr>Induced Current</vt:lpstr>
      <vt:lpstr>Induced Current</vt:lpstr>
      <vt:lpstr>PowerPoint Presentation</vt:lpstr>
      <vt:lpstr>PowerPoint Presentation</vt:lpstr>
      <vt:lpstr>Eddy Currents</vt:lpstr>
      <vt:lpstr>The Basic Definition of Flux</vt:lpstr>
      <vt:lpstr>The Basic Definition of Flux</vt:lpstr>
      <vt:lpstr>The Basic Definition of Flux</vt:lpstr>
      <vt:lpstr>Magnetic Flux Through a Loop</vt:lpstr>
      <vt:lpstr>The Area Vector</vt:lpstr>
      <vt:lpstr>Magnetic Flux</vt:lpstr>
      <vt:lpstr>Example 33.4 A Circular Loop in a Magnetic Field</vt:lpstr>
      <vt:lpstr>Example 33.4 A Circular Loop in a Magnetic Field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Magnetic Flux in a Nonuniform Field</vt:lpstr>
      <vt:lpstr>Lenz’s Law</vt:lpstr>
      <vt:lpstr>Lenz’s Law</vt:lpstr>
      <vt:lpstr>Lenz’s Law</vt:lpstr>
      <vt:lpstr>PowerPoint Presentation</vt:lpstr>
      <vt:lpstr>PowerPoint Presentation</vt:lpstr>
      <vt:lpstr>PowerPoint Presentation</vt:lpstr>
      <vt:lpstr>PowerPoint Presentation</vt:lpstr>
      <vt:lpstr>The Induced Current for Six Different Situations: Slide 1</vt:lpstr>
      <vt:lpstr>The Induced Current for Six Different Situations: Slide 2</vt:lpstr>
      <vt:lpstr>The Induced Current for Six Different Situations: Slide 3</vt:lpstr>
      <vt:lpstr>The Induced Current for Six Different Situations: Slide 4</vt:lpstr>
      <vt:lpstr>The Induced Current for Six Different Situations: Slide 5</vt:lpstr>
      <vt:lpstr>The Induced Current for Six Different Situations: Slide 6</vt:lpstr>
      <vt:lpstr>Tactics: Using Lenz’s Law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Faraday’s Law</vt:lpstr>
      <vt:lpstr>Using Faraday’s Law</vt:lpstr>
      <vt:lpstr>Problem-Solving Strategy: Electromagnetic Induction</vt:lpstr>
      <vt:lpstr>PowerPoint Presentation</vt:lpstr>
      <vt:lpstr>PowerPoint Presentation</vt:lpstr>
      <vt:lpstr>Induced Fields</vt:lpstr>
      <vt:lpstr>The Induced Electric Field</vt:lpstr>
      <vt:lpstr>Induced Electric Field in a Solenoid Slide 1 of 3</vt:lpstr>
      <vt:lpstr>Induced Electric Field in a Solenoid Slide 2 of 3</vt:lpstr>
      <vt:lpstr>Induced Electric Field in a Solenoid Slide 3 of 3</vt:lpstr>
      <vt:lpstr>Example 33.10 An Induced Electric Field</vt:lpstr>
      <vt:lpstr>Example 33.10 An Induced Electric Field</vt:lpstr>
      <vt:lpstr>Example 33.10 An Induced Electric Field</vt:lpstr>
      <vt:lpstr>Example 33.10 An Induced Electric Field</vt:lpstr>
      <vt:lpstr>PowerPoint Presentation</vt:lpstr>
      <vt:lpstr>PowerPoint Presentation</vt:lpstr>
      <vt:lpstr>The Induced Electric Field</vt:lpstr>
      <vt:lpstr>The Induced Magnetic Field</vt:lpstr>
      <vt:lpstr>Maxwell’s Theory of Electromagnetic Waves</vt:lpstr>
      <vt:lpstr>Generators</vt:lpstr>
      <vt:lpstr>An Alternating-Current Generator</vt:lpstr>
      <vt:lpstr>Example 33.11 An AC Generator</vt:lpstr>
      <vt:lpstr>Example 33.11 An AC Generator</vt:lpstr>
      <vt:lpstr>Transformers</vt:lpstr>
      <vt:lpstr>Transformers</vt:lpstr>
      <vt:lpstr>Metal Detectors</vt:lpstr>
      <vt:lpstr>Inductors</vt:lpstr>
      <vt:lpstr>Example 33.12 The Length of an Inductor</vt:lpstr>
      <vt:lpstr>Example 33.12 The Length of an Inductor</vt:lpstr>
      <vt:lpstr>Potential Difference Across an Inductor</vt:lpstr>
      <vt:lpstr>Potential Difference Across an Inductor</vt:lpstr>
      <vt:lpstr>Potential Difference Across an Inductor</vt:lpstr>
      <vt:lpstr>Potential Difference Across an Inductor</vt:lpstr>
      <vt:lpstr>PowerPoint Presentation</vt:lpstr>
      <vt:lpstr>PowerPoint Presentation</vt:lpstr>
      <vt:lpstr>Example 33.13 Large Voltage Across an Inductor</vt:lpstr>
      <vt:lpstr>Example 33.13 Large Voltage Across an Inductor</vt:lpstr>
      <vt:lpstr>Energy in Inductors and Magnetic Fields</vt:lpstr>
      <vt:lpstr>Energy in Inductors and Magnetic Fields</vt:lpstr>
      <vt:lpstr>Energy in Electric and Magnetic Fields</vt:lpstr>
      <vt:lpstr>Example 33.14 Energy Stored in an Inductor</vt:lpstr>
      <vt:lpstr>Example 33.14 Energy Stored in an Inductor</vt:lpstr>
      <vt:lpstr>LC Circuits</vt:lpstr>
      <vt:lpstr>LC Circuits: Step A</vt:lpstr>
      <vt:lpstr>LC Circuits: Step B</vt:lpstr>
      <vt:lpstr>LC Circuits: Step C</vt:lpstr>
      <vt:lpstr>LC Circuits: Step D</vt:lpstr>
      <vt:lpstr>LC Circuits</vt:lpstr>
      <vt:lpstr>PowerPoint Presentation</vt:lpstr>
      <vt:lpstr>PowerPoint Presentation</vt:lpstr>
      <vt:lpstr>LC Circuits</vt:lpstr>
      <vt:lpstr>Example 33.15 An Am Radio Oscillator</vt:lpstr>
      <vt:lpstr>LR Circuits</vt:lpstr>
      <vt:lpstr>LR Circuits</vt:lpstr>
      <vt:lpstr>PowerPoint Presentation</vt:lpstr>
      <vt:lpstr>PowerPoint Presentation</vt:lpstr>
      <vt:lpstr>PowerPoint Presentation</vt:lpstr>
      <vt:lpstr>PowerPoint Presentation</vt:lpstr>
      <vt:lpstr>Chapter 33 Summary Slides</vt:lpstr>
      <vt:lpstr>General Principles</vt:lpstr>
      <vt:lpstr>General Principles</vt:lpstr>
      <vt:lpstr>General Principles</vt:lpstr>
      <vt:lpstr>Important Concepts</vt:lpstr>
      <vt:lpstr>Important Concepts</vt:lpstr>
    </vt:vector>
  </TitlesOfParts>
  <Company>Progressive Information Technologies</Company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System 103</dc:creator>
  <cp:lastModifiedBy>Kevin McChesney</cp:lastModifiedBy>
  <cp:revision>25</cp:revision>
  <cp:lastPrinted>2011-11-08T18:59:54Z</cp:lastPrinted>
  <dcterms:created xsi:type="dcterms:W3CDTF">2011-11-07T20:33:49Z</dcterms:created>
  <dcterms:modified xsi:type="dcterms:W3CDTF">2018-05-03T18:23:46Z</dcterms:modified>
</cp:coreProperties>
</file>