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0"/>
  </p:notesMasterIdLst>
  <p:sldIdLst>
    <p:sldId id="381" r:id="rId2"/>
    <p:sldId id="556" r:id="rId3"/>
    <p:sldId id="567" r:id="rId4"/>
    <p:sldId id="568" r:id="rId5"/>
    <p:sldId id="439" r:id="rId6"/>
    <p:sldId id="569" r:id="rId7"/>
    <p:sldId id="571" r:id="rId8"/>
    <p:sldId id="570" r:id="rId9"/>
    <p:sldId id="572" r:id="rId10"/>
    <p:sldId id="577" r:id="rId11"/>
    <p:sldId id="500" r:id="rId12"/>
    <p:sldId id="576" r:id="rId13"/>
    <p:sldId id="573" r:id="rId14"/>
    <p:sldId id="579" r:id="rId15"/>
    <p:sldId id="580" r:id="rId16"/>
    <p:sldId id="581" r:id="rId17"/>
    <p:sldId id="578" r:id="rId18"/>
    <p:sldId id="585" r:id="rId19"/>
    <p:sldId id="584" r:id="rId20"/>
    <p:sldId id="547" r:id="rId21"/>
    <p:sldId id="583" r:id="rId22"/>
    <p:sldId id="520" r:id="rId23"/>
    <p:sldId id="521" r:id="rId24"/>
    <p:sldId id="262" r:id="rId25"/>
    <p:sldId id="484" r:id="rId26"/>
    <p:sldId id="587" r:id="rId27"/>
    <p:sldId id="588" r:id="rId28"/>
    <p:sldId id="591" r:id="rId29"/>
    <p:sldId id="592" r:id="rId30"/>
    <p:sldId id="409" r:id="rId31"/>
    <p:sldId id="590" r:id="rId32"/>
    <p:sldId id="593" r:id="rId33"/>
    <p:sldId id="594" r:id="rId34"/>
    <p:sldId id="595" r:id="rId35"/>
    <p:sldId id="597" r:id="rId36"/>
    <p:sldId id="598" r:id="rId37"/>
    <p:sldId id="599" r:id="rId38"/>
    <p:sldId id="600" r:id="rId39"/>
    <p:sldId id="602" r:id="rId40"/>
    <p:sldId id="603" r:id="rId41"/>
    <p:sldId id="604" r:id="rId42"/>
    <p:sldId id="605" r:id="rId43"/>
    <p:sldId id="606" r:id="rId44"/>
    <p:sldId id="607" r:id="rId45"/>
    <p:sldId id="608" r:id="rId46"/>
    <p:sldId id="629" r:id="rId47"/>
    <p:sldId id="609" r:id="rId48"/>
    <p:sldId id="610" r:id="rId49"/>
    <p:sldId id="611" r:id="rId50"/>
    <p:sldId id="612" r:id="rId51"/>
    <p:sldId id="613" r:id="rId52"/>
    <p:sldId id="614" r:id="rId53"/>
    <p:sldId id="615" r:id="rId54"/>
    <p:sldId id="616" r:id="rId55"/>
    <p:sldId id="617" r:id="rId56"/>
    <p:sldId id="618" r:id="rId57"/>
    <p:sldId id="619" r:id="rId58"/>
    <p:sldId id="620" r:id="rId59"/>
    <p:sldId id="621" r:id="rId60"/>
    <p:sldId id="622" r:id="rId61"/>
    <p:sldId id="623" r:id="rId62"/>
    <p:sldId id="624" r:id="rId63"/>
    <p:sldId id="625" r:id="rId64"/>
    <p:sldId id="626" r:id="rId65"/>
    <p:sldId id="630" r:id="rId66"/>
    <p:sldId id="631" r:id="rId67"/>
    <p:sldId id="627" r:id="rId68"/>
    <p:sldId id="628" r:id="rId6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6"/>
    <p:restoredTop sz="89962" autoAdjust="0"/>
  </p:normalViewPr>
  <p:slideViewPr>
    <p:cSldViewPr snapToGrid="0" snapToObjects="1">
      <p:cViewPr varScale="1">
        <p:scale>
          <a:sx n="74" d="100"/>
          <a:sy n="74" d="100"/>
        </p:scale>
        <p:origin x="203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2" d="100"/>
        <a:sy n="102" d="100"/>
      </p:scale>
      <p:origin x="0" y="67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edclark:Desktop:1210-compiled%20Au17-Clark:everything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edclark:Desktop:possible%20PKAL:Metacogntive%20Regulation:pkal-meta-coding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edclark:Desktop:possible%20PKAL:Metacogntive%20Regulation:pkal-meta-coding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edclark:Desktop:possible%20PKAL:Metacogntive%20Regulation:pkal-meta-coding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edclark:Desktop:possible%20PKAL:Metacogntive%20Regulation:pkal-meta-coding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edclark:Desktop:possible%20PKAL:Metacogntive%20Regulation:pkal-meta-coding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edclark:Desktop:possible%20PKAL:Metacogntive%20Regulation:pkal-meta-coding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edclark:Desktop:possible%20PKAL:Metacogntive%20Regulation:pkal-meta-coding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edclark:Desktop:possible%20PKAL:Metacogntive%20Regulation:pkal-meta-coding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edclark:Desktop:possible%20PKAL:Metacogntive%20Regulation:pkal-meta-coding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edclark:Desktop:possible%20PKAL:Metacogntive%20Regulation:pkal-meta-coding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edclark:Desktop:possible%20PKAL:Metacogntive%20Regulation:pkal-meta-coding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edclark:Desktop:possible%20PKAL:Metacogntive%20Regulation:pkal-meta-coding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edclark:Desktop:possible%20PKAL:Metacogntive%20Regulation:pkal-meta-coding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edclark:Desktop:possible%20PKAL:Metacogntive%20Regulation:pkal-meta-coding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edclark:Desktop:possible%20PKAL:Metacogntive%20Regulation:pkal-meta-coding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edclark:Desktop:possible%20PKAL:Metacogntive%20Regulation:pkal-meta-coding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edclark:Desktop:possible%20PKAL:Metacogntive%20Regulation:pkal-meta-coding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edclark:Desktop:possible%20PKAL:Metacogntive%20Regulation:pkal-meta-coding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edclark:Desktop:possible%20PKAL:Metacogntive%20Regulation:pkal-meta-coding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edclark:Desktop:possible%20PKAL:Metacogntive%20Regulation:pkal-meta-coding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edclark:Desktop:possible%20PKAL:Metacogntive%20Regulation:pkal-meta-coding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edclark:Desktop:possible%20PKAL:Metacogntive%20Regulation:pkal-meta-coding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edclark:Desktop:possible%20PKAL:Metacogntive%20Regulation:pkal-meta-coding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edclark:Desktop:possible%20PKAL:Metacogntive%20Regulation:pkal-meta-codin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818043001570399E-2"/>
          <c:y val="4.91522063118459E-2"/>
          <c:w val="0.71040664056563496"/>
          <c:h val="0.827261998824634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Sheet1!$R$1</c:f>
              <c:strCache>
                <c:ptCount val="1"/>
                <c:pt idx="0">
                  <c:v>Using these</c:v>
                </c:pt>
              </c:strCache>
            </c:strRef>
          </c:tx>
          <c:invertIfNegative val="0"/>
          <c:cat>
            <c:strRef>
              <c:f>Sheet1!$Q$2:$Q$4</c:f>
              <c:strCache>
                <c:ptCount val="3"/>
                <c:pt idx="0">
                  <c:v>Before</c:v>
                </c:pt>
                <c:pt idx="1">
                  <c:v>In</c:v>
                </c:pt>
                <c:pt idx="2">
                  <c:v>After</c:v>
                </c:pt>
              </c:strCache>
            </c:strRef>
          </c:cat>
          <c:val>
            <c:numRef>
              <c:f>Sheet1!$R$2:$R$4</c:f>
              <c:numCache>
                <c:formatCode>General</c:formatCode>
                <c:ptCount val="3"/>
                <c:pt idx="0">
                  <c:v>190</c:v>
                </c:pt>
                <c:pt idx="1">
                  <c:v>236</c:v>
                </c:pt>
                <c:pt idx="2">
                  <c:v>169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04-BD4B-9797-D0D1DE91227F}"/>
            </c:ext>
          </c:extLst>
        </c:ser>
        <c:ser>
          <c:idx val="1"/>
          <c:order val="1"/>
          <c:tx>
            <c:strRef>
              <c:f>Sheet1!$S$1</c:f>
              <c:strCache>
                <c:ptCount val="1"/>
                <c:pt idx="0">
                  <c:v>Will use later</c:v>
                </c:pt>
              </c:strCache>
            </c:strRef>
          </c:tx>
          <c:invertIfNegative val="0"/>
          <c:cat>
            <c:strRef>
              <c:f>Sheet1!$Q$2:$Q$4</c:f>
              <c:strCache>
                <c:ptCount val="3"/>
                <c:pt idx="0">
                  <c:v>Before</c:v>
                </c:pt>
                <c:pt idx="1">
                  <c:v>In</c:v>
                </c:pt>
                <c:pt idx="2">
                  <c:v>After</c:v>
                </c:pt>
              </c:strCache>
            </c:strRef>
          </c:cat>
          <c:val>
            <c:numRef>
              <c:f>Sheet1!$S$2:$S$4</c:f>
              <c:numCache>
                <c:formatCode>General</c:formatCode>
                <c:ptCount val="3"/>
                <c:pt idx="0">
                  <c:v>68</c:v>
                </c:pt>
                <c:pt idx="1">
                  <c:v>40</c:v>
                </c:pt>
                <c:pt idx="2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04-BD4B-9797-D0D1DE91227F}"/>
            </c:ext>
          </c:extLst>
        </c:ser>
        <c:ser>
          <c:idx val="2"/>
          <c:order val="2"/>
          <c:tx>
            <c:strRef>
              <c:f>Sheet1!$T$1</c:f>
              <c:strCache>
                <c:ptCount val="1"/>
                <c:pt idx="0">
                  <c:v>May use later</c:v>
                </c:pt>
              </c:strCache>
            </c:strRef>
          </c:tx>
          <c:invertIfNegative val="0"/>
          <c:cat>
            <c:strRef>
              <c:f>Sheet1!$Q$2:$Q$4</c:f>
              <c:strCache>
                <c:ptCount val="3"/>
                <c:pt idx="0">
                  <c:v>Before</c:v>
                </c:pt>
                <c:pt idx="1">
                  <c:v>In</c:v>
                </c:pt>
                <c:pt idx="2">
                  <c:v>After</c:v>
                </c:pt>
              </c:strCache>
            </c:strRef>
          </c:cat>
          <c:val>
            <c:numRef>
              <c:f>Sheet1!$T$2:$T$4</c:f>
              <c:numCache>
                <c:formatCode>General</c:formatCode>
                <c:ptCount val="3"/>
                <c:pt idx="0">
                  <c:v>14</c:v>
                </c:pt>
                <c:pt idx="1">
                  <c:v>1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C04-BD4B-9797-D0D1DE91227F}"/>
            </c:ext>
          </c:extLst>
        </c:ser>
        <c:ser>
          <c:idx val="3"/>
          <c:order val="3"/>
          <c:tx>
            <c:strRef>
              <c:f>Sheet1!$U$1</c:f>
              <c:strCache>
                <c:ptCount val="1"/>
                <c:pt idx="0">
                  <c:v>Don't plan to use</c:v>
                </c:pt>
              </c:strCache>
            </c:strRef>
          </c:tx>
          <c:invertIfNegative val="0"/>
          <c:cat>
            <c:strRef>
              <c:f>Sheet1!$Q$2:$Q$4</c:f>
              <c:strCache>
                <c:ptCount val="3"/>
                <c:pt idx="0">
                  <c:v>Before</c:v>
                </c:pt>
                <c:pt idx="1">
                  <c:v>In</c:v>
                </c:pt>
                <c:pt idx="2">
                  <c:v>After</c:v>
                </c:pt>
              </c:strCache>
            </c:strRef>
          </c:cat>
          <c:val>
            <c:numRef>
              <c:f>Sheet1!$U$2:$U$4</c:f>
              <c:numCache>
                <c:formatCode>General</c:formatCode>
                <c:ptCount val="3"/>
                <c:pt idx="0">
                  <c:v>9</c:v>
                </c:pt>
                <c:pt idx="1">
                  <c:v>4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C04-BD4B-9797-D0D1DE91227F}"/>
            </c:ext>
          </c:extLst>
        </c:ser>
        <c:ser>
          <c:idx val="4"/>
          <c:order val="4"/>
          <c:tx>
            <c:strRef>
              <c:f>Sheet1!$V$1</c:f>
              <c:strCache>
                <c:ptCount val="1"/>
                <c:pt idx="0">
                  <c:v>Missing</c:v>
                </c:pt>
              </c:strCache>
            </c:strRef>
          </c:tx>
          <c:invertIfNegative val="0"/>
          <c:cat>
            <c:strRef>
              <c:f>Sheet1!$Q$2:$Q$4</c:f>
              <c:strCache>
                <c:ptCount val="3"/>
                <c:pt idx="0">
                  <c:v>Before</c:v>
                </c:pt>
                <c:pt idx="1">
                  <c:v>In</c:v>
                </c:pt>
                <c:pt idx="2">
                  <c:v>After</c:v>
                </c:pt>
              </c:strCache>
            </c:strRef>
          </c:cat>
          <c:val>
            <c:numRef>
              <c:f>Sheet1!$V$2:$V$4</c:f>
              <c:numCache>
                <c:formatCode>General</c:formatCode>
                <c:ptCount val="3"/>
                <c:pt idx="0">
                  <c:v>45</c:v>
                </c:pt>
                <c:pt idx="1">
                  <c:v>45</c:v>
                </c:pt>
                <c:pt idx="2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C04-BD4B-9797-D0D1DE9122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2474232"/>
        <c:axId val="2086059304"/>
      </c:barChart>
      <c:catAx>
        <c:axId val="2082474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086059304"/>
        <c:crosses val="autoZero"/>
        <c:auto val="1"/>
        <c:lblAlgn val="ctr"/>
        <c:lblOffset val="100"/>
        <c:noMultiLvlLbl val="0"/>
      </c:catAx>
      <c:valAx>
        <c:axId val="2086059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8247423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Sheet2!$L$2</c:f>
              <c:strCache>
                <c:ptCount val="1"/>
                <c:pt idx="0">
                  <c:v>High</c:v>
                </c:pt>
              </c:strCache>
            </c:strRef>
          </c:tx>
          <c:cat>
            <c:strRef>
              <c:f>Sheet2!$M$1:$O$1</c:f>
              <c:strCache>
                <c:ptCount val="3"/>
                <c:pt idx="0">
                  <c:v>MT1</c:v>
                </c:pt>
                <c:pt idx="1">
                  <c:v>MT2</c:v>
                </c:pt>
                <c:pt idx="2">
                  <c:v>MT3</c:v>
                </c:pt>
              </c:strCache>
            </c:strRef>
          </c:cat>
          <c:val>
            <c:numRef>
              <c:f>Sheet2!$M$2:$O$2</c:f>
              <c:numCache>
                <c:formatCode>General</c:formatCode>
                <c:ptCount val="3"/>
                <c:pt idx="0">
                  <c:v>94.0714285714281</c:v>
                </c:pt>
                <c:pt idx="1">
                  <c:v>92.428571428571345</c:v>
                </c:pt>
                <c:pt idx="2">
                  <c:v>92.928571428571345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53B-CF4A-91A7-EE43FB8E201D}"/>
            </c:ext>
          </c:extLst>
        </c:ser>
        <c:ser>
          <c:idx val="1"/>
          <c:order val="1"/>
          <c:tx>
            <c:strRef>
              <c:f>Sheet2!$L$3</c:f>
              <c:strCache>
                <c:ptCount val="1"/>
                <c:pt idx="0">
                  <c:v>Bounc Back</c:v>
                </c:pt>
              </c:strCache>
            </c:strRef>
          </c:tx>
          <c:cat>
            <c:strRef>
              <c:f>Sheet2!$M$1:$O$1</c:f>
              <c:strCache>
                <c:ptCount val="3"/>
                <c:pt idx="0">
                  <c:v>MT1</c:v>
                </c:pt>
                <c:pt idx="1">
                  <c:v>MT2</c:v>
                </c:pt>
                <c:pt idx="2">
                  <c:v>MT3</c:v>
                </c:pt>
              </c:strCache>
            </c:strRef>
          </c:cat>
          <c:val>
            <c:numRef>
              <c:f>Sheet2!$M$3:$O$3</c:f>
              <c:numCache>
                <c:formatCode>General</c:formatCode>
                <c:ptCount val="3"/>
                <c:pt idx="0">
                  <c:v>87.384615384615401</c:v>
                </c:pt>
                <c:pt idx="1">
                  <c:v>67.07692307692308</c:v>
                </c:pt>
                <c:pt idx="2">
                  <c:v>82.923076923076906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53B-CF4A-91A7-EE43FB8E201D}"/>
            </c:ext>
          </c:extLst>
        </c:ser>
        <c:ser>
          <c:idx val="2"/>
          <c:order val="2"/>
          <c:tx>
            <c:strRef>
              <c:f>Sheet2!$L$4</c:f>
              <c:strCache>
                <c:ptCount val="1"/>
                <c:pt idx="0">
                  <c:v>Decline</c:v>
                </c:pt>
              </c:strCache>
            </c:strRef>
          </c:tx>
          <c:cat>
            <c:strRef>
              <c:f>Sheet2!$M$1:$O$1</c:f>
              <c:strCache>
                <c:ptCount val="3"/>
                <c:pt idx="0">
                  <c:v>MT1</c:v>
                </c:pt>
                <c:pt idx="1">
                  <c:v>MT2</c:v>
                </c:pt>
                <c:pt idx="2">
                  <c:v>MT3</c:v>
                </c:pt>
              </c:strCache>
            </c:strRef>
          </c:cat>
          <c:val>
            <c:numRef>
              <c:f>Sheet2!$M$4:$O$4</c:f>
              <c:numCache>
                <c:formatCode>General</c:formatCode>
                <c:ptCount val="3"/>
                <c:pt idx="0">
                  <c:v>80.8</c:v>
                </c:pt>
                <c:pt idx="1">
                  <c:v>61.45</c:v>
                </c:pt>
                <c:pt idx="2">
                  <c:v>56.9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53B-CF4A-91A7-EE43FB8E20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3486760"/>
        <c:axId val="2143534168"/>
      </c:lineChart>
      <c:catAx>
        <c:axId val="2143486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en-US"/>
          </a:p>
        </c:txPr>
        <c:crossAx val="2143534168"/>
        <c:crosses val="autoZero"/>
        <c:auto val="1"/>
        <c:lblAlgn val="ctr"/>
        <c:lblOffset val="100"/>
        <c:noMultiLvlLbl val="0"/>
      </c:catAx>
      <c:valAx>
        <c:axId val="2143534168"/>
        <c:scaling>
          <c:orientation val="minMax"/>
          <c:min val="4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21434867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Sheet2!$L$2</c:f>
              <c:strCache>
                <c:ptCount val="1"/>
                <c:pt idx="0">
                  <c:v>High</c:v>
                </c:pt>
              </c:strCache>
            </c:strRef>
          </c:tx>
          <c:cat>
            <c:strRef>
              <c:f>Sheet2!$M$1:$O$1</c:f>
              <c:strCache>
                <c:ptCount val="3"/>
                <c:pt idx="0">
                  <c:v>MT1</c:v>
                </c:pt>
                <c:pt idx="1">
                  <c:v>MT2</c:v>
                </c:pt>
                <c:pt idx="2">
                  <c:v>MT3</c:v>
                </c:pt>
              </c:strCache>
            </c:strRef>
          </c:cat>
          <c:val>
            <c:numRef>
              <c:f>Sheet2!$M$2:$O$2</c:f>
              <c:numCache>
                <c:formatCode>General</c:formatCode>
                <c:ptCount val="3"/>
                <c:pt idx="0">
                  <c:v>94.071428571428072</c:v>
                </c:pt>
                <c:pt idx="1">
                  <c:v>92.428571428571345</c:v>
                </c:pt>
                <c:pt idx="2">
                  <c:v>92.928571428571345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698-E446-A629-664FD08A9BB6}"/>
            </c:ext>
          </c:extLst>
        </c:ser>
        <c:ser>
          <c:idx val="1"/>
          <c:order val="1"/>
          <c:tx>
            <c:strRef>
              <c:f>Sheet2!$L$3</c:f>
              <c:strCache>
                <c:ptCount val="1"/>
                <c:pt idx="0">
                  <c:v>Bounc Back</c:v>
                </c:pt>
              </c:strCache>
            </c:strRef>
          </c:tx>
          <c:cat>
            <c:strRef>
              <c:f>Sheet2!$M$1:$O$1</c:f>
              <c:strCache>
                <c:ptCount val="3"/>
                <c:pt idx="0">
                  <c:v>MT1</c:v>
                </c:pt>
                <c:pt idx="1">
                  <c:v>MT2</c:v>
                </c:pt>
                <c:pt idx="2">
                  <c:v>MT3</c:v>
                </c:pt>
              </c:strCache>
            </c:strRef>
          </c:cat>
          <c:val>
            <c:numRef>
              <c:f>Sheet2!$M$3:$O$3</c:f>
              <c:numCache>
                <c:formatCode>General</c:formatCode>
                <c:ptCount val="3"/>
                <c:pt idx="0">
                  <c:v>87.384615384615401</c:v>
                </c:pt>
                <c:pt idx="1">
                  <c:v>67.07692307692308</c:v>
                </c:pt>
                <c:pt idx="2">
                  <c:v>82.923076923076906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698-E446-A629-664FD08A9BB6}"/>
            </c:ext>
          </c:extLst>
        </c:ser>
        <c:ser>
          <c:idx val="2"/>
          <c:order val="2"/>
          <c:tx>
            <c:strRef>
              <c:f>Sheet2!$L$4</c:f>
              <c:strCache>
                <c:ptCount val="1"/>
                <c:pt idx="0">
                  <c:v>Decline</c:v>
                </c:pt>
              </c:strCache>
            </c:strRef>
          </c:tx>
          <c:cat>
            <c:strRef>
              <c:f>Sheet2!$M$1:$O$1</c:f>
              <c:strCache>
                <c:ptCount val="3"/>
                <c:pt idx="0">
                  <c:v>MT1</c:v>
                </c:pt>
                <c:pt idx="1">
                  <c:v>MT2</c:v>
                </c:pt>
                <c:pt idx="2">
                  <c:v>MT3</c:v>
                </c:pt>
              </c:strCache>
            </c:strRef>
          </c:cat>
          <c:val>
            <c:numRef>
              <c:f>Sheet2!$M$4:$O$4</c:f>
              <c:numCache>
                <c:formatCode>General</c:formatCode>
                <c:ptCount val="3"/>
                <c:pt idx="0">
                  <c:v>80.8</c:v>
                </c:pt>
                <c:pt idx="1">
                  <c:v>61.45</c:v>
                </c:pt>
                <c:pt idx="2">
                  <c:v>56.9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698-E446-A629-664FD08A9B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8108168"/>
        <c:axId val="2108223896"/>
      </c:lineChart>
      <c:catAx>
        <c:axId val="2108108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en-US"/>
          </a:p>
        </c:txPr>
        <c:crossAx val="2108223896"/>
        <c:crosses val="autoZero"/>
        <c:auto val="1"/>
        <c:lblAlgn val="ctr"/>
        <c:lblOffset val="100"/>
        <c:noMultiLvlLbl val="0"/>
      </c:catAx>
      <c:valAx>
        <c:axId val="2108223896"/>
        <c:scaling>
          <c:orientation val="minMax"/>
          <c:min val="4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21081081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'summary in-class'!$A$2</c:f>
              <c:strCache>
                <c:ptCount val="1"/>
                <c:pt idx="0">
                  <c:v>Strong </c:v>
                </c:pt>
              </c:strCache>
            </c:strRef>
          </c:tx>
          <c:invertIfNegative val="0"/>
          <c:cat>
            <c:strRef>
              <c:f>'summary in-class'!$B$1:$F$1</c:f>
              <c:strCache>
                <c:ptCount val="5"/>
                <c:pt idx="0">
                  <c:v>Active Notes</c:v>
                </c:pt>
                <c:pt idx="1">
                  <c:v>Class slides</c:v>
                </c:pt>
                <c:pt idx="2">
                  <c:v>Class Discussion</c:v>
                </c:pt>
                <c:pt idx="3">
                  <c:v>Summarize &amp; Review After Class</c:v>
                </c:pt>
                <c:pt idx="4">
                  <c:v>Homework as self-test</c:v>
                </c:pt>
              </c:strCache>
            </c:strRef>
          </c:cat>
          <c:val>
            <c:numRef>
              <c:f>'summary in-class'!$B$2:$F$2</c:f>
              <c:numCache>
                <c:formatCode>General</c:formatCode>
                <c:ptCount val="5"/>
                <c:pt idx="0">
                  <c:v>0.78571428571428603</c:v>
                </c:pt>
                <c:pt idx="1">
                  <c:v>0.64285714285714302</c:v>
                </c:pt>
                <c:pt idx="2">
                  <c:v>0.42857142857142899</c:v>
                </c:pt>
                <c:pt idx="3">
                  <c:v>0.5</c:v>
                </c:pt>
                <c:pt idx="4">
                  <c:v>0.92857142857142905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B5-064D-8B8B-95FA76BF06C8}"/>
            </c:ext>
          </c:extLst>
        </c:ser>
        <c:ser>
          <c:idx val="1"/>
          <c:order val="1"/>
          <c:tx>
            <c:strRef>
              <c:f>'summary in-class'!$A$3</c:f>
              <c:strCache>
                <c:ptCount val="1"/>
                <c:pt idx="0">
                  <c:v>Bounce back</c:v>
                </c:pt>
              </c:strCache>
            </c:strRef>
          </c:tx>
          <c:invertIfNegative val="0"/>
          <c:cat>
            <c:strRef>
              <c:f>'summary in-class'!$B$1:$F$1</c:f>
              <c:strCache>
                <c:ptCount val="5"/>
                <c:pt idx="0">
                  <c:v>Active Notes</c:v>
                </c:pt>
                <c:pt idx="1">
                  <c:v>Class slides</c:v>
                </c:pt>
                <c:pt idx="2">
                  <c:v>Class Discussion</c:v>
                </c:pt>
                <c:pt idx="3">
                  <c:v>Summarize &amp; Review After Class</c:v>
                </c:pt>
                <c:pt idx="4">
                  <c:v>Homework as self-test</c:v>
                </c:pt>
              </c:strCache>
            </c:strRef>
          </c:cat>
          <c:val>
            <c:numRef>
              <c:f>'summary in-class'!$B$3:$F$3</c:f>
              <c:numCache>
                <c:formatCode>General</c:formatCode>
                <c:ptCount val="5"/>
                <c:pt idx="0">
                  <c:v>0.6875</c:v>
                </c:pt>
                <c:pt idx="1">
                  <c:v>0.4375</c:v>
                </c:pt>
                <c:pt idx="2">
                  <c:v>0.3125</c:v>
                </c:pt>
                <c:pt idx="3">
                  <c:v>0.5</c:v>
                </c:pt>
                <c:pt idx="4">
                  <c:v>0.375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B5-064D-8B8B-95FA76BF06C8}"/>
            </c:ext>
          </c:extLst>
        </c:ser>
        <c:ser>
          <c:idx val="2"/>
          <c:order val="2"/>
          <c:tx>
            <c:strRef>
              <c:f>'summary in-class'!$A$4</c:f>
              <c:strCache>
                <c:ptCount val="1"/>
                <c:pt idx="0">
                  <c:v>Decline</c:v>
                </c:pt>
              </c:strCache>
            </c:strRef>
          </c:tx>
          <c:invertIfNegative val="0"/>
          <c:cat>
            <c:strRef>
              <c:f>'summary in-class'!$B$1:$F$1</c:f>
              <c:strCache>
                <c:ptCount val="5"/>
                <c:pt idx="0">
                  <c:v>Active Notes</c:v>
                </c:pt>
                <c:pt idx="1">
                  <c:v>Class slides</c:v>
                </c:pt>
                <c:pt idx="2">
                  <c:v>Class Discussion</c:v>
                </c:pt>
                <c:pt idx="3">
                  <c:v>Summarize &amp; Review After Class</c:v>
                </c:pt>
                <c:pt idx="4">
                  <c:v>Homework as self-test</c:v>
                </c:pt>
              </c:strCache>
            </c:strRef>
          </c:cat>
          <c:val>
            <c:numRef>
              <c:f>'summary in-class'!$B$4:$F$4</c:f>
              <c:numCache>
                <c:formatCode>General</c:formatCode>
                <c:ptCount val="5"/>
                <c:pt idx="0">
                  <c:v>0.6</c:v>
                </c:pt>
                <c:pt idx="1">
                  <c:v>0.6</c:v>
                </c:pt>
                <c:pt idx="2">
                  <c:v>0.2</c:v>
                </c:pt>
                <c:pt idx="3">
                  <c:v>0.2</c:v>
                </c:pt>
                <c:pt idx="4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B5-064D-8B8B-95FA76BF06C8}"/>
            </c:ext>
          </c:extLst>
        </c:ser>
        <c:ser>
          <c:idx val="3"/>
          <c:order val="3"/>
          <c:tx>
            <c:strRef>
              <c:f>'summary in-class'!$A$5</c:f>
              <c:strCache>
                <c:ptCount val="1"/>
                <c:pt idx="0">
                  <c:v>Weak</c:v>
                </c:pt>
              </c:strCache>
            </c:strRef>
          </c:tx>
          <c:invertIfNegative val="0"/>
          <c:cat>
            <c:strRef>
              <c:f>'summary in-class'!$B$1:$F$1</c:f>
              <c:strCache>
                <c:ptCount val="5"/>
                <c:pt idx="0">
                  <c:v>Active Notes</c:v>
                </c:pt>
                <c:pt idx="1">
                  <c:v>Class slides</c:v>
                </c:pt>
                <c:pt idx="2">
                  <c:v>Class Discussion</c:v>
                </c:pt>
                <c:pt idx="3">
                  <c:v>Summarize &amp; Review After Class</c:v>
                </c:pt>
                <c:pt idx="4">
                  <c:v>Homework as self-test</c:v>
                </c:pt>
              </c:strCache>
            </c:strRef>
          </c:cat>
          <c:val>
            <c:numRef>
              <c:f>'summary in-class'!$B$5:$F$5</c:f>
              <c:numCache>
                <c:formatCode>General</c:formatCode>
                <c:ptCount val="5"/>
                <c:pt idx="0">
                  <c:v>0.7</c:v>
                </c:pt>
                <c:pt idx="1">
                  <c:v>0.8</c:v>
                </c:pt>
                <c:pt idx="2">
                  <c:v>0.2</c:v>
                </c:pt>
                <c:pt idx="3">
                  <c:v>0.4</c:v>
                </c:pt>
                <c:pt idx="4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7B5-064D-8B8B-95FA76BF06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1343208"/>
        <c:axId val="2141886552"/>
      </c:barChart>
      <c:catAx>
        <c:axId val="2141343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en-US"/>
          </a:p>
        </c:txPr>
        <c:crossAx val="2141886552"/>
        <c:crosses val="autoZero"/>
        <c:auto val="1"/>
        <c:lblAlgn val="ctr"/>
        <c:lblOffset val="100"/>
        <c:noMultiLvlLbl val="0"/>
      </c:catAx>
      <c:valAx>
        <c:axId val="21418865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4134320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Sheet2!$L$2</c:f>
              <c:strCache>
                <c:ptCount val="1"/>
                <c:pt idx="0">
                  <c:v>High</c:v>
                </c:pt>
              </c:strCache>
            </c:strRef>
          </c:tx>
          <c:cat>
            <c:strRef>
              <c:f>Sheet2!$M$1:$O$1</c:f>
              <c:strCache>
                <c:ptCount val="3"/>
                <c:pt idx="0">
                  <c:v>MT1</c:v>
                </c:pt>
                <c:pt idx="1">
                  <c:v>MT2</c:v>
                </c:pt>
                <c:pt idx="2">
                  <c:v>MT3</c:v>
                </c:pt>
              </c:strCache>
            </c:strRef>
          </c:cat>
          <c:val>
            <c:numRef>
              <c:f>Sheet2!$M$2:$O$2</c:f>
              <c:numCache>
                <c:formatCode>General</c:formatCode>
                <c:ptCount val="3"/>
                <c:pt idx="0">
                  <c:v>94.071428571428171</c:v>
                </c:pt>
                <c:pt idx="1">
                  <c:v>92.428571428571345</c:v>
                </c:pt>
                <c:pt idx="2">
                  <c:v>92.928571428571345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06C-7846-8DC3-48C865B6A9A0}"/>
            </c:ext>
          </c:extLst>
        </c:ser>
        <c:ser>
          <c:idx val="1"/>
          <c:order val="1"/>
          <c:tx>
            <c:strRef>
              <c:f>Sheet2!$L$3</c:f>
              <c:strCache>
                <c:ptCount val="1"/>
                <c:pt idx="0">
                  <c:v>Bounc Back</c:v>
                </c:pt>
              </c:strCache>
            </c:strRef>
          </c:tx>
          <c:cat>
            <c:strRef>
              <c:f>Sheet2!$M$1:$O$1</c:f>
              <c:strCache>
                <c:ptCount val="3"/>
                <c:pt idx="0">
                  <c:v>MT1</c:v>
                </c:pt>
                <c:pt idx="1">
                  <c:v>MT2</c:v>
                </c:pt>
                <c:pt idx="2">
                  <c:v>MT3</c:v>
                </c:pt>
              </c:strCache>
            </c:strRef>
          </c:cat>
          <c:val>
            <c:numRef>
              <c:f>Sheet2!$M$3:$O$3</c:f>
              <c:numCache>
                <c:formatCode>General</c:formatCode>
                <c:ptCount val="3"/>
                <c:pt idx="0">
                  <c:v>87.384615384615401</c:v>
                </c:pt>
                <c:pt idx="1">
                  <c:v>67.07692307692308</c:v>
                </c:pt>
                <c:pt idx="2">
                  <c:v>82.923076923076906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06C-7846-8DC3-48C865B6A9A0}"/>
            </c:ext>
          </c:extLst>
        </c:ser>
        <c:ser>
          <c:idx val="2"/>
          <c:order val="2"/>
          <c:tx>
            <c:strRef>
              <c:f>Sheet2!$L$4</c:f>
              <c:strCache>
                <c:ptCount val="1"/>
                <c:pt idx="0">
                  <c:v>Decline</c:v>
                </c:pt>
              </c:strCache>
            </c:strRef>
          </c:tx>
          <c:cat>
            <c:strRef>
              <c:f>Sheet2!$M$1:$O$1</c:f>
              <c:strCache>
                <c:ptCount val="3"/>
                <c:pt idx="0">
                  <c:v>MT1</c:v>
                </c:pt>
                <c:pt idx="1">
                  <c:v>MT2</c:v>
                </c:pt>
                <c:pt idx="2">
                  <c:v>MT3</c:v>
                </c:pt>
              </c:strCache>
            </c:strRef>
          </c:cat>
          <c:val>
            <c:numRef>
              <c:f>Sheet2!$M$4:$O$4</c:f>
              <c:numCache>
                <c:formatCode>General</c:formatCode>
                <c:ptCount val="3"/>
                <c:pt idx="0">
                  <c:v>80.8</c:v>
                </c:pt>
                <c:pt idx="1">
                  <c:v>61.45</c:v>
                </c:pt>
                <c:pt idx="2">
                  <c:v>56.9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06C-7846-8DC3-48C865B6A9A0}"/>
            </c:ext>
          </c:extLst>
        </c:ser>
        <c:ser>
          <c:idx val="3"/>
          <c:order val="3"/>
          <c:tx>
            <c:strRef>
              <c:f>Sheet2!$L$5</c:f>
              <c:strCache>
                <c:ptCount val="1"/>
                <c:pt idx="0">
                  <c:v>Low</c:v>
                </c:pt>
              </c:strCache>
            </c:strRef>
          </c:tx>
          <c:cat>
            <c:strRef>
              <c:f>Sheet2!$M$1:$O$1</c:f>
              <c:strCache>
                <c:ptCount val="3"/>
                <c:pt idx="0">
                  <c:v>MT1</c:v>
                </c:pt>
                <c:pt idx="1">
                  <c:v>MT2</c:v>
                </c:pt>
                <c:pt idx="2">
                  <c:v>MT3</c:v>
                </c:pt>
              </c:strCache>
            </c:strRef>
          </c:cat>
          <c:val>
            <c:numRef>
              <c:f>Sheet2!$M$5:$O$5</c:f>
              <c:numCache>
                <c:formatCode>General</c:formatCode>
                <c:ptCount val="3"/>
                <c:pt idx="0">
                  <c:v>54.5</c:v>
                </c:pt>
                <c:pt idx="1">
                  <c:v>50.9</c:v>
                </c:pt>
                <c:pt idx="2">
                  <c:v>53.4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06C-7846-8DC3-48C865B6A9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83613464"/>
        <c:axId val="2141793432"/>
      </c:lineChart>
      <c:catAx>
        <c:axId val="20836134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en-US"/>
          </a:p>
        </c:txPr>
        <c:crossAx val="2141793432"/>
        <c:crosses val="autoZero"/>
        <c:auto val="1"/>
        <c:lblAlgn val="ctr"/>
        <c:lblOffset val="100"/>
        <c:noMultiLvlLbl val="0"/>
      </c:catAx>
      <c:valAx>
        <c:axId val="2141793432"/>
        <c:scaling>
          <c:orientation val="minMax"/>
          <c:min val="4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20836134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'summary in-class'!$A$2</c:f>
              <c:strCache>
                <c:ptCount val="1"/>
                <c:pt idx="0">
                  <c:v>Strong </c:v>
                </c:pt>
              </c:strCache>
            </c:strRef>
          </c:tx>
          <c:invertIfNegative val="0"/>
          <c:cat>
            <c:strRef>
              <c:f>'summary in-class'!$B$1:$F$1</c:f>
              <c:strCache>
                <c:ptCount val="5"/>
                <c:pt idx="0">
                  <c:v>Active Notes</c:v>
                </c:pt>
                <c:pt idx="1">
                  <c:v>Class slides</c:v>
                </c:pt>
                <c:pt idx="2">
                  <c:v>Class Discussion</c:v>
                </c:pt>
                <c:pt idx="3">
                  <c:v>Summarize &amp; Review After Class</c:v>
                </c:pt>
                <c:pt idx="4">
                  <c:v>Homework as self-test</c:v>
                </c:pt>
              </c:strCache>
            </c:strRef>
          </c:cat>
          <c:val>
            <c:numRef>
              <c:f>'summary in-class'!$B$2:$F$2</c:f>
              <c:numCache>
                <c:formatCode>General</c:formatCode>
                <c:ptCount val="5"/>
                <c:pt idx="0">
                  <c:v>0.78571428571428603</c:v>
                </c:pt>
                <c:pt idx="1">
                  <c:v>0.64285714285714302</c:v>
                </c:pt>
                <c:pt idx="2">
                  <c:v>0.42857142857142899</c:v>
                </c:pt>
                <c:pt idx="3">
                  <c:v>0.5</c:v>
                </c:pt>
                <c:pt idx="4">
                  <c:v>0.92857142857142905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F0-AF44-BBF0-B872E6481A5C}"/>
            </c:ext>
          </c:extLst>
        </c:ser>
        <c:ser>
          <c:idx val="1"/>
          <c:order val="1"/>
          <c:tx>
            <c:strRef>
              <c:f>'summary in-class'!$A$3</c:f>
              <c:strCache>
                <c:ptCount val="1"/>
                <c:pt idx="0">
                  <c:v>Bounce back</c:v>
                </c:pt>
              </c:strCache>
            </c:strRef>
          </c:tx>
          <c:invertIfNegative val="0"/>
          <c:cat>
            <c:strRef>
              <c:f>'summary in-class'!$B$1:$F$1</c:f>
              <c:strCache>
                <c:ptCount val="5"/>
                <c:pt idx="0">
                  <c:v>Active Notes</c:v>
                </c:pt>
                <c:pt idx="1">
                  <c:v>Class slides</c:v>
                </c:pt>
                <c:pt idx="2">
                  <c:v>Class Discussion</c:v>
                </c:pt>
                <c:pt idx="3">
                  <c:v>Summarize &amp; Review After Class</c:v>
                </c:pt>
                <c:pt idx="4">
                  <c:v>Homework as self-test</c:v>
                </c:pt>
              </c:strCache>
            </c:strRef>
          </c:cat>
          <c:val>
            <c:numRef>
              <c:f>'summary in-class'!$B$3:$F$3</c:f>
              <c:numCache>
                <c:formatCode>General</c:formatCode>
                <c:ptCount val="5"/>
                <c:pt idx="0">
                  <c:v>0.6875</c:v>
                </c:pt>
                <c:pt idx="1">
                  <c:v>0.4375</c:v>
                </c:pt>
                <c:pt idx="2">
                  <c:v>0.3125</c:v>
                </c:pt>
                <c:pt idx="3">
                  <c:v>0.5</c:v>
                </c:pt>
                <c:pt idx="4">
                  <c:v>0.375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F0-AF44-BBF0-B872E6481A5C}"/>
            </c:ext>
          </c:extLst>
        </c:ser>
        <c:ser>
          <c:idx val="2"/>
          <c:order val="2"/>
          <c:tx>
            <c:strRef>
              <c:f>'summary in-class'!$A$4</c:f>
              <c:strCache>
                <c:ptCount val="1"/>
                <c:pt idx="0">
                  <c:v>Decline</c:v>
                </c:pt>
              </c:strCache>
            </c:strRef>
          </c:tx>
          <c:invertIfNegative val="0"/>
          <c:cat>
            <c:strRef>
              <c:f>'summary in-class'!$B$1:$F$1</c:f>
              <c:strCache>
                <c:ptCount val="5"/>
                <c:pt idx="0">
                  <c:v>Active Notes</c:v>
                </c:pt>
                <c:pt idx="1">
                  <c:v>Class slides</c:v>
                </c:pt>
                <c:pt idx="2">
                  <c:v>Class Discussion</c:v>
                </c:pt>
                <c:pt idx="3">
                  <c:v>Summarize &amp; Review After Class</c:v>
                </c:pt>
                <c:pt idx="4">
                  <c:v>Homework as self-test</c:v>
                </c:pt>
              </c:strCache>
            </c:strRef>
          </c:cat>
          <c:val>
            <c:numRef>
              <c:f>'summary in-class'!$B$4:$F$4</c:f>
              <c:numCache>
                <c:formatCode>General</c:formatCode>
                <c:ptCount val="5"/>
                <c:pt idx="0">
                  <c:v>0.6</c:v>
                </c:pt>
                <c:pt idx="1">
                  <c:v>0.6</c:v>
                </c:pt>
                <c:pt idx="2">
                  <c:v>0.2</c:v>
                </c:pt>
                <c:pt idx="3">
                  <c:v>0.2</c:v>
                </c:pt>
                <c:pt idx="4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7F0-AF44-BBF0-B872E6481A5C}"/>
            </c:ext>
          </c:extLst>
        </c:ser>
        <c:ser>
          <c:idx val="3"/>
          <c:order val="3"/>
          <c:tx>
            <c:strRef>
              <c:f>'summary in-class'!$A$5</c:f>
              <c:strCache>
                <c:ptCount val="1"/>
                <c:pt idx="0">
                  <c:v>Weak</c:v>
                </c:pt>
              </c:strCache>
            </c:strRef>
          </c:tx>
          <c:invertIfNegative val="0"/>
          <c:cat>
            <c:strRef>
              <c:f>'summary in-class'!$B$1:$F$1</c:f>
              <c:strCache>
                <c:ptCount val="5"/>
                <c:pt idx="0">
                  <c:v>Active Notes</c:v>
                </c:pt>
                <c:pt idx="1">
                  <c:v>Class slides</c:v>
                </c:pt>
                <c:pt idx="2">
                  <c:v>Class Discussion</c:v>
                </c:pt>
                <c:pt idx="3">
                  <c:v>Summarize &amp; Review After Class</c:v>
                </c:pt>
                <c:pt idx="4">
                  <c:v>Homework as self-test</c:v>
                </c:pt>
              </c:strCache>
            </c:strRef>
          </c:cat>
          <c:val>
            <c:numRef>
              <c:f>'summary in-class'!$B$5:$F$5</c:f>
              <c:numCache>
                <c:formatCode>General</c:formatCode>
                <c:ptCount val="5"/>
                <c:pt idx="0">
                  <c:v>0.7</c:v>
                </c:pt>
                <c:pt idx="1">
                  <c:v>0.8</c:v>
                </c:pt>
                <c:pt idx="2">
                  <c:v>0.2</c:v>
                </c:pt>
                <c:pt idx="3">
                  <c:v>0.4</c:v>
                </c:pt>
                <c:pt idx="4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7F0-AF44-BBF0-B872E6481A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4474072"/>
        <c:axId val="2107686808"/>
      </c:barChart>
      <c:catAx>
        <c:axId val="20944740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en-US"/>
          </a:p>
        </c:txPr>
        <c:crossAx val="2107686808"/>
        <c:crosses val="autoZero"/>
        <c:auto val="1"/>
        <c:lblAlgn val="ctr"/>
        <c:lblOffset val="100"/>
        <c:noMultiLvlLbl val="0"/>
      </c:catAx>
      <c:valAx>
        <c:axId val="2107686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9447407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Sheet2!$L$2</c:f>
              <c:strCache>
                <c:ptCount val="1"/>
                <c:pt idx="0">
                  <c:v>High</c:v>
                </c:pt>
              </c:strCache>
            </c:strRef>
          </c:tx>
          <c:cat>
            <c:strRef>
              <c:f>Sheet2!$M$1:$O$1</c:f>
              <c:strCache>
                <c:ptCount val="3"/>
                <c:pt idx="0">
                  <c:v>MT1</c:v>
                </c:pt>
                <c:pt idx="1">
                  <c:v>MT2</c:v>
                </c:pt>
                <c:pt idx="2">
                  <c:v>MT3</c:v>
                </c:pt>
              </c:strCache>
            </c:strRef>
          </c:cat>
          <c:val>
            <c:numRef>
              <c:f>Sheet2!$M$2:$O$2</c:f>
              <c:numCache>
                <c:formatCode>General</c:formatCode>
                <c:ptCount val="3"/>
                <c:pt idx="0">
                  <c:v>94.071428571428143</c:v>
                </c:pt>
                <c:pt idx="1">
                  <c:v>92.428571428571345</c:v>
                </c:pt>
                <c:pt idx="2">
                  <c:v>92.928571428571345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547-F84F-9424-42E434065BC1}"/>
            </c:ext>
          </c:extLst>
        </c:ser>
        <c:ser>
          <c:idx val="1"/>
          <c:order val="1"/>
          <c:tx>
            <c:strRef>
              <c:f>Sheet2!$L$3</c:f>
              <c:strCache>
                <c:ptCount val="1"/>
                <c:pt idx="0">
                  <c:v>Bounc Back</c:v>
                </c:pt>
              </c:strCache>
            </c:strRef>
          </c:tx>
          <c:cat>
            <c:strRef>
              <c:f>Sheet2!$M$1:$O$1</c:f>
              <c:strCache>
                <c:ptCount val="3"/>
                <c:pt idx="0">
                  <c:v>MT1</c:v>
                </c:pt>
                <c:pt idx="1">
                  <c:v>MT2</c:v>
                </c:pt>
                <c:pt idx="2">
                  <c:v>MT3</c:v>
                </c:pt>
              </c:strCache>
            </c:strRef>
          </c:cat>
          <c:val>
            <c:numRef>
              <c:f>Sheet2!$M$3:$O$3</c:f>
              <c:numCache>
                <c:formatCode>General</c:formatCode>
                <c:ptCount val="3"/>
                <c:pt idx="0">
                  <c:v>87.384615384615401</c:v>
                </c:pt>
                <c:pt idx="1">
                  <c:v>67.07692307692308</c:v>
                </c:pt>
                <c:pt idx="2">
                  <c:v>82.923076923076906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547-F84F-9424-42E434065BC1}"/>
            </c:ext>
          </c:extLst>
        </c:ser>
        <c:ser>
          <c:idx val="2"/>
          <c:order val="2"/>
          <c:tx>
            <c:strRef>
              <c:f>Sheet2!$L$4</c:f>
              <c:strCache>
                <c:ptCount val="1"/>
                <c:pt idx="0">
                  <c:v>Decline</c:v>
                </c:pt>
              </c:strCache>
            </c:strRef>
          </c:tx>
          <c:cat>
            <c:strRef>
              <c:f>Sheet2!$M$1:$O$1</c:f>
              <c:strCache>
                <c:ptCount val="3"/>
                <c:pt idx="0">
                  <c:v>MT1</c:v>
                </c:pt>
                <c:pt idx="1">
                  <c:v>MT2</c:v>
                </c:pt>
                <c:pt idx="2">
                  <c:v>MT3</c:v>
                </c:pt>
              </c:strCache>
            </c:strRef>
          </c:cat>
          <c:val>
            <c:numRef>
              <c:f>Sheet2!$M$4:$O$4</c:f>
              <c:numCache>
                <c:formatCode>General</c:formatCode>
                <c:ptCount val="3"/>
                <c:pt idx="0">
                  <c:v>80.8</c:v>
                </c:pt>
                <c:pt idx="1">
                  <c:v>61.45</c:v>
                </c:pt>
                <c:pt idx="2">
                  <c:v>56.9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547-F84F-9424-42E434065BC1}"/>
            </c:ext>
          </c:extLst>
        </c:ser>
        <c:ser>
          <c:idx val="3"/>
          <c:order val="3"/>
          <c:tx>
            <c:strRef>
              <c:f>Sheet2!$L$5</c:f>
              <c:strCache>
                <c:ptCount val="1"/>
                <c:pt idx="0">
                  <c:v>Low</c:v>
                </c:pt>
              </c:strCache>
            </c:strRef>
          </c:tx>
          <c:cat>
            <c:strRef>
              <c:f>Sheet2!$M$1:$O$1</c:f>
              <c:strCache>
                <c:ptCount val="3"/>
                <c:pt idx="0">
                  <c:v>MT1</c:v>
                </c:pt>
                <c:pt idx="1">
                  <c:v>MT2</c:v>
                </c:pt>
                <c:pt idx="2">
                  <c:v>MT3</c:v>
                </c:pt>
              </c:strCache>
            </c:strRef>
          </c:cat>
          <c:val>
            <c:numRef>
              <c:f>Sheet2!$M$5:$O$5</c:f>
              <c:numCache>
                <c:formatCode>General</c:formatCode>
                <c:ptCount val="3"/>
                <c:pt idx="0">
                  <c:v>54.5</c:v>
                </c:pt>
                <c:pt idx="1">
                  <c:v>50.9</c:v>
                </c:pt>
                <c:pt idx="2">
                  <c:v>53.4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547-F84F-9424-42E434065B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4821208"/>
        <c:axId val="2094816472"/>
      </c:lineChart>
      <c:catAx>
        <c:axId val="2094821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en-US"/>
          </a:p>
        </c:txPr>
        <c:crossAx val="2094816472"/>
        <c:crosses val="autoZero"/>
        <c:auto val="1"/>
        <c:lblAlgn val="ctr"/>
        <c:lblOffset val="100"/>
        <c:noMultiLvlLbl val="0"/>
      </c:catAx>
      <c:valAx>
        <c:axId val="2094816472"/>
        <c:scaling>
          <c:orientation val="minMax"/>
          <c:min val="4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20948212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'summary in-class'!$A$2</c:f>
              <c:strCache>
                <c:ptCount val="1"/>
                <c:pt idx="0">
                  <c:v>Strong </c:v>
                </c:pt>
              </c:strCache>
            </c:strRef>
          </c:tx>
          <c:invertIfNegative val="0"/>
          <c:cat>
            <c:strRef>
              <c:f>'summary in-class'!$B$1:$F$1</c:f>
              <c:strCache>
                <c:ptCount val="5"/>
                <c:pt idx="0">
                  <c:v>Active Notes</c:v>
                </c:pt>
                <c:pt idx="1">
                  <c:v>Class slides</c:v>
                </c:pt>
                <c:pt idx="2">
                  <c:v>Class Discussion</c:v>
                </c:pt>
                <c:pt idx="3">
                  <c:v>Summarize &amp; Review After Class</c:v>
                </c:pt>
                <c:pt idx="4">
                  <c:v>Homework as self-test</c:v>
                </c:pt>
              </c:strCache>
            </c:strRef>
          </c:cat>
          <c:val>
            <c:numRef>
              <c:f>'summary in-class'!$B$2:$F$2</c:f>
              <c:numCache>
                <c:formatCode>General</c:formatCode>
                <c:ptCount val="5"/>
                <c:pt idx="0">
                  <c:v>0.78571428571428603</c:v>
                </c:pt>
                <c:pt idx="1">
                  <c:v>0.64285714285714302</c:v>
                </c:pt>
                <c:pt idx="2">
                  <c:v>0.42857142857142899</c:v>
                </c:pt>
                <c:pt idx="3">
                  <c:v>0.5</c:v>
                </c:pt>
                <c:pt idx="4">
                  <c:v>0.92857142857142905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B2-524B-9E50-B71E814BA283}"/>
            </c:ext>
          </c:extLst>
        </c:ser>
        <c:ser>
          <c:idx val="1"/>
          <c:order val="1"/>
          <c:tx>
            <c:strRef>
              <c:f>'summary in-class'!$A$3</c:f>
              <c:strCache>
                <c:ptCount val="1"/>
                <c:pt idx="0">
                  <c:v>Bounce back</c:v>
                </c:pt>
              </c:strCache>
            </c:strRef>
          </c:tx>
          <c:invertIfNegative val="0"/>
          <c:cat>
            <c:strRef>
              <c:f>'summary in-class'!$B$1:$F$1</c:f>
              <c:strCache>
                <c:ptCount val="5"/>
                <c:pt idx="0">
                  <c:v>Active Notes</c:v>
                </c:pt>
                <c:pt idx="1">
                  <c:v>Class slides</c:v>
                </c:pt>
                <c:pt idx="2">
                  <c:v>Class Discussion</c:v>
                </c:pt>
                <c:pt idx="3">
                  <c:v>Summarize &amp; Review After Class</c:v>
                </c:pt>
                <c:pt idx="4">
                  <c:v>Homework as self-test</c:v>
                </c:pt>
              </c:strCache>
            </c:strRef>
          </c:cat>
          <c:val>
            <c:numRef>
              <c:f>'summary in-class'!$B$3:$F$3</c:f>
              <c:numCache>
                <c:formatCode>General</c:formatCode>
                <c:ptCount val="5"/>
                <c:pt idx="0">
                  <c:v>0.6875</c:v>
                </c:pt>
                <c:pt idx="1">
                  <c:v>0.4375</c:v>
                </c:pt>
                <c:pt idx="2">
                  <c:v>0.3125</c:v>
                </c:pt>
                <c:pt idx="3">
                  <c:v>0.5</c:v>
                </c:pt>
                <c:pt idx="4">
                  <c:v>0.375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B2-524B-9E50-B71E814BA283}"/>
            </c:ext>
          </c:extLst>
        </c:ser>
        <c:ser>
          <c:idx val="2"/>
          <c:order val="2"/>
          <c:tx>
            <c:strRef>
              <c:f>'summary in-class'!$A$4</c:f>
              <c:strCache>
                <c:ptCount val="1"/>
                <c:pt idx="0">
                  <c:v>Decline</c:v>
                </c:pt>
              </c:strCache>
            </c:strRef>
          </c:tx>
          <c:invertIfNegative val="0"/>
          <c:cat>
            <c:strRef>
              <c:f>'summary in-class'!$B$1:$F$1</c:f>
              <c:strCache>
                <c:ptCount val="5"/>
                <c:pt idx="0">
                  <c:v>Active Notes</c:v>
                </c:pt>
                <c:pt idx="1">
                  <c:v>Class slides</c:v>
                </c:pt>
                <c:pt idx="2">
                  <c:v>Class Discussion</c:v>
                </c:pt>
                <c:pt idx="3">
                  <c:v>Summarize &amp; Review After Class</c:v>
                </c:pt>
                <c:pt idx="4">
                  <c:v>Homework as self-test</c:v>
                </c:pt>
              </c:strCache>
            </c:strRef>
          </c:cat>
          <c:val>
            <c:numRef>
              <c:f>'summary in-class'!$B$4:$F$4</c:f>
              <c:numCache>
                <c:formatCode>General</c:formatCode>
                <c:ptCount val="5"/>
                <c:pt idx="0">
                  <c:v>0.6</c:v>
                </c:pt>
                <c:pt idx="1">
                  <c:v>0.6</c:v>
                </c:pt>
                <c:pt idx="2">
                  <c:v>0.2</c:v>
                </c:pt>
                <c:pt idx="3">
                  <c:v>0.2</c:v>
                </c:pt>
                <c:pt idx="4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4B2-524B-9E50-B71E814BA283}"/>
            </c:ext>
          </c:extLst>
        </c:ser>
        <c:ser>
          <c:idx val="3"/>
          <c:order val="3"/>
          <c:tx>
            <c:strRef>
              <c:f>'summary in-class'!$A$5</c:f>
              <c:strCache>
                <c:ptCount val="1"/>
                <c:pt idx="0">
                  <c:v>Weak</c:v>
                </c:pt>
              </c:strCache>
            </c:strRef>
          </c:tx>
          <c:invertIfNegative val="0"/>
          <c:cat>
            <c:strRef>
              <c:f>'summary in-class'!$B$1:$F$1</c:f>
              <c:strCache>
                <c:ptCount val="5"/>
                <c:pt idx="0">
                  <c:v>Active Notes</c:v>
                </c:pt>
                <c:pt idx="1">
                  <c:v>Class slides</c:v>
                </c:pt>
                <c:pt idx="2">
                  <c:v>Class Discussion</c:v>
                </c:pt>
                <c:pt idx="3">
                  <c:v>Summarize &amp; Review After Class</c:v>
                </c:pt>
                <c:pt idx="4">
                  <c:v>Homework as self-test</c:v>
                </c:pt>
              </c:strCache>
            </c:strRef>
          </c:cat>
          <c:val>
            <c:numRef>
              <c:f>'summary in-class'!$B$5:$F$5</c:f>
              <c:numCache>
                <c:formatCode>General</c:formatCode>
                <c:ptCount val="5"/>
                <c:pt idx="0">
                  <c:v>0.7</c:v>
                </c:pt>
                <c:pt idx="1">
                  <c:v>0.8</c:v>
                </c:pt>
                <c:pt idx="2">
                  <c:v>0.2</c:v>
                </c:pt>
                <c:pt idx="3">
                  <c:v>0.4</c:v>
                </c:pt>
                <c:pt idx="4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4B2-524B-9E50-B71E814BA2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4056376"/>
        <c:axId val="2141502456"/>
      </c:barChart>
      <c:catAx>
        <c:axId val="2084056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en-US"/>
          </a:p>
        </c:txPr>
        <c:crossAx val="2141502456"/>
        <c:crosses val="autoZero"/>
        <c:auto val="1"/>
        <c:lblAlgn val="ctr"/>
        <c:lblOffset val="100"/>
        <c:noMultiLvlLbl val="0"/>
      </c:catAx>
      <c:valAx>
        <c:axId val="21415024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8405637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Sheet2!$L$2</c:f>
              <c:strCache>
                <c:ptCount val="1"/>
                <c:pt idx="0">
                  <c:v>High</c:v>
                </c:pt>
              </c:strCache>
            </c:strRef>
          </c:tx>
          <c:cat>
            <c:strRef>
              <c:f>Sheet2!$M$1:$O$1</c:f>
              <c:strCache>
                <c:ptCount val="3"/>
                <c:pt idx="0">
                  <c:v>MT1</c:v>
                </c:pt>
                <c:pt idx="1">
                  <c:v>MT2</c:v>
                </c:pt>
                <c:pt idx="2">
                  <c:v>MT3</c:v>
                </c:pt>
              </c:strCache>
            </c:strRef>
          </c:cat>
          <c:val>
            <c:numRef>
              <c:f>Sheet2!$M$2:$O$2</c:f>
              <c:numCache>
                <c:formatCode>General</c:formatCode>
                <c:ptCount val="3"/>
                <c:pt idx="0">
                  <c:v>94.071428571428143</c:v>
                </c:pt>
                <c:pt idx="1">
                  <c:v>92.428571428571345</c:v>
                </c:pt>
                <c:pt idx="2">
                  <c:v>92.928571428571345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714-104F-8594-CD95EE6E0554}"/>
            </c:ext>
          </c:extLst>
        </c:ser>
        <c:ser>
          <c:idx val="1"/>
          <c:order val="1"/>
          <c:tx>
            <c:strRef>
              <c:f>Sheet2!$L$3</c:f>
              <c:strCache>
                <c:ptCount val="1"/>
                <c:pt idx="0">
                  <c:v>Bounc Back</c:v>
                </c:pt>
              </c:strCache>
            </c:strRef>
          </c:tx>
          <c:cat>
            <c:strRef>
              <c:f>Sheet2!$M$1:$O$1</c:f>
              <c:strCache>
                <c:ptCount val="3"/>
                <c:pt idx="0">
                  <c:v>MT1</c:v>
                </c:pt>
                <c:pt idx="1">
                  <c:v>MT2</c:v>
                </c:pt>
                <c:pt idx="2">
                  <c:v>MT3</c:v>
                </c:pt>
              </c:strCache>
            </c:strRef>
          </c:cat>
          <c:val>
            <c:numRef>
              <c:f>Sheet2!$M$3:$O$3</c:f>
              <c:numCache>
                <c:formatCode>General</c:formatCode>
                <c:ptCount val="3"/>
                <c:pt idx="0">
                  <c:v>87.384615384615401</c:v>
                </c:pt>
                <c:pt idx="1">
                  <c:v>67.07692307692308</c:v>
                </c:pt>
                <c:pt idx="2">
                  <c:v>82.923076923076906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714-104F-8594-CD95EE6E0554}"/>
            </c:ext>
          </c:extLst>
        </c:ser>
        <c:ser>
          <c:idx val="2"/>
          <c:order val="2"/>
          <c:tx>
            <c:strRef>
              <c:f>Sheet2!$L$4</c:f>
              <c:strCache>
                <c:ptCount val="1"/>
                <c:pt idx="0">
                  <c:v>Decline</c:v>
                </c:pt>
              </c:strCache>
            </c:strRef>
          </c:tx>
          <c:cat>
            <c:strRef>
              <c:f>Sheet2!$M$1:$O$1</c:f>
              <c:strCache>
                <c:ptCount val="3"/>
                <c:pt idx="0">
                  <c:v>MT1</c:v>
                </c:pt>
                <c:pt idx="1">
                  <c:v>MT2</c:v>
                </c:pt>
                <c:pt idx="2">
                  <c:v>MT3</c:v>
                </c:pt>
              </c:strCache>
            </c:strRef>
          </c:cat>
          <c:val>
            <c:numRef>
              <c:f>Sheet2!$M$4:$O$4</c:f>
              <c:numCache>
                <c:formatCode>General</c:formatCode>
                <c:ptCount val="3"/>
                <c:pt idx="0">
                  <c:v>80.8</c:v>
                </c:pt>
                <c:pt idx="1">
                  <c:v>61.45</c:v>
                </c:pt>
                <c:pt idx="2">
                  <c:v>56.9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714-104F-8594-CD95EE6E0554}"/>
            </c:ext>
          </c:extLst>
        </c:ser>
        <c:ser>
          <c:idx val="3"/>
          <c:order val="3"/>
          <c:tx>
            <c:strRef>
              <c:f>Sheet2!$L$5</c:f>
              <c:strCache>
                <c:ptCount val="1"/>
                <c:pt idx="0">
                  <c:v>Low</c:v>
                </c:pt>
              </c:strCache>
            </c:strRef>
          </c:tx>
          <c:cat>
            <c:strRef>
              <c:f>Sheet2!$M$1:$O$1</c:f>
              <c:strCache>
                <c:ptCount val="3"/>
                <c:pt idx="0">
                  <c:v>MT1</c:v>
                </c:pt>
                <c:pt idx="1">
                  <c:v>MT2</c:v>
                </c:pt>
                <c:pt idx="2">
                  <c:v>MT3</c:v>
                </c:pt>
              </c:strCache>
            </c:strRef>
          </c:cat>
          <c:val>
            <c:numRef>
              <c:f>Sheet2!$M$5:$O$5</c:f>
              <c:numCache>
                <c:formatCode>General</c:formatCode>
                <c:ptCount val="3"/>
                <c:pt idx="0">
                  <c:v>54.5</c:v>
                </c:pt>
                <c:pt idx="1">
                  <c:v>50.9</c:v>
                </c:pt>
                <c:pt idx="2">
                  <c:v>53.4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714-104F-8594-CD95EE6E05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1775576"/>
        <c:axId val="2141921736"/>
      </c:lineChart>
      <c:catAx>
        <c:axId val="21417755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en-US"/>
          </a:p>
        </c:txPr>
        <c:crossAx val="2141921736"/>
        <c:crosses val="autoZero"/>
        <c:auto val="1"/>
        <c:lblAlgn val="ctr"/>
        <c:lblOffset val="100"/>
        <c:noMultiLvlLbl val="0"/>
      </c:catAx>
      <c:valAx>
        <c:axId val="2141921736"/>
        <c:scaling>
          <c:orientation val="minMax"/>
          <c:min val="4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21417755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'summary in-class'!$A$2</c:f>
              <c:strCache>
                <c:ptCount val="1"/>
                <c:pt idx="0">
                  <c:v>Strong </c:v>
                </c:pt>
              </c:strCache>
            </c:strRef>
          </c:tx>
          <c:invertIfNegative val="0"/>
          <c:cat>
            <c:strRef>
              <c:f>'summary in-class'!$B$1:$F$1</c:f>
              <c:strCache>
                <c:ptCount val="5"/>
                <c:pt idx="0">
                  <c:v>Active Notes</c:v>
                </c:pt>
                <c:pt idx="1">
                  <c:v>Class slides</c:v>
                </c:pt>
                <c:pt idx="2">
                  <c:v>Class Discussion</c:v>
                </c:pt>
                <c:pt idx="3">
                  <c:v>Summarize &amp; Review After Class</c:v>
                </c:pt>
                <c:pt idx="4">
                  <c:v>Homework as self-test</c:v>
                </c:pt>
              </c:strCache>
            </c:strRef>
          </c:cat>
          <c:val>
            <c:numRef>
              <c:f>'summary in-class'!$B$2:$F$2</c:f>
              <c:numCache>
                <c:formatCode>General</c:formatCode>
                <c:ptCount val="5"/>
                <c:pt idx="0">
                  <c:v>0.78571428571428603</c:v>
                </c:pt>
                <c:pt idx="1">
                  <c:v>0.64285714285714302</c:v>
                </c:pt>
                <c:pt idx="2">
                  <c:v>0.42857142857142899</c:v>
                </c:pt>
                <c:pt idx="3">
                  <c:v>0.5</c:v>
                </c:pt>
                <c:pt idx="4">
                  <c:v>0.92857142857142905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CA-E14D-A2A5-678ADE557C8A}"/>
            </c:ext>
          </c:extLst>
        </c:ser>
        <c:ser>
          <c:idx val="1"/>
          <c:order val="1"/>
          <c:tx>
            <c:strRef>
              <c:f>'summary in-class'!$A$3</c:f>
              <c:strCache>
                <c:ptCount val="1"/>
                <c:pt idx="0">
                  <c:v>Bounce back</c:v>
                </c:pt>
              </c:strCache>
            </c:strRef>
          </c:tx>
          <c:invertIfNegative val="0"/>
          <c:cat>
            <c:strRef>
              <c:f>'summary in-class'!$B$1:$F$1</c:f>
              <c:strCache>
                <c:ptCount val="5"/>
                <c:pt idx="0">
                  <c:v>Active Notes</c:v>
                </c:pt>
                <c:pt idx="1">
                  <c:v>Class slides</c:v>
                </c:pt>
                <c:pt idx="2">
                  <c:v>Class Discussion</c:v>
                </c:pt>
                <c:pt idx="3">
                  <c:v>Summarize &amp; Review After Class</c:v>
                </c:pt>
                <c:pt idx="4">
                  <c:v>Homework as self-test</c:v>
                </c:pt>
              </c:strCache>
            </c:strRef>
          </c:cat>
          <c:val>
            <c:numRef>
              <c:f>'summary in-class'!$B$3:$F$3</c:f>
              <c:numCache>
                <c:formatCode>General</c:formatCode>
                <c:ptCount val="5"/>
                <c:pt idx="0">
                  <c:v>0.6875</c:v>
                </c:pt>
                <c:pt idx="1">
                  <c:v>0.4375</c:v>
                </c:pt>
                <c:pt idx="2">
                  <c:v>0.3125</c:v>
                </c:pt>
                <c:pt idx="3">
                  <c:v>0.5</c:v>
                </c:pt>
                <c:pt idx="4">
                  <c:v>0.375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CA-E14D-A2A5-678ADE557C8A}"/>
            </c:ext>
          </c:extLst>
        </c:ser>
        <c:ser>
          <c:idx val="2"/>
          <c:order val="2"/>
          <c:tx>
            <c:strRef>
              <c:f>'summary in-class'!$A$4</c:f>
              <c:strCache>
                <c:ptCount val="1"/>
                <c:pt idx="0">
                  <c:v>Decline</c:v>
                </c:pt>
              </c:strCache>
            </c:strRef>
          </c:tx>
          <c:invertIfNegative val="0"/>
          <c:cat>
            <c:strRef>
              <c:f>'summary in-class'!$B$1:$F$1</c:f>
              <c:strCache>
                <c:ptCount val="5"/>
                <c:pt idx="0">
                  <c:v>Active Notes</c:v>
                </c:pt>
                <c:pt idx="1">
                  <c:v>Class slides</c:v>
                </c:pt>
                <c:pt idx="2">
                  <c:v>Class Discussion</c:v>
                </c:pt>
                <c:pt idx="3">
                  <c:v>Summarize &amp; Review After Class</c:v>
                </c:pt>
                <c:pt idx="4">
                  <c:v>Homework as self-test</c:v>
                </c:pt>
              </c:strCache>
            </c:strRef>
          </c:cat>
          <c:val>
            <c:numRef>
              <c:f>'summary in-class'!$B$4:$F$4</c:f>
              <c:numCache>
                <c:formatCode>General</c:formatCode>
                <c:ptCount val="5"/>
                <c:pt idx="0">
                  <c:v>0.6</c:v>
                </c:pt>
                <c:pt idx="1">
                  <c:v>0.6</c:v>
                </c:pt>
                <c:pt idx="2">
                  <c:v>0.2</c:v>
                </c:pt>
                <c:pt idx="3">
                  <c:v>0.2</c:v>
                </c:pt>
                <c:pt idx="4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ACA-E14D-A2A5-678ADE557C8A}"/>
            </c:ext>
          </c:extLst>
        </c:ser>
        <c:ser>
          <c:idx val="3"/>
          <c:order val="3"/>
          <c:tx>
            <c:strRef>
              <c:f>'summary in-class'!$A$5</c:f>
              <c:strCache>
                <c:ptCount val="1"/>
                <c:pt idx="0">
                  <c:v>Weak</c:v>
                </c:pt>
              </c:strCache>
            </c:strRef>
          </c:tx>
          <c:invertIfNegative val="0"/>
          <c:cat>
            <c:strRef>
              <c:f>'summary in-class'!$B$1:$F$1</c:f>
              <c:strCache>
                <c:ptCount val="5"/>
                <c:pt idx="0">
                  <c:v>Active Notes</c:v>
                </c:pt>
                <c:pt idx="1">
                  <c:v>Class slides</c:v>
                </c:pt>
                <c:pt idx="2">
                  <c:v>Class Discussion</c:v>
                </c:pt>
                <c:pt idx="3">
                  <c:v>Summarize &amp; Review After Class</c:v>
                </c:pt>
                <c:pt idx="4">
                  <c:v>Homework as self-test</c:v>
                </c:pt>
              </c:strCache>
            </c:strRef>
          </c:cat>
          <c:val>
            <c:numRef>
              <c:f>'summary in-class'!$B$5:$F$5</c:f>
              <c:numCache>
                <c:formatCode>General</c:formatCode>
                <c:ptCount val="5"/>
                <c:pt idx="0">
                  <c:v>0.7</c:v>
                </c:pt>
                <c:pt idx="1">
                  <c:v>0.8</c:v>
                </c:pt>
                <c:pt idx="2">
                  <c:v>0.2</c:v>
                </c:pt>
                <c:pt idx="3">
                  <c:v>0.4</c:v>
                </c:pt>
                <c:pt idx="4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ACA-E14D-A2A5-678ADE557C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4638328"/>
        <c:axId val="2094667656"/>
      </c:barChart>
      <c:catAx>
        <c:axId val="2094638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en-US"/>
          </a:p>
        </c:txPr>
        <c:crossAx val="2094667656"/>
        <c:crosses val="autoZero"/>
        <c:auto val="1"/>
        <c:lblAlgn val="ctr"/>
        <c:lblOffset val="100"/>
        <c:noMultiLvlLbl val="0"/>
      </c:catAx>
      <c:valAx>
        <c:axId val="2094667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9463832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Sheet2!$L$2</c:f>
              <c:strCache>
                <c:ptCount val="1"/>
                <c:pt idx="0">
                  <c:v>High</c:v>
                </c:pt>
              </c:strCache>
            </c:strRef>
          </c:tx>
          <c:cat>
            <c:strRef>
              <c:f>Sheet2!$M$1:$O$1</c:f>
              <c:strCache>
                <c:ptCount val="3"/>
                <c:pt idx="0">
                  <c:v>MT1</c:v>
                </c:pt>
                <c:pt idx="1">
                  <c:v>MT2</c:v>
                </c:pt>
                <c:pt idx="2">
                  <c:v>MT3</c:v>
                </c:pt>
              </c:strCache>
            </c:strRef>
          </c:cat>
          <c:val>
            <c:numRef>
              <c:f>Sheet2!$M$2:$O$2</c:f>
              <c:numCache>
                <c:formatCode>General</c:formatCode>
                <c:ptCount val="3"/>
                <c:pt idx="0">
                  <c:v>94.071428571428143</c:v>
                </c:pt>
                <c:pt idx="1">
                  <c:v>92.428571428571345</c:v>
                </c:pt>
                <c:pt idx="2">
                  <c:v>92.928571428571345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23A-9C4B-B740-71DF8C92C9A1}"/>
            </c:ext>
          </c:extLst>
        </c:ser>
        <c:ser>
          <c:idx val="1"/>
          <c:order val="1"/>
          <c:tx>
            <c:strRef>
              <c:f>Sheet2!$L$3</c:f>
              <c:strCache>
                <c:ptCount val="1"/>
                <c:pt idx="0">
                  <c:v>Bounc Back</c:v>
                </c:pt>
              </c:strCache>
            </c:strRef>
          </c:tx>
          <c:cat>
            <c:strRef>
              <c:f>Sheet2!$M$1:$O$1</c:f>
              <c:strCache>
                <c:ptCount val="3"/>
                <c:pt idx="0">
                  <c:v>MT1</c:v>
                </c:pt>
                <c:pt idx="1">
                  <c:v>MT2</c:v>
                </c:pt>
                <c:pt idx="2">
                  <c:v>MT3</c:v>
                </c:pt>
              </c:strCache>
            </c:strRef>
          </c:cat>
          <c:val>
            <c:numRef>
              <c:f>Sheet2!$M$3:$O$3</c:f>
              <c:numCache>
                <c:formatCode>General</c:formatCode>
                <c:ptCount val="3"/>
                <c:pt idx="0">
                  <c:v>87.384615384615401</c:v>
                </c:pt>
                <c:pt idx="1">
                  <c:v>67.07692307692308</c:v>
                </c:pt>
                <c:pt idx="2">
                  <c:v>82.923076923076906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23A-9C4B-B740-71DF8C92C9A1}"/>
            </c:ext>
          </c:extLst>
        </c:ser>
        <c:ser>
          <c:idx val="2"/>
          <c:order val="2"/>
          <c:tx>
            <c:strRef>
              <c:f>Sheet2!$L$4</c:f>
              <c:strCache>
                <c:ptCount val="1"/>
                <c:pt idx="0">
                  <c:v>Decline</c:v>
                </c:pt>
              </c:strCache>
            </c:strRef>
          </c:tx>
          <c:cat>
            <c:strRef>
              <c:f>Sheet2!$M$1:$O$1</c:f>
              <c:strCache>
                <c:ptCount val="3"/>
                <c:pt idx="0">
                  <c:v>MT1</c:v>
                </c:pt>
                <c:pt idx="1">
                  <c:v>MT2</c:v>
                </c:pt>
                <c:pt idx="2">
                  <c:v>MT3</c:v>
                </c:pt>
              </c:strCache>
            </c:strRef>
          </c:cat>
          <c:val>
            <c:numRef>
              <c:f>Sheet2!$M$4:$O$4</c:f>
              <c:numCache>
                <c:formatCode>General</c:formatCode>
                <c:ptCount val="3"/>
                <c:pt idx="0">
                  <c:v>80.8</c:v>
                </c:pt>
                <c:pt idx="1">
                  <c:v>61.45</c:v>
                </c:pt>
                <c:pt idx="2">
                  <c:v>56.9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23A-9C4B-B740-71DF8C92C9A1}"/>
            </c:ext>
          </c:extLst>
        </c:ser>
        <c:ser>
          <c:idx val="3"/>
          <c:order val="3"/>
          <c:tx>
            <c:strRef>
              <c:f>Sheet2!$L$5</c:f>
              <c:strCache>
                <c:ptCount val="1"/>
                <c:pt idx="0">
                  <c:v>Low</c:v>
                </c:pt>
              </c:strCache>
            </c:strRef>
          </c:tx>
          <c:cat>
            <c:strRef>
              <c:f>Sheet2!$M$1:$O$1</c:f>
              <c:strCache>
                <c:ptCount val="3"/>
                <c:pt idx="0">
                  <c:v>MT1</c:v>
                </c:pt>
                <c:pt idx="1">
                  <c:v>MT2</c:v>
                </c:pt>
                <c:pt idx="2">
                  <c:v>MT3</c:v>
                </c:pt>
              </c:strCache>
            </c:strRef>
          </c:cat>
          <c:val>
            <c:numRef>
              <c:f>Sheet2!$M$5:$O$5</c:f>
              <c:numCache>
                <c:formatCode>General</c:formatCode>
                <c:ptCount val="3"/>
                <c:pt idx="0">
                  <c:v>54.5</c:v>
                </c:pt>
                <c:pt idx="1">
                  <c:v>50.9</c:v>
                </c:pt>
                <c:pt idx="2">
                  <c:v>53.4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23A-9C4B-B740-71DF8C92C9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7697944"/>
        <c:axId val="2107700920"/>
      </c:lineChart>
      <c:catAx>
        <c:axId val="21076979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en-US"/>
          </a:p>
        </c:txPr>
        <c:crossAx val="2107700920"/>
        <c:crosses val="autoZero"/>
        <c:auto val="1"/>
        <c:lblAlgn val="ctr"/>
        <c:lblOffset val="100"/>
        <c:noMultiLvlLbl val="0"/>
      </c:catAx>
      <c:valAx>
        <c:axId val="2107700920"/>
        <c:scaling>
          <c:orientation val="minMax"/>
          <c:min val="4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21076979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Sheet2!$L$2</c:f>
              <c:strCache>
                <c:ptCount val="1"/>
                <c:pt idx="0">
                  <c:v>High</c:v>
                </c:pt>
              </c:strCache>
            </c:strRef>
          </c:tx>
          <c:cat>
            <c:strRef>
              <c:f>Sheet2!$M$1:$O$1</c:f>
              <c:strCache>
                <c:ptCount val="3"/>
                <c:pt idx="0">
                  <c:v>MT1</c:v>
                </c:pt>
                <c:pt idx="1">
                  <c:v>MT2</c:v>
                </c:pt>
                <c:pt idx="2">
                  <c:v>MT3</c:v>
                </c:pt>
              </c:strCache>
            </c:strRef>
          </c:cat>
          <c:val>
            <c:numRef>
              <c:f>Sheet2!$M$2:$O$2</c:f>
              <c:numCache>
                <c:formatCode>General</c:formatCode>
                <c:ptCount val="3"/>
                <c:pt idx="0">
                  <c:v>94.071428571428186</c:v>
                </c:pt>
                <c:pt idx="1">
                  <c:v>92.428571428571345</c:v>
                </c:pt>
                <c:pt idx="2">
                  <c:v>92.928571428571345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265-EF42-A49D-80485C3FA4F6}"/>
            </c:ext>
          </c:extLst>
        </c:ser>
        <c:ser>
          <c:idx val="1"/>
          <c:order val="1"/>
          <c:tx>
            <c:strRef>
              <c:f>Sheet2!$L$3</c:f>
              <c:strCache>
                <c:ptCount val="1"/>
                <c:pt idx="0">
                  <c:v>Bounc Back</c:v>
                </c:pt>
              </c:strCache>
            </c:strRef>
          </c:tx>
          <c:cat>
            <c:strRef>
              <c:f>Sheet2!$M$1:$O$1</c:f>
              <c:strCache>
                <c:ptCount val="3"/>
                <c:pt idx="0">
                  <c:v>MT1</c:v>
                </c:pt>
                <c:pt idx="1">
                  <c:v>MT2</c:v>
                </c:pt>
                <c:pt idx="2">
                  <c:v>MT3</c:v>
                </c:pt>
              </c:strCache>
            </c:strRef>
          </c:cat>
          <c:val>
            <c:numRef>
              <c:f>Sheet2!$M$3:$O$3</c:f>
              <c:numCache>
                <c:formatCode>General</c:formatCode>
                <c:ptCount val="3"/>
                <c:pt idx="0">
                  <c:v>87.384615384615401</c:v>
                </c:pt>
                <c:pt idx="1">
                  <c:v>67.07692307692308</c:v>
                </c:pt>
                <c:pt idx="2">
                  <c:v>82.923076923076906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265-EF42-A49D-80485C3FA4F6}"/>
            </c:ext>
          </c:extLst>
        </c:ser>
        <c:ser>
          <c:idx val="2"/>
          <c:order val="2"/>
          <c:tx>
            <c:strRef>
              <c:f>Sheet2!$L$4</c:f>
              <c:strCache>
                <c:ptCount val="1"/>
                <c:pt idx="0">
                  <c:v>Decline</c:v>
                </c:pt>
              </c:strCache>
            </c:strRef>
          </c:tx>
          <c:cat>
            <c:strRef>
              <c:f>Sheet2!$M$1:$O$1</c:f>
              <c:strCache>
                <c:ptCount val="3"/>
                <c:pt idx="0">
                  <c:v>MT1</c:v>
                </c:pt>
                <c:pt idx="1">
                  <c:v>MT2</c:v>
                </c:pt>
                <c:pt idx="2">
                  <c:v>MT3</c:v>
                </c:pt>
              </c:strCache>
            </c:strRef>
          </c:cat>
          <c:val>
            <c:numRef>
              <c:f>Sheet2!$M$4:$O$4</c:f>
              <c:numCache>
                <c:formatCode>General</c:formatCode>
                <c:ptCount val="3"/>
                <c:pt idx="0">
                  <c:v>80.8</c:v>
                </c:pt>
                <c:pt idx="1">
                  <c:v>61.45</c:v>
                </c:pt>
                <c:pt idx="2">
                  <c:v>56.9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265-EF42-A49D-80485C3FA4F6}"/>
            </c:ext>
          </c:extLst>
        </c:ser>
        <c:ser>
          <c:idx val="3"/>
          <c:order val="3"/>
          <c:tx>
            <c:strRef>
              <c:f>Sheet2!$L$5</c:f>
              <c:strCache>
                <c:ptCount val="1"/>
                <c:pt idx="0">
                  <c:v>Low</c:v>
                </c:pt>
              </c:strCache>
            </c:strRef>
          </c:tx>
          <c:cat>
            <c:strRef>
              <c:f>Sheet2!$M$1:$O$1</c:f>
              <c:strCache>
                <c:ptCount val="3"/>
                <c:pt idx="0">
                  <c:v>MT1</c:v>
                </c:pt>
                <c:pt idx="1">
                  <c:v>MT2</c:v>
                </c:pt>
                <c:pt idx="2">
                  <c:v>MT3</c:v>
                </c:pt>
              </c:strCache>
            </c:strRef>
          </c:cat>
          <c:val>
            <c:numRef>
              <c:f>Sheet2!$M$5:$O$5</c:f>
              <c:numCache>
                <c:formatCode>General</c:formatCode>
                <c:ptCount val="3"/>
                <c:pt idx="0">
                  <c:v>54.5</c:v>
                </c:pt>
                <c:pt idx="1">
                  <c:v>50.9</c:v>
                </c:pt>
                <c:pt idx="2">
                  <c:v>53.4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265-EF42-A49D-80485C3FA4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8595880"/>
        <c:axId val="2108599000"/>
      </c:lineChart>
      <c:catAx>
        <c:axId val="21085958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en-US"/>
          </a:p>
        </c:txPr>
        <c:crossAx val="2108599000"/>
        <c:crosses val="autoZero"/>
        <c:auto val="1"/>
        <c:lblAlgn val="ctr"/>
        <c:lblOffset val="100"/>
        <c:noMultiLvlLbl val="0"/>
      </c:catAx>
      <c:valAx>
        <c:axId val="2108599000"/>
        <c:scaling>
          <c:orientation val="minMax"/>
          <c:min val="4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21085958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'summary in-class'!$A$2</c:f>
              <c:strCache>
                <c:ptCount val="1"/>
                <c:pt idx="0">
                  <c:v>Strong </c:v>
                </c:pt>
              </c:strCache>
            </c:strRef>
          </c:tx>
          <c:invertIfNegative val="0"/>
          <c:cat>
            <c:strRef>
              <c:f>'summary in-class'!$B$1:$F$1</c:f>
              <c:strCache>
                <c:ptCount val="5"/>
                <c:pt idx="0">
                  <c:v>Active Notes</c:v>
                </c:pt>
                <c:pt idx="1">
                  <c:v>Class slides</c:v>
                </c:pt>
                <c:pt idx="2">
                  <c:v>Class Discussion</c:v>
                </c:pt>
                <c:pt idx="3">
                  <c:v>Summarize &amp; Review After Class</c:v>
                </c:pt>
                <c:pt idx="4">
                  <c:v>Homework as self-test</c:v>
                </c:pt>
              </c:strCache>
            </c:strRef>
          </c:cat>
          <c:val>
            <c:numRef>
              <c:f>'summary in-class'!$B$2:$F$2</c:f>
              <c:numCache>
                <c:formatCode>General</c:formatCode>
                <c:ptCount val="5"/>
                <c:pt idx="0">
                  <c:v>0.78571428571428603</c:v>
                </c:pt>
                <c:pt idx="1">
                  <c:v>0.64285714285714302</c:v>
                </c:pt>
                <c:pt idx="2">
                  <c:v>0.42857142857142899</c:v>
                </c:pt>
                <c:pt idx="3">
                  <c:v>0.5</c:v>
                </c:pt>
                <c:pt idx="4">
                  <c:v>0.92857142857142905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EC-B440-B861-832A30FD96CB}"/>
            </c:ext>
          </c:extLst>
        </c:ser>
        <c:ser>
          <c:idx val="1"/>
          <c:order val="1"/>
          <c:tx>
            <c:strRef>
              <c:f>'summary in-class'!$A$3</c:f>
              <c:strCache>
                <c:ptCount val="1"/>
                <c:pt idx="0">
                  <c:v>Bounce back</c:v>
                </c:pt>
              </c:strCache>
            </c:strRef>
          </c:tx>
          <c:invertIfNegative val="0"/>
          <c:cat>
            <c:strRef>
              <c:f>'summary in-class'!$B$1:$F$1</c:f>
              <c:strCache>
                <c:ptCount val="5"/>
                <c:pt idx="0">
                  <c:v>Active Notes</c:v>
                </c:pt>
                <c:pt idx="1">
                  <c:v>Class slides</c:v>
                </c:pt>
                <c:pt idx="2">
                  <c:v>Class Discussion</c:v>
                </c:pt>
                <c:pt idx="3">
                  <c:v>Summarize &amp; Review After Class</c:v>
                </c:pt>
                <c:pt idx="4">
                  <c:v>Homework as self-test</c:v>
                </c:pt>
              </c:strCache>
            </c:strRef>
          </c:cat>
          <c:val>
            <c:numRef>
              <c:f>'summary in-class'!$B$3:$F$3</c:f>
              <c:numCache>
                <c:formatCode>General</c:formatCode>
                <c:ptCount val="5"/>
                <c:pt idx="0">
                  <c:v>0.6875</c:v>
                </c:pt>
                <c:pt idx="1">
                  <c:v>0.4375</c:v>
                </c:pt>
                <c:pt idx="2">
                  <c:v>0.3125</c:v>
                </c:pt>
                <c:pt idx="3">
                  <c:v>0.5</c:v>
                </c:pt>
                <c:pt idx="4">
                  <c:v>0.375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EC-B440-B861-832A30FD96CB}"/>
            </c:ext>
          </c:extLst>
        </c:ser>
        <c:ser>
          <c:idx val="2"/>
          <c:order val="2"/>
          <c:tx>
            <c:strRef>
              <c:f>'summary in-class'!$A$4</c:f>
              <c:strCache>
                <c:ptCount val="1"/>
                <c:pt idx="0">
                  <c:v>Decline</c:v>
                </c:pt>
              </c:strCache>
            </c:strRef>
          </c:tx>
          <c:invertIfNegative val="0"/>
          <c:cat>
            <c:strRef>
              <c:f>'summary in-class'!$B$1:$F$1</c:f>
              <c:strCache>
                <c:ptCount val="5"/>
                <c:pt idx="0">
                  <c:v>Active Notes</c:v>
                </c:pt>
                <c:pt idx="1">
                  <c:v>Class slides</c:v>
                </c:pt>
                <c:pt idx="2">
                  <c:v>Class Discussion</c:v>
                </c:pt>
                <c:pt idx="3">
                  <c:v>Summarize &amp; Review After Class</c:v>
                </c:pt>
                <c:pt idx="4">
                  <c:v>Homework as self-test</c:v>
                </c:pt>
              </c:strCache>
            </c:strRef>
          </c:cat>
          <c:val>
            <c:numRef>
              <c:f>'summary in-class'!$B$4:$F$4</c:f>
              <c:numCache>
                <c:formatCode>General</c:formatCode>
                <c:ptCount val="5"/>
                <c:pt idx="0">
                  <c:v>0.6</c:v>
                </c:pt>
                <c:pt idx="1">
                  <c:v>0.6</c:v>
                </c:pt>
                <c:pt idx="2">
                  <c:v>0.2</c:v>
                </c:pt>
                <c:pt idx="3">
                  <c:v>0.2</c:v>
                </c:pt>
                <c:pt idx="4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EC-B440-B861-832A30FD96CB}"/>
            </c:ext>
          </c:extLst>
        </c:ser>
        <c:ser>
          <c:idx val="3"/>
          <c:order val="3"/>
          <c:tx>
            <c:strRef>
              <c:f>'summary in-class'!$A$5</c:f>
              <c:strCache>
                <c:ptCount val="1"/>
                <c:pt idx="0">
                  <c:v>Weak</c:v>
                </c:pt>
              </c:strCache>
            </c:strRef>
          </c:tx>
          <c:invertIfNegative val="0"/>
          <c:cat>
            <c:strRef>
              <c:f>'summary in-class'!$B$1:$F$1</c:f>
              <c:strCache>
                <c:ptCount val="5"/>
                <c:pt idx="0">
                  <c:v>Active Notes</c:v>
                </c:pt>
                <c:pt idx="1">
                  <c:v>Class slides</c:v>
                </c:pt>
                <c:pt idx="2">
                  <c:v>Class Discussion</c:v>
                </c:pt>
                <c:pt idx="3">
                  <c:v>Summarize &amp; Review After Class</c:v>
                </c:pt>
                <c:pt idx="4">
                  <c:v>Homework as self-test</c:v>
                </c:pt>
              </c:strCache>
            </c:strRef>
          </c:cat>
          <c:val>
            <c:numRef>
              <c:f>'summary in-class'!$B$5:$F$5</c:f>
              <c:numCache>
                <c:formatCode>General</c:formatCode>
                <c:ptCount val="5"/>
                <c:pt idx="0">
                  <c:v>0.7</c:v>
                </c:pt>
                <c:pt idx="1">
                  <c:v>0.8</c:v>
                </c:pt>
                <c:pt idx="2">
                  <c:v>0.2</c:v>
                </c:pt>
                <c:pt idx="3">
                  <c:v>0.4</c:v>
                </c:pt>
                <c:pt idx="4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3EC-B440-B861-832A30FD96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4734232"/>
        <c:axId val="2094680056"/>
      </c:barChart>
      <c:catAx>
        <c:axId val="2094734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en-US"/>
          </a:p>
        </c:txPr>
        <c:crossAx val="2094680056"/>
        <c:crosses val="autoZero"/>
        <c:auto val="1"/>
        <c:lblAlgn val="ctr"/>
        <c:lblOffset val="100"/>
        <c:noMultiLvlLbl val="0"/>
      </c:catAx>
      <c:valAx>
        <c:axId val="2094680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9473423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Sheet2!$L$2</c:f>
              <c:strCache>
                <c:ptCount val="1"/>
                <c:pt idx="0">
                  <c:v>High</c:v>
                </c:pt>
              </c:strCache>
            </c:strRef>
          </c:tx>
          <c:cat>
            <c:strRef>
              <c:f>Sheet2!$M$1:$O$1</c:f>
              <c:strCache>
                <c:ptCount val="3"/>
                <c:pt idx="0">
                  <c:v>MT1</c:v>
                </c:pt>
                <c:pt idx="1">
                  <c:v>MT2</c:v>
                </c:pt>
                <c:pt idx="2">
                  <c:v>MT3</c:v>
                </c:pt>
              </c:strCache>
            </c:strRef>
          </c:cat>
          <c:val>
            <c:numRef>
              <c:f>Sheet2!$M$2:$O$2</c:f>
              <c:numCache>
                <c:formatCode>General</c:formatCode>
                <c:ptCount val="3"/>
                <c:pt idx="0">
                  <c:v>94.071428571428115</c:v>
                </c:pt>
                <c:pt idx="1">
                  <c:v>92.428571428571345</c:v>
                </c:pt>
                <c:pt idx="2">
                  <c:v>92.928571428571345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DF3-FB4A-BB43-4236CB66C03A}"/>
            </c:ext>
          </c:extLst>
        </c:ser>
        <c:ser>
          <c:idx val="1"/>
          <c:order val="1"/>
          <c:tx>
            <c:strRef>
              <c:f>Sheet2!$L$3</c:f>
              <c:strCache>
                <c:ptCount val="1"/>
                <c:pt idx="0">
                  <c:v>Bounc Back</c:v>
                </c:pt>
              </c:strCache>
            </c:strRef>
          </c:tx>
          <c:cat>
            <c:strRef>
              <c:f>Sheet2!$M$1:$O$1</c:f>
              <c:strCache>
                <c:ptCount val="3"/>
                <c:pt idx="0">
                  <c:v>MT1</c:v>
                </c:pt>
                <c:pt idx="1">
                  <c:v>MT2</c:v>
                </c:pt>
                <c:pt idx="2">
                  <c:v>MT3</c:v>
                </c:pt>
              </c:strCache>
            </c:strRef>
          </c:cat>
          <c:val>
            <c:numRef>
              <c:f>Sheet2!$M$3:$O$3</c:f>
              <c:numCache>
                <c:formatCode>General</c:formatCode>
                <c:ptCount val="3"/>
                <c:pt idx="0">
                  <c:v>87.384615384615401</c:v>
                </c:pt>
                <c:pt idx="1">
                  <c:v>67.07692307692308</c:v>
                </c:pt>
                <c:pt idx="2">
                  <c:v>82.923076923076906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DF3-FB4A-BB43-4236CB66C03A}"/>
            </c:ext>
          </c:extLst>
        </c:ser>
        <c:ser>
          <c:idx val="2"/>
          <c:order val="2"/>
          <c:tx>
            <c:strRef>
              <c:f>Sheet2!$L$4</c:f>
              <c:strCache>
                <c:ptCount val="1"/>
                <c:pt idx="0">
                  <c:v>Decline</c:v>
                </c:pt>
              </c:strCache>
            </c:strRef>
          </c:tx>
          <c:cat>
            <c:strRef>
              <c:f>Sheet2!$M$1:$O$1</c:f>
              <c:strCache>
                <c:ptCount val="3"/>
                <c:pt idx="0">
                  <c:v>MT1</c:v>
                </c:pt>
                <c:pt idx="1">
                  <c:v>MT2</c:v>
                </c:pt>
                <c:pt idx="2">
                  <c:v>MT3</c:v>
                </c:pt>
              </c:strCache>
            </c:strRef>
          </c:cat>
          <c:val>
            <c:numRef>
              <c:f>Sheet2!$M$4:$O$4</c:f>
              <c:numCache>
                <c:formatCode>General</c:formatCode>
                <c:ptCount val="3"/>
                <c:pt idx="0">
                  <c:v>80.8</c:v>
                </c:pt>
                <c:pt idx="1">
                  <c:v>61.45</c:v>
                </c:pt>
                <c:pt idx="2">
                  <c:v>56.9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DF3-FB4A-BB43-4236CB66C03A}"/>
            </c:ext>
          </c:extLst>
        </c:ser>
        <c:ser>
          <c:idx val="3"/>
          <c:order val="3"/>
          <c:tx>
            <c:strRef>
              <c:f>Sheet2!$L$5</c:f>
              <c:strCache>
                <c:ptCount val="1"/>
                <c:pt idx="0">
                  <c:v>Low</c:v>
                </c:pt>
              </c:strCache>
            </c:strRef>
          </c:tx>
          <c:cat>
            <c:strRef>
              <c:f>Sheet2!$M$1:$O$1</c:f>
              <c:strCache>
                <c:ptCount val="3"/>
                <c:pt idx="0">
                  <c:v>MT1</c:v>
                </c:pt>
                <c:pt idx="1">
                  <c:v>MT2</c:v>
                </c:pt>
                <c:pt idx="2">
                  <c:v>MT3</c:v>
                </c:pt>
              </c:strCache>
            </c:strRef>
          </c:cat>
          <c:val>
            <c:numRef>
              <c:f>Sheet2!$M$5:$O$5</c:f>
              <c:numCache>
                <c:formatCode>General</c:formatCode>
                <c:ptCount val="3"/>
                <c:pt idx="0">
                  <c:v>54.5</c:v>
                </c:pt>
                <c:pt idx="1">
                  <c:v>50.9</c:v>
                </c:pt>
                <c:pt idx="2">
                  <c:v>53.4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DF3-FB4A-BB43-4236CB66C0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4205608"/>
        <c:axId val="2107650216"/>
      </c:lineChart>
      <c:catAx>
        <c:axId val="20942056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en-US"/>
          </a:p>
        </c:txPr>
        <c:crossAx val="2107650216"/>
        <c:crosses val="autoZero"/>
        <c:auto val="1"/>
        <c:lblAlgn val="ctr"/>
        <c:lblOffset val="100"/>
        <c:noMultiLvlLbl val="0"/>
      </c:catAx>
      <c:valAx>
        <c:axId val="2107650216"/>
        <c:scaling>
          <c:orientation val="minMax"/>
          <c:min val="4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20942056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'Exam prep'!$A$2</c:f>
              <c:strCache>
                <c:ptCount val="1"/>
                <c:pt idx="0">
                  <c:v>Strong </c:v>
                </c:pt>
              </c:strCache>
            </c:strRef>
          </c:tx>
          <c:invertIfNegative val="0"/>
          <c:cat>
            <c:strRef>
              <c:f>'Exam prep'!$B$1:$D$1</c:f>
              <c:strCache>
                <c:ptCount val="3"/>
                <c:pt idx="0">
                  <c:v>Review Class slides &amp; notes</c:v>
                </c:pt>
                <c:pt idx="1">
                  <c:v>Practice Tests</c:v>
                </c:pt>
                <c:pt idx="2">
                  <c:v>Summarize, transform information</c:v>
                </c:pt>
              </c:strCache>
            </c:strRef>
          </c:cat>
          <c:val>
            <c:numRef>
              <c:f>'Exam prep'!$B$2:$D$2</c:f>
              <c:numCache>
                <c:formatCode>General</c:formatCode>
                <c:ptCount val="3"/>
                <c:pt idx="0">
                  <c:v>0.64285714285714302</c:v>
                </c:pt>
                <c:pt idx="1">
                  <c:v>0.85714285714285698</c:v>
                </c:pt>
                <c:pt idx="2">
                  <c:v>0.42857142857142899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A9-4745-B425-B1AE1F29903B}"/>
            </c:ext>
          </c:extLst>
        </c:ser>
        <c:ser>
          <c:idx val="1"/>
          <c:order val="1"/>
          <c:tx>
            <c:strRef>
              <c:f>'Exam prep'!$A$3</c:f>
              <c:strCache>
                <c:ptCount val="1"/>
                <c:pt idx="0">
                  <c:v>Bounce back</c:v>
                </c:pt>
              </c:strCache>
            </c:strRef>
          </c:tx>
          <c:invertIfNegative val="0"/>
          <c:cat>
            <c:strRef>
              <c:f>'Exam prep'!$B$1:$D$1</c:f>
              <c:strCache>
                <c:ptCount val="3"/>
                <c:pt idx="0">
                  <c:v>Review Class slides &amp; notes</c:v>
                </c:pt>
                <c:pt idx="1">
                  <c:v>Practice Tests</c:v>
                </c:pt>
                <c:pt idx="2">
                  <c:v>Summarize, transform information</c:v>
                </c:pt>
              </c:strCache>
            </c:strRef>
          </c:cat>
          <c:val>
            <c:numRef>
              <c:f>'Exam prep'!$B$3:$D$3</c:f>
              <c:numCache>
                <c:formatCode>General</c:formatCode>
                <c:ptCount val="3"/>
                <c:pt idx="0">
                  <c:v>0.1875</c:v>
                </c:pt>
                <c:pt idx="1">
                  <c:v>0.8125</c:v>
                </c:pt>
                <c:pt idx="2">
                  <c:v>0.375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A9-4745-B425-B1AE1F29903B}"/>
            </c:ext>
          </c:extLst>
        </c:ser>
        <c:ser>
          <c:idx val="2"/>
          <c:order val="2"/>
          <c:tx>
            <c:strRef>
              <c:f>'Exam prep'!$A$4</c:f>
              <c:strCache>
                <c:ptCount val="1"/>
                <c:pt idx="0">
                  <c:v>Decline</c:v>
                </c:pt>
              </c:strCache>
            </c:strRef>
          </c:tx>
          <c:invertIfNegative val="0"/>
          <c:cat>
            <c:strRef>
              <c:f>'Exam prep'!$B$1:$D$1</c:f>
              <c:strCache>
                <c:ptCount val="3"/>
                <c:pt idx="0">
                  <c:v>Review Class slides &amp; notes</c:v>
                </c:pt>
                <c:pt idx="1">
                  <c:v>Practice Tests</c:v>
                </c:pt>
                <c:pt idx="2">
                  <c:v>Summarize, transform information</c:v>
                </c:pt>
              </c:strCache>
            </c:strRef>
          </c:cat>
          <c:val>
            <c:numRef>
              <c:f>'Exam prep'!$B$4:$D$4</c:f>
              <c:numCache>
                <c:formatCode>General</c:formatCode>
                <c:ptCount val="3"/>
                <c:pt idx="0">
                  <c:v>0.5</c:v>
                </c:pt>
                <c:pt idx="1">
                  <c:v>0.55000000000000004</c:v>
                </c:pt>
                <c:pt idx="2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A9-4745-B425-B1AE1F29903B}"/>
            </c:ext>
          </c:extLst>
        </c:ser>
        <c:ser>
          <c:idx val="3"/>
          <c:order val="3"/>
          <c:tx>
            <c:strRef>
              <c:f>'Exam prep'!$A$5</c:f>
              <c:strCache>
                <c:ptCount val="1"/>
                <c:pt idx="0">
                  <c:v>Weak</c:v>
                </c:pt>
              </c:strCache>
            </c:strRef>
          </c:tx>
          <c:invertIfNegative val="0"/>
          <c:cat>
            <c:strRef>
              <c:f>'Exam prep'!$B$1:$D$1</c:f>
              <c:strCache>
                <c:ptCount val="3"/>
                <c:pt idx="0">
                  <c:v>Review Class slides &amp; notes</c:v>
                </c:pt>
                <c:pt idx="1">
                  <c:v>Practice Tests</c:v>
                </c:pt>
                <c:pt idx="2">
                  <c:v>Summarize, transform information</c:v>
                </c:pt>
              </c:strCache>
            </c:strRef>
          </c:cat>
          <c:val>
            <c:numRef>
              <c:f>'Exam prep'!$B$5:$D$5</c:f>
              <c:numCache>
                <c:formatCode>General</c:formatCode>
                <c:ptCount val="3"/>
                <c:pt idx="0">
                  <c:v>0.6</c:v>
                </c:pt>
                <c:pt idx="1">
                  <c:v>0.3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7A9-4745-B425-B1AE1F2990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4254264"/>
        <c:axId val="2094257384"/>
      </c:barChart>
      <c:catAx>
        <c:axId val="2094254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094257384"/>
        <c:crosses val="autoZero"/>
        <c:auto val="1"/>
        <c:lblAlgn val="ctr"/>
        <c:lblOffset val="100"/>
        <c:noMultiLvlLbl val="0"/>
      </c:catAx>
      <c:valAx>
        <c:axId val="2094257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9425426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'Exam prep'!$A$2</c:f>
              <c:strCache>
                <c:ptCount val="1"/>
                <c:pt idx="0">
                  <c:v>Strong </c:v>
                </c:pt>
              </c:strCache>
            </c:strRef>
          </c:tx>
          <c:invertIfNegative val="0"/>
          <c:cat>
            <c:strRef>
              <c:f>'Exam prep'!$B$1:$D$1</c:f>
              <c:strCache>
                <c:ptCount val="3"/>
                <c:pt idx="0">
                  <c:v>Review Class slides &amp; notes</c:v>
                </c:pt>
                <c:pt idx="1">
                  <c:v>Practice Tests</c:v>
                </c:pt>
                <c:pt idx="2">
                  <c:v>Summarize, transform information</c:v>
                </c:pt>
              </c:strCache>
            </c:strRef>
          </c:cat>
          <c:val>
            <c:numRef>
              <c:f>'Exam prep'!$B$2:$D$2</c:f>
              <c:numCache>
                <c:formatCode>General</c:formatCode>
                <c:ptCount val="3"/>
                <c:pt idx="0">
                  <c:v>0.64285714285714302</c:v>
                </c:pt>
                <c:pt idx="1">
                  <c:v>0.85714285714285698</c:v>
                </c:pt>
                <c:pt idx="2">
                  <c:v>0.42857142857142899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16-2F42-9751-40B0A1FB4608}"/>
            </c:ext>
          </c:extLst>
        </c:ser>
        <c:ser>
          <c:idx val="1"/>
          <c:order val="1"/>
          <c:tx>
            <c:strRef>
              <c:f>'Exam prep'!$A$3</c:f>
              <c:strCache>
                <c:ptCount val="1"/>
                <c:pt idx="0">
                  <c:v>Bounce back</c:v>
                </c:pt>
              </c:strCache>
            </c:strRef>
          </c:tx>
          <c:invertIfNegative val="0"/>
          <c:cat>
            <c:strRef>
              <c:f>'Exam prep'!$B$1:$D$1</c:f>
              <c:strCache>
                <c:ptCount val="3"/>
                <c:pt idx="0">
                  <c:v>Review Class slides &amp; notes</c:v>
                </c:pt>
                <c:pt idx="1">
                  <c:v>Practice Tests</c:v>
                </c:pt>
                <c:pt idx="2">
                  <c:v>Summarize, transform information</c:v>
                </c:pt>
              </c:strCache>
            </c:strRef>
          </c:cat>
          <c:val>
            <c:numRef>
              <c:f>'Exam prep'!$B$3:$D$3</c:f>
              <c:numCache>
                <c:formatCode>General</c:formatCode>
                <c:ptCount val="3"/>
                <c:pt idx="0">
                  <c:v>0.1875</c:v>
                </c:pt>
                <c:pt idx="1">
                  <c:v>0.8125</c:v>
                </c:pt>
                <c:pt idx="2">
                  <c:v>0.375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16-2F42-9751-40B0A1FB4608}"/>
            </c:ext>
          </c:extLst>
        </c:ser>
        <c:ser>
          <c:idx val="2"/>
          <c:order val="2"/>
          <c:tx>
            <c:strRef>
              <c:f>'Exam prep'!$A$4</c:f>
              <c:strCache>
                <c:ptCount val="1"/>
                <c:pt idx="0">
                  <c:v>Decline</c:v>
                </c:pt>
              </c:strCache>
            </c:strRef>
          </c:tx>
          <c:invertIfNegative val="0"/>
          <c:cat>
            <c:strRef>
              <c:f>'Exam prep'!$B$1:$D$1</c:f>
              <c:strCache>
                <c:ptCount val="3"/>
                <c:pt idx="0">
                  <c:v>Review Class slides &amp; notes</c:v>
                </c:pt>
                <c:pt idx="1">
                  <c:v>Practice Tests</c:v>
                </c:pt>
                <c:pt idx="2">
                  <c:v>Summarize, transform information</c:v>
                </c:pt>
              </c:strCache>
            </c:strRef>
          </c:cat>
          <c:val>
            <c:numRef>
              <c:f>'Exam prep'!$B$4:$D$4</c:f>
              <c:numCache>
                <c:formatCode>General</c:formatCode>
                <c:ptCount val="3"/>
                <c:pt idx="0">
                  <c:v>0.5</c:v>
                </c:pt>
                <c:pt idx="1">
                  <c:v>0.55000000000000004</c:v>
                </c:pt>
                <c:pt idx="2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316-2F42-9751-40B0A1FB4608}"/>
            </c:ext>
          </c:extLst>
        </c:ser>
        <c:ser>
          <c:idx val="3"/>
          <c:order val="3"/>
          <c:tx>
            <c:strRef>
              <c:f>'Exam prep'!$A$5</c:f>
              <c:strCache>
                <c:ptCount val="1"/>
                <c:pt idx="0">
                  <c:v>Weak</c:v>
                </c:pt>
              </c:strCache>
            </c:strRef>
          </c:tx>
          <c:invertIfNegative val="0"/>
          <c:cat>
            <c:strRef>
              <c:f>'Exam prep'!$B$1:$D$1</c:f>
              <c:strCache>
                <c:ptCount val="3"/>
                <c:pt idx="0">
                  <c:v>Review Class slides &amp; notes</c:v>
                </c:pt>
                <c:pt idx="1">
                  <c:v>Practice Tests</c:v>
                </c:pt>
                <c:pt idx="2">
                  <c:v>Summarize, transform information</c:v>
                </c:pt>
              </c:strCache>
            </c:strRef>
          </c:cat>
          <c:val>
            <c:numRef>
              <c:f>'Exam prep'!$B$5:$D$5</c:f>
              <c:numCache>
                <c:formatCode>General</c:formatCode>
                <c:ptCount val="3"/>
                <c:pt idx="0">
                  <c:v>0.6</c:v>
                </c:pt>
                <c:pt idx="1">
                  <c:v>0.3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316-2F42-9751-40B0A1FB46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0324936"/>
        <c:axId val="2110328056"/>
      </c:barChart>
      <c:catAx>
        <c:axId val="21103249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110328056"/>
        <c:crosses val="autoZero"/>
        <c:auto val="1"/>
        <c:lblAlgn val="ctr"/>
        <c:lblOffset val="100"/>
        <c:noMultiLvlLbl val="0"/>
      </c:catAx>
      <c:valAx>
        <c:axId val="2110328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1032493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'Exam prep'!$A$2</c:f>
              <c:strCache>
                <c:ptCount val="1"/>
                <c:pt idx="0">
                  <c:v>Strong </c:v>
                </c:pt>
              </c:strCache>
            </c:strRef>
          </c:tx>
          <c:invertIfNegative val="0"/>
          <c:cat>
            <c:strRef>
              <c:f>'Exam prep'!$B$1:$D$1</c:f>
              <c:strCache>
                <c:ptCount val="3"/>
                <c:pt idx="0">
                  <c:v>Review Class slides &amp; notes</c:v>
                </c:pt>
                <c:pt idx="1">
                  <c:v>Practice Tests</c:v>
                </c:pt>
                <c:pt idx="2">
                  <c:v>Summarize, transform information</c:v>
                </c:pt>
              </c:strCache>
            </c:strRef>
          </c:cat>
          <c:val>
            <c:numRef>
              <c:f>'Exam prep'!$B$2:$D$2</c:f>
              <c:numCache>
                <c:formatCode>General</c:formatCode>
                <c:ptCount val="3"/>
                <c:pt idx="0">
                  <c:v>0.64285714285714302</c:v>
                </c:pt>
                <c:pt idx="1">
                  <c:v>0.85714285714285698</c:v>
                </c:pt>
                <c:pt idx="2">
                  <c:v>0.42857142857142899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9E-8F4E-8B9F-6E3CAD8427B4}"/>
            </c:ext>
          </c:extLst>
        </c:ser>
        <c:ser>
          <c:idx val="1"/>
          <c:order val="1"/>
          <c:tx>
            <c:strRef>
              <c:f>'Exam prep'!$A$3</c:f>
              <c:strCache>
                <c:ptCount val="1"/>
                <c:pt idx="0">
                  <c:v>Bounce back</c:v>
                </c:pt>
              </c:strCache>
            </c:strRef>
          </c:tx>
          <c:invertIfNegative val="0"/>
          <c:cat>
            <c:strRef>
              <c:f>'Exam prep'!$B$1:$D$1</c:f>
              <c:strCache>
                <c:ptCount val="3"/>
                <c:pt idx="0">
                  <c:v>Review Class slides &amp; notes</c:v>
                </c:pt>
                <c:pt idx="1">
                  <c:v>Practice Tests</c:v>
                </c:pt>
                <c:pt idx="2">
                  <c:v>Summarize, transform information</c:v>
                </c:pt>
              </c:strCache>
            </c:strRef>
          </c:cat>
          <c:val>
            <c:numRef>
              <c:f>'Exam prep'!$B$3:$D$3</c:f>
              <c:numCache>
                <c:formatCode>General</c:formatCode>
                <c:ptCount val="3"/>
                <c:pt idx="0">
                  <c:v>0.1875</c:v>
                </c:pt>
                <c:pt idx="1">
                  <c:v>0.8125</c:v>
                </c:pt>
                <c:pt idx="2">
                  <c:v>0.375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9E-8F4E-8B9F-6E3CAD8427B4}"/>
            </c:ext>
          </c:extLst>
        </c:ser>
        <c:ser>
          <c:idx val="2"/>
          <c:order val="2"/>
          <c:tx>
            <c:strRef>
              <c:f>'Exam prep'!$A$4</c:f>
              <c:strCache>
                <c:ptCount val="1"/>
                <c:pt idx="0">
                  <c:v>Decline</c:v>
                </c:pt>
              </c:strCache>
            </c:strRef>
          </c:tx>
          <c:invertIfNegative val="0"/>
          <c:cat>
            <c:strRef>
              <c:f>'Exam prep'!$B$1:$D$1</c:f>
              <c:strCache>
                <c:ptCount val="3"/>
                <c:pt idx="0">
                  <c:v>Review Class slides &amp; notes</c:v>
                </c:pt>
                <c:pt idx="1">
                  <c:v>Practice Tests</c:v>
                </c:pt>
                <c:pt idx="2">
                  <c:v>Summarize, transform information</c:v>
                </c:pt>
              </c:strCache>
            </c:strRef>
          </c:cat>
          <c:val>
            <c:numRef>
              <c:f>'Exam prep'!$B$4:$D$4</c:f>
              <c:numCache>
                <c:formatCode>General</c:formatCode>
                <c:ptCount val="3"/>
                <c:pt idx="0">
                  <c:v>0.5</c:v>
                </c:pt>
                <c:pt idx="1">
                  <c:v>0.55000000000000004</c:v>
                </c:pt>
                <c:pt idx="2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9E-8F4E-8B9F-6E3CAD8427B4}"/>
            </c:ext>
          </c:extLst>
        </c:ser>
        <c:ser>
          <c:idx val="3"/>
          <c:order val="3"/>
          <c:tx>
            <c:strRef>
              <c:f>'Exam prep'!$A$5</c:f>
              <c:strCache>
                <c:ptCount val="1"/>
                <c:pt idx="0">
                  <c:v>Weak</c:v>
                </c:pt>
              </c:strCache>
            </c:strRef>
          </c:tx>
          <c:invertIfNegative val="0"/>
          <c:cat>
            <c:strRef>
              <c:f>'Exam prep'!$B$1:$D$1</c:f>
              <c:strCache>
                <c:ptCount val="3"/>
                <c:pt idx="0">
                  <c:v>Review Class slides &amp; notes</c:v>
                </c:pt>
                <c:pt idx="1">
                  <c:v>Practice Tests</c:v>
                </c:pt>
                <c:pt idx="2">
                  <c:v>Summarize, transform information</c:v>
                </c:pt>
              </c:strCache>
            </c:strRef>
          </c:cat>
          <c:val>
            <c:numRef>
              <c:f>'Exam prep'!$B$5:$D$5</c:f>
              <c:numCache>
                <c:formatCode>General</c:formatCode>
                <c:ptCount val="3"/>
                <c:pt idx="0">
                  <c:v>0.6</c:v>
                </c:pt>
                <c:pt idx="1">
                  <c:v>0.3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B9E-8F4E-8B9F-6E3CAD8427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4286584"/>
        <c:axId val="2094289704"/>
      </c:barChart>
      <c:catAx>
        <c:axId val="20942865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094289704"/>
        <c:crosses val="autoZero"/>
        <c:auto val="1"/>
        <c:lblAlgn val="ctr"/>
        <c:lblOffset val="100"/>
        <c:noMultiLvlLbl val="0"/>
      </c:catAx>
      <c:valAx>
        <c:axId val="20942897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9428658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'Exam prep'!$A$2</c:f>
              <c:strCache>
                <c:ptCount val="1"/>
                <c:pt idx="0">
                  <c:v>Strong </c:v>
                </c:pt>
              </c:strCache>
            </c:strRef>
          </c:tx>
          <c:invertIfNegative val="0"/>
          <c:cat>
            <c:strRef>
              <c:f>'Exam prep'!$B$1:$D$1</c:f>
              <c:strCache>
                <c:ptCount val="3"/>
                <c:pt idx="0">
                  <c:v>Review Class slides &amp; notes</c:v>
                </c:pt>
                <c:pt idx="1">
                  <c:v>Practice Tests</c:v>
                </c:pt>
                <c:pt idx="2">
                  <c:v>Summarize, transform information</c:v>
                </c:pt>
              </c:strCache>
            </c:strRef>
          </c:cat>
          <c:val>
            <c:numRef>
              <c:f>'Exam prep'!$B$2:$D$2</c:f>
              <c:numCache>
                <c:formatCode>General</c:formatCode>
                <c:ptCount val="3"/>
                <c:pt idx="0">
                  <c:v>0.64285714285714302</c:v>
                </c:pt>
                <c:pt idx="1">
                  <c:v>0.85714285714285698</c:v>
                </c:pt>
                <c:pt idx="2">
                  <c:v>0.42857142857142899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3B-FB44-A2B0-65F2FC8FF2CF}"/>
            </c:ext>
          </c:extLst>
        </c:ser>
        <c:ser>
          <c:idx val="1"/>
          <c:order val="1"/>
          <c:tx>
            <c:strRef>
              <c:f>'Exam prep'!$A$3</c:f>
              <c:strCache>
                <c:ptCount val="1"/>
                <c:pt idx="0">
                  <c:v>Bounce back</c:v>
                </c:pt>
              </c:strCache>
            </c:strRef>
          </c:tx>
          <c:invertIfNegative val="0"/>
          <c:cat>
            <c:strRef>
              <c:f>'Exam prep'!$B$1:$D$1</c:f>
              <c:strCache>
                <c:ptCount val="3"/>
                <c:pt idx="0">
                  <c:v>Review Class slides &amp; notes</c:v>
                </c:pt>
                <c:pt idx="1">
                  <c:v>Practice Tests</c:v>
                </c:pt>
                <c:pt idx="2">
                  <c:v>Summarize, transform information</c:v>
                </c:pt>
              </c:strCache>
            </c:strRef>
          </c:cat>
          <c:val>
            <c:numRef>
              <c:f>'Exam prep'!$B$3:$D$3</c:f>
              <c:numCache>
                <c:formatCode>General</c:formatCode>
                <c:ptCount val="3"/>
                <c:pt idx="0">
                  <c:v>0.1875</c:v>
                </c:pt>
                <c:pt idx="1">
                  <c:v>0.8125</c:v>
                </c:pt>
                <c:pt idx="2">
                  <c:v>0.375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3B-FB44-A2B0-65F2FC8FF2CF}"/>
            </c:ext>
          </c:extLst>
        </c:ser>
        <c:ser>
          <c:idx val="2"/>
          <c:order val="2"/>
          <c:tx>
            <c:strRef>
              <c:f>'Exam prep'!$A$4</c:f>
              <c:strCache>
                <c:ptCount val="1"/>
                <c:pt idx="0">
                  <c:v>Decline</c:v>
                </c:pt>
              </c:strCache>
            </c:strRef>
          </c:tx>
          <c:invertIfNegative val="0"/>
          <c:cat>
            <c:strRef>
              <c:f>'Exam prep'!$B$1:$D$1</c:f>
              <c:strCache>
                <c:ptCount val="3"/>
                <c:pt idx="0">
                  <c:v>Review Class slides &amp; notes</c:v>
                </c:pt>
                <c:pt idx="1">
                  <c:v>Practice Tests</c:v>
                </c:pt>
                <c:pt idx="2">
                  <c:v>Summarize, transform information</c:v>
                </c:pt>
              </c:strCache>
            </c:strRef>
          </c:cat>
          <c:val>
            <c:numRef>
              <c:f>'Exam prep'!$B$4:$D$4</c:f>
              <c:numCache>
                <c:formatCode>General</c:formatCode>
                <c:ptCount val="3"/>
                <c:pt idx="0">
                  <c:v>0.5</c:v>
                </c:pt>
                <c:pt idx="1">
                  <c:v>0.55000000000000004</c:v>
                </c:pt>
                <c:pt idx="2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93B-FB44-A2B0-65F2FC8FF2CF}"/>
            </c:ext>
          </c:extLst>
        </c:ser>
        <c:ser>
          <c:idx val="3"/>
          <c:order val="3"/>
          <c:tx>
            <c:strRef>
              <c:f>'Exam prep'!$A$5</c:f>
              <c:strCache>
                <c:ptCount val="1"/>
                <c:pt idx="0">
                  <c:v>Weak</c:v>
                </c:pt>
              </c:strCache>
            </c:strRef>
          </c:tx>
          <c:invertIfNegative val="0"/>
          <c:cat>
            <c:strRef>
              <c:f>'Exam prep'!$B$1:$D$1</c:f>
              <c:strCache>
                <c:ptCount val="3"/>
                <c:pt idx="0">
                  <c:v>Review Class slides &amp; notes</c:v>
                </c:pt>
                <c:pt idx="1">
                  <c:v>Practice Tests</c:v>
                </c:pt>
                <c:pt idx="2">
                  <c:v>Summarize, transform information</c:v>
                </c:pt>
              </c:strCache>
            </c:strRef>
          </c:cat>
          <c:val>
            <c:numRef>
              <c:f>'Exam prep'!$B$5:$D$5</c:f>
              <c:numCache>
                <c:formatCode>General</c:formatCode>
                <c:ptCount val="3"/>
                <c:pt idx="0">
                  <c:v>0.6</c:v>
                </c:pt>
                <c:pt idx="1">
                  <c:v>0.3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93B-FB44-A2B0-65F2FC8FF2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0392920"/>
        <c:axId val="2110448760"/>
      </c:barChart>
      <c:catAx>
        <c:axId val="21103929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110448760"/>
        <c:crosses val="autoZero"/>
        <c:auto val="1"/>
        <c:lblAlgn val="ctr"/>
        <c:lblOffset val="100"/>
        <c:noMultiLvlLbl val="0"/>
      </c:catAx>
      <c:valAx>
        <c:axId val="2110448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1039292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'summay pre'!$A$2</c:f>
              <c:strCache>
                <c:ptCount val="1"/>
                <c:pt idx="0">
                  <c:v>Strong </c:v>
                </c:pt>
              </c:strCache>
            </c:strRef>
          </c:tx>
          <c:invertIfNegative val="0"/>
          <c:cat>
            <c:strRef>
              <c:f>'summay pre'!$B$1:$D$1</c:f>
              <c:strCache>
                <c:ptCount val="3"/>
                <c:pt idx="0">
                  <c:v>Active reading</c:v>
                </c:pt>
                <c:pt idx="1">
                  <c:v>Skim, preview</c:v>
                </c:pt>
                <c:pt idx="2">
                  <c:v>Pre-Class Homework</c:v>
                </c:pt>
              </c:strCache>
            </c:strRef>
          </c:cat>
          <c:val>
            <c:numRef>
              <c:f>'summay pre'!$B$2:$D$2</c:f>
              <c:numCache>
                <c:formatCode>General</c:formatCode>
                <c:ptCount val="3"/>
                <c:pt idx="0">
                  <c:v>0.85714285714285698</c:v>
                </c:pt>
                <c:pt idx="1">
                  <c:v>0.35714285714285698</c:v>
                </c:pt>
                <c:pt idx="2">
                  <c:v>0.78571428571428603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86-AD4F-A7CD-FCA336244C20}"/>
            </c:ext>
          </c:extLst>
        </c:ser>
        <c:ser>
          <c:idx val="1"/>
          <c:order val="1"/>
          <c:tx>
            <c:strRef>
              <c:f>'summay pre'!$A$3</c:f>
              <c:strCache>
                <c:ptCount val="1"/>
                <c:pt idx="0">
                  <c:v>Bounce back</c:v>
                </c:pt>
              </c:strCache>
            </c:strRef>
          </c:tx>
          <c:invertIfNegative val="0"/>
          <c:cat>
            <c:strRef>
              <c:f>'summay pre'!$B$1:$D$1</c:f>
              <c:strCache>
                <c:ptCount val="3"/>
                <c:pt idx="0">
                  <c:v>Active reading</c:v>
                </c:pt>
                <c:pt idx="1">
                  <c:v>Skim, preview</c:v>
                </c:pt>
                <c:pt idx="2">
                  <c:v>Pre-Class Homework</c:v>
                </c:pt>
              </c:strCache>
            </c:strRef>
          </c:cat>
          <c:val>
            <c:numRef>
              <c:f>'summay pre'!$B$3:$D$3</c:f>
              <c:numCache>
                <c:formatCode>General</c:formatCode>
                <c:ptCount val="3"/>
                <c:pt idx="0">
                  <c:v>0.625</c:v>
                </c:pt>
                <c:pt idx="1">
                  <c:v>0.375</c:v>
                </c:pt>
                <c:pt idx="2">
                  <c:v>0.6875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86-AD4F-A7CD-FCA336244C20}"/>
            </c:ext>
          </c:extLst>
        </c:ser>
        <c:ser>
          <c:idx val="2"/>
          <c:order val="2"/>
          <c:tx>
            <c:strRef>
              <c:f>'summay pre'!$A$4</c:f>
              <c:strCache>
                <c:ptCount val="1"/>
                <c:pt idx="0">
                  <c:v>Decline</c:v>
                </c:pt>
              </c:strCache>
            </c:strRef>
          </c:tx>
          <c:invertIfNegative val="0"/>
          <c:cat>
            <c:strRef>
              <c:f>'summay pre'!$B$1:$D$1</c:f>
              <c:strCache>
                <c:ptCount val="3"/>
                <c:pt idx="0">
                  <c:v>Active reading</c:v>
                </c:pt>
                <c:pt idx="1">
                  <c:v>Skim, preview</c:v>
                </c:pt>
                <c:pt idx="2">
                  <c:v>Pre-Class Homework</c:v>
                </c:pt>
              </c:strCache>
            </c:strRef>
          </c:cat>
          <c:val>
            <c:numRef>
              <c:f>'summay pre'!$B$4:$D$4</c:f>
              <c:numCache>
                <c:formatCode>General</c:formatCode>
                <c:ptCount val="3"/>
                <c:pt idx="0">
                  <c:v>0.35</c:v>
                </c:pt>
                <c:pt idx="1">
                  <c:v>0.3</c:v>
                </c:pt>
                <c:pt idx="2">
                  <c:v>0.55000000000000004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86-AD4F-A7CD-FCA336244C20}"/>
            </c:ext>
          </c:extLst>
        </c:ser>
        <c:ser>
          <c:idx val="3"/>
          <c:order val="3"/>
          <c:tx>
            <c:strRef>
              <c:f>'summay pre'!$A$5</c:f>
              <c:strCache>
                <c:ptCount val="1"/>
                <c:pt idx="0">
                  <c:v>Weak</c:v>
                </c:pt>
              </c:strCache>
            </c:strRef>
          </c:tx>
          <c:invertIfNegative val="0"/>
          <c:cat>
            <c:strRef>
              <c:f>'summay pre'!$B$1:$D$1</c:f>
              <c:strCache>
                <c:ptCount val="3"/>
                <c:pt idx="0">
                  <c:v>Active reading</c:v>
                </c:pt>
                <c:pt idx="1">
                  <c:v>Skim, preview</c:v>
                </c:pt>
                <c:pt idx="2">
                  <c:v>Pre-Class Homework</c:v>
                </c:pt>
              </c:strCache>
            </c:strRef>
          </c:cat>
          <c:val>
            <c:numRef>
              <c:f>'summay pre'!$B$5:$D$5</c:f>
              <c:numCache>
                <c:formatCode>General</c:formatCode>
                <c:ptCount val="3"/>
                <c:pt idx="0">
                  <c:v>0.2</c:v>
                </c:pt>
                <c:pt idx="1">
                  <c:v>0.4</c:v>
                </c:pt>
                <c:pt idx="2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B86-AD4F-A7CD-FCA336244C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8537512"/>
        <c:axId val="2108540632"/>
      </c:barChart>
      <c:catAx>
        <c:axId val="2108537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108540632"/>
        <c:crosses val="autoZero"/>
        <c:auto val="1"/>
        <c:lblAlgn val="ctr"/>
        <c:lblOffset val="100"/>
        <c:noMultiLvlLbl val="0"/>
      </c:catAx>
      <c:valAx>
        <c:axId val="21085406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0853751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Sheet2!$L$2</c:f>
              <c:strCache>
                <c:ptCount val="1"/>
                <c:pt idx="0">
                  <c:v>High</c:v>
                </c:pt>
              </c:strCache>
            </c:strRef>
          </c:tx>
          <c:cat>
            <c:strRef>
              <c:f>Sheet2!$M$1:$O$1</c:f>
              <c:strCache>
                <c:ptCount val="3"/>
                <c:pt idx="0">
                  <c:v>MT1</c:v>
                </c:pt>
                <c:pt idx="1">
                  <c:v>MT2</c:v>
                </c:pt>
                <c:pt idx="2">
                  <c:v>MT3</c:v>
                </c:pt>
              </c:strCache>
            </c:strRef>
          </c:cat>
          <c:val>
            <c:numRef>
              <c:f>Sheet2!$M$2:$O$2</c:f>
              <c:numCache>
                <c:formatCode>General</c:formatCode>
                <c:ptCount val="3"/>
                <c:pt idx="0">
                  <c:v>94.071428571428157</c:v>
                </c:pt>
                <c:pt idx="1">
                  <c:v>92.428571428571345</c:v>
                </c:pt>
                <c:pt idx="2">
                  <c:v>92.928571428571345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DE7-9642-83B9-FAD2C5EF53A1}"/>
            </c:ext>
          </c:extLst>
        </c:ser>
        <c:ser>
          <c:idx val="1"/>
          <c:order val="1"/>
          <c:tx>
            <c:strRef>
              <c:f>Sheet2!$L$3</c:f>
              <c:strCache>
                <c:ptCount val="1"/>
                <c:pt idx="0">
                  <c:v>Bounc Back</c:v>
                </c:pt>
              </c:strCache>
            </c:strRef>
          </c:tx>
          <c:cat>
            <c:strRef>
              <c:f>Sheet2!$M$1:$O$1</c:f>
              <c:strCache>
                <c:ptCount val="3"/>
                <c:pt idx="0">
                  <c:v>MT1</c:v>
                </c:pt>
                <c:pt idx="1">
                  <c:v>MT2</c:v>
                </c:pt>
                <c:pt idx="2">
                  <c:v>MT3</c:v>
                </c:pt>
              </c:strCache>
            </c:strRef>
          </c:cat>
          <c:val>
            <c:numRef>
              <c:f>Sheet2!$M$3:$O$3</c:f>
              <c:numCache>
                <c:formatCode>General</c:formatCode>
                <c:ptCount val="3"/>
                <c:pt idx="0">
                  <c:v>87.384615384615401</c:v>
                </c:pt>
                <c:pt idx="1">
                  <c:v>67.07692307692308</c:v>
                </c:pt>
                <c:pt idx="2">
                  <c:v>82.923076923076906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DE7-9642-83B9-FAD2C5EF53A1}"/>
            </c:ext>
          </c:extLst>
        </c:ser>
        <c:ser>
          <c:idx val="2"/>
          <c:order val="2"/>
          <c:tx>
            <c:strRef>
              <c:f>Sheet2!$L$4</c:f>
              <c:strCache>
                <c:ptCount val="1"/>
                <c:pt idx="0">
                  <c:v>Decline</c:v>
                </c:pt>
              </c:strCache>
            </c:strRef>
          </c:tx>
          <c:cat>
            <c:strRef>
              <c:f>Sheet2!$M$1:$O$1</c:f>
              <c:strCache>
                <c:ptCount val="3"/>
                <c:pt idx="0">
                  <c:v>MT1</c:v>
                </c:pt>
                <c:pt idx="1">
                  <c:v>MT2</c:v>
                </c:pt>
                <c:pt idx="2">
                  <c:v>MT3</c:v>
                </c:pt>
              </c:strCache>
            </c:strRef>
          </c:cat>
          <c:val>
            <c:numRef>
              <c:f>Sheet2!$M$4:$O$4</c:f>
              <c:numCache>
                <c:formatCode>General</c:formatCode>
                <c:ptCount val="3"/>
                <c:pt idx="0">
                  <c:v>80.8</c:v>
                </c:pt>
                <c:pt idx="1">
                  <c:v>61.45</c:v>
                </c:pt>
                <c:pt idx="2">
                  <c:v>56.9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DE7-9642-83B9-FAD2C5EF53A1}"/>
            </c:ext>
          </c:extLst>
        </c:ser>
        <c:ser>
          <c:idx val="3"/>
          <c:order val="3"/>
          <c:tx>
            <c:strRef>
              <c:f>Sheet2!$L$5</c:f>
              <c:strCache>
                <c:ptCount val="1"/>
                <c:pt idx="0">
                  <c:v>Low</c:v>
                </c:pt>
              </c:strCache>
            </c:strRef>
          </c:tx>
          <c:cat>
            <c:strRef>
              <c:f>Sheet2!$M$1:$O$1</c:f>
              <c:strCache>
                <c:ptCount val="3"/>
                <c:pt idx="0">
                  <c:v>MT1</c:v>
                </c:pt>
                <c:pt idx="1">
                  <c:v>MT2</c:v>
                </c:pt>
                <c:pt idx="2">
                  <c:v>MT3</c:v>
                </c:pt>
              </c:strCache>
            </c:strRef>
          </c:cat>
          <c:val>
            <c:numRef>
              <c:f>Sheet2!$M$5:$O$5</c:f>
              <c:numCache>
                <c:formatCode>General</c:formatCode>
                <c:ptCount val="3"/>
                <c:pt idx="0">
                  <c:v>54.5</c:v>
                </c:pt>
                <c:pt idx="1">
                  <c:v>50.9</c:v>
                </c:pt>
                <c:pt idx="2">
                  <c:v>53.4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DE7-9642-83B9-FAD2C5EF53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8485640"/>
        <c:axId val="2108472632"/>
      </c:lineChart>
      <c:catAx>
        <c:axId val="21084856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en-US"/>
          </a:p>
        </c:txPr>
        <c:crossAx val="2108472632"/>
        <c:crosses val="autoZero"/>
        <c:auto val="1"/>
        <c:lblAlgn val="ctr"/>
        <c:lblOffset val="100"/>
        <c:noMultiLvlLbl val="0"/>
      </c:catAx>
      <c:valAx>
        <c:axId val="2108472632"/>
        <c:scaling>
          <c:orientation val="minMax"/>
          <c:min val="4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21084856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'summay pre'!$A$2</c:f>
              <c:strCache>
                <c:ptCount val="1"/>
                <c:pt idx="0">
                  <c:v>Strong </c:v>
                </c:pt>
              </c:strCache>
            </c:strRef>
          </c:tx>
          <c:invertIfNegative val="0"/>
          <c:cat>
            <c:strRef>
              <c:f>'summay pre'!$B$1:$D$1</c:f>
              <c:strCache>
                <c:ptCount val="3"/>
                <c:pt idx="0">
                  <c:v>Active reading</c:v>
                </c:pt>
                <c:pt idx="1">
                  <c:v>Skim, preview</c:v>
                </c:pt>
                <c:pt idx="2">
                  <c:v>Pre-Class Homework</c:v>
                </c:pt>
              </c:strCache>
            </c:strRef>
          </c:cat>
          <c:val>
            <c:numRef>
              <c:f>'summay pre'!$B$2:$D$2</c:f>
              <c:numCache>
                <c:formatCode>General</c:formatCode>
                <c:ptCount val="3"/>
                <c:pt idx="0">
                  <c:v>0.85714285714285698</c:v>
                </c:pt>
                <c:pt idx="1">
                  <c:v>0.35714285714285698</c:v>
                </c:pt>
                <c:pt idx="2">
                  <c:v>0.78571428571428603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3A-3843-9B88-6EF5C34FC0C4}"/>
            </c:ext>
          </c:extLst>
        </c:ser>
        <c:ser>
          <c:idx val="1"/>
          <c:order val="1"/>
          <c:tx>
            <c:strRef>
              <c:f>'summay pre'!$A$3</c:f>
              <c:strCache>
                <c:ptCount val="1"/>
                <c:pt idx="0">
                  <c:v>Bounce back</c:v>
                </c:pt>
              </c:strCache>
            </c:strRef>
          </c:tx>
          <c:invertIfNegative val="0"/>
          <c:cat>
            <c:strRef>
              <c:f>'summay pre'!$B$1:$D$1</c:f>
              <c:strCache>
                <c:ptCount val="3"/>
                <c:pt idx="0">
                  <c:v>Active reading</c:v>
                </c:pt>
                <c:pt idx="1">
                  <c:v>Skim, preview</c:v>
                </c:pt>
                <c:pt idx="2">
                  <c:v>Pre-Class Homework</c:v>
                </c:pt>
              </c:strCache>
            </c:strRef>
          </c:cat>
          <c:val>
            <c:numRef>
              <c:f>'summay pre'!$B$3:$D$3</c:f>
              <c:numCache>
                <c:formatCode>General</c:formatCode>
                <c:ptCount val="3"/>
                <c:pt idx="0">
                  <c:v>0.625</c:v>
                </c:pt>
                <c:pt idx="1">
                  <c:v>0.375</c:v>
                </c:pt>
                <c:pt idx="2">
                  <c:v>0.6875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3A-3843-9B88-6EF5C34FC0C4}"/>
            </c:ext>
          </c:extLst>
        </c:ser>
        <c:ser>
          <c:idx val="2"/>
          <c:order val="2"/>
          <c:tx>
            <c:strRef>
              <c:f>'summay pre'!$A$4</c:f>
              <c:strCache>
                <c:ptCount val="1"/>
                <c:pt idx="0">
                  <c:v>Decline</c:v>
                </c:pt>
              </c:strCache>
            </c:strRef>
          </c:tx>
          <c:invertIfNegative val="0"/>
          <c:cat>
            <c:strRef>
              <c:f>'summay pre'!$B$1:$D$1</c:f>
              <c:strCache>
                <c:ptCount val="3"/>
                <c:pt idx="0">
                  <c:v>Active reading</c:v>
                </c:pt>
                <c:pt idx="1">
                  <c:v>Skim, preview</c:v>
                </c:pt>
                <c:pt idx="2">
                  <c:v>Pre-Class Homework</c:v>
                </c:pt>
              </c:strCache>
            </c:strRef>
          </c:cat>
          <c:val>
            <c:numRef>
              <c:f>'summay pre'!$B$4:$D$4</c:f>
              <c:numCache>
                <c:formatCode>General</c:formatCode>
                <c:ptCount val="3"/>
                <c:pt idx="0">
                  <c:v>0.35</c:v>
                </c:pt>
                <c:pt idx="1">
                  <c:v>0.3</c:v>
                </c:pt>
                <c:pt idx="2">
                  <c:v>0.55000000000000004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03A-3843-9B88-6EF5C34FC0C4}"/>
            </c:ext>
          </c:extLst>
        </c:ser>
        <c:ser>
          <c:idx val="3"/>
          <c:order val="3"/>
          <c:tx>
            <c:strRef>
              <c:f>'summay pre'!$A$5</c:f>
              <c:strCache>
                <c:ptCount val="1"/>
                <c:pt idx="0">
                  <c:v>Weak</c:v>
                </c:pt>
              </c:strCache>
            </c:strRef>
          </c:tx>
          <c:invertIfNegative val="0"/>
          <c:cat>
            <c:strRef>
              <c:f>'summay pre'!$B$1:$D$1</c:f>
              <c:strCache>
                <c:ptCount val="3"/>
                <c:pt idx="0">
                  <c:v>Active reading</c:v>
                </c:pt>
                <c:pt idx="1">
                  <c:v>Skim, preview</c:v>
                </c:pt>
                <c:pt idx="2">
                  <c:v>Pre-Class Homework</c:v>
                </c:pt>
              </c:strCache>
            </c:strRef>
          </c:cat>
          <c:val>
            <c:numRef>
              <c:f>'summay pre'!$B$5:$D$5</c:f>
              <c:numCache>
                <c:formatCode>General</c:formatCode>
                <c:ptCount val="3"/>
                <c:pt idx="0">
                  <c:v>0.2</c:v>
                </c:pt>
                <c:pt idx="1">
                  <c:v>0.4</c:v>
                </c:pt>
                <c:pt idx="2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03A-3843-9B88-6EF5C34FC0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8453480"/>
        <c:axId val="2108456600"/>
      </c:barChart>
      <c:catAx>
        <c:axId val="21084534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108456600"/>
        <c:crosses val="autoZero"/>
        <c:auto val="1"/>
        <c:lblAlgn val="ctr"/>
        <c:lblOffset val="100"/>
        <c:noMultiLvlLbl val="0"/>
      </c:catAx>
      <c:valAx>
        <c:axId val="21084566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0845348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'summay pre'!$E$1</c:f>
              <c:strCache>
                <c:ptCount val="1"/>
                <c:pt idx="0">
                  <c:v>Active reading</c:v>
                </c:pt>
              </c:strCache>
            </c:strRef>
          </c:tx>
          <c:spPr>
            <a:pattFill prst="dkHorz">
              <a:fgClr>
                <a:prstClr val="black"/>
              </a:fgClr>
              <a:bgClr>
                <a:prstClr val="white"/>
              </a:bgClr>
            </a:pattFill>
          </c:spPr>
          <c:invertIfNegative val="0"/>
          <c:cat>
            <c:strRef>
              <c:f>'summay pre'!$A$2:$A$5</c:f>
              <c:strCache>
                <c:ptCount val="4"/>
                <c:pt idx="0">
                  <c:v>Strong </c:v>
                </c:pt>
                <c:pt idx="1">
                  <c:v>Bounce back</c:v>
                </c:pt>
                <c:pt idx="2">
                  <c:v>Decline</c:v>
                </c:pt>
                <c:pt idx="3">
                  <c:v>Weak</c:v>
                </c:pt>
              </c:strCache>
            </c:strRef>
          </c:cat>
          <c:val>
            <c:numRef>
              <c:f>'summay pre'!$E$2:$E$5</c:f>
              <c:numCache>
                <c:formatCode>General</c:formatCode>
                <c:ptCount val="4"/>
                <c:pt idx="0">
                  <c:v>0.214285714285714</c:v>
                </c:pt>
                <c:pt idx="1">
                  <c:v>0.3125</c:v>
                </c:pt>
                <c:pt idx="2">
                  <c:v>0.1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5C-B248-B48A-833D20A1ABA5}"/>
            </c:ext>
          </c:extLst>
        </c:ser>
        <c:ser>
          <c:idx val="1"/>
          <c:order val="1"/>
          <c:tx>
            <c:strRef>
              <c:f>'summay pre'!$F$1</c:f>
              <c:strCache>
                <c:ptCount val="1"/>
                <c:pt idx="0">
                  <c:v>Active reading</c:v>
                </c:pt>
              </c:strCache>
            </c:strRef>
          </c:tx>
          <c:invertIfNegative val="0"/>
          <c:cat>
            <c:strRef>
              <c:f>'summay pre'!$A$2:$A$5</c:f>
              <c:strCache>
                <c:ptCount val="4"/>
                <c:pt idx="0">
                  <c:v>Strong </c:v>
                </c:pt>
                <c:pt idx="1">
                  <c:v>Bounce back</c:v>
                </c:pt>
                <c:pt idx="2">
                  <c:v>Decline</c:v>
                </c:pt>
                <c:pt idx="3">
                  <c:v>Weak</c:v>
                </c:pt>
              </c:strCache>
            </c:strRef>
          </c:cat>
          <c:val>
            <c:numRef>
              <c:f>'summay pre'!$F$2:$F$5</c:f>
              <c:numCache>
                <c:formatCode>General</c:formatCode>
                <c:ptCount val="4"/>
                <c:pt idx="0">
                  <c:v>0</c:v>
                </c:pt>
                <c:pt idx="1">
                  <c:v>-6.25E-2</c:v>
                </c:pt>
                <c:pt idx="2">
                  <c:v>-0.05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5C-B248-B48A-833D20A1ABA5}"/>
            </c:ext>
          </c:extLst>
        </c:ser>
        <c:ser>
          <c:idx val="2"/>
          <c:order val="2"/>
          <c:tx>
            <c:strRef>
              <c:f>'summay pre'!$G$1</c:f>
              <c:strCache>
                <c:ptCount val="1"/>
                <c:pt idx="0">
                  <c:v>Homework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'summay pre'!$A$2:$A$5</c:f>
              <c:strCache>
                <c:ptCount val="4"/>
                <c:pt idx="0">
                  <c:v>Strong </c:v>
                </c:pt>
                <c:pt idx="1">
                  <c:v>Bounce back</c:v>
                </c:pt>
                <c:pt idx="2">
                  <c:v>Decline</c:v>
                </c:pt>
                <c:pt idx="3">
                  <c:v>Weak</c:v>
                </c:pt>
              </c:strCache>
            </c:strRef>
          </c:cat>
          <c:val>
            <c:numRef>
              <c:f>'summay pre'!$G$2:$G$5</c:f>
              <c:numCache>
                <c:formatCode>General</c:formatCode>
                <c:ptCount val="4"/>
                <c:pt idx="0">
                  <c:v>7.1428571428571397E-2</c:v>
                </c:pt>
                <c:pt idx="1">
                  <c:v>0.125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5C-B248-B48A-833D20A1ABA5}"/>
            </c:ext>
          </c:extLst>
        </c:ser>
        <c:ser>
          <c:idx val="3"/>
          <c:order val="3"/>
          <c:tx>
            <c:strRef>
              <c:f>'summay pre'!$H$1</c:f>
              <c:strCache>
                <c:ptCount val="1"/>
                <c:pt idx="0">
                  <c:v>Homework </c:v>
                </c:pt>
              </c:strCache>
            </c:strRef>
          </c:tx>
          <c:invertIfNegative val="0"/>
          <c:cat>
            <c:strRef>
              <c:f>'summay pre'!$A$2:$A$5</c:f>
              <c:strCache>
                <c:ptCount val="4"/>
                <c:pt idx="0">
                  <c:v>Strong </c:v>
                </c:pt>
                <c:pt idx="1">
                  <c:v>Bounce back</c:v>
                </c:pt>
                <c:pt idx="2">
                  <c:v>Decline</c:v>
                </c:pt>
                <c:pt idx="3">
                  <c:v>Weak</c:v>
                </c:pt>
              </c:strCache>
            </c:strRef>
          </c:cat>
          <c:val>
            <c:numRef>
              <c:f>'summay pre'!$H$2:$H$5</c:f>
              <c:numCache>
                <c:formatCode>General</c:formatCode>
                <c:ptCount val="4"/>
                <c:pt idx="0">
                  <c:v>-7.1428571428571397E-2</c:v>
                </c:pt>
                <c:pt idx="1">
                  <c:v>0</c:v>
                </c:pt>
                <c:pt idx="2">
                  <c:v>-0.05</c:v>
                </c:pt>
                <c:pt idx="3">
                  <c:v>-0.1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85C-B248-B48A-833D20A1AB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08405768"/>
        <c:axId val="2108408888"/>
      </c:barChart>
      <c:catAx>
        <c:axId val="2108405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108408888"/>
        <c:crosses val="autoZero"/>
        <c:auto val="1"/>
        <c:lblAlgn val="ctr"/>
        <c:lblOffset val="100"/>
        <c:noMultiLvlLbl val="0"/>
      </c:catAx>
      <c:valAx>
        <c:axId val="2108408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0840576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Sheet2!$L$2</c:f>
              <c:strCache>
                <c:ptCount val="1"/>
                <c:pt idx="0">
                  <c:v>High</c:v>
                </c:pt>
              </c:strCache>
            </c:strRef>
          </c:tx>
          <c:cat>
            <c:strRef>
              <c:f>Sheet2!$M$1:$O$1</c:f>
              <c:strCache>
                <c:ptCount val="3"/>
                <c:pt idx="0">
                  <c:v>MT1</c:v>
                </c:pt>
                <c:pt idx="1">
                  <c:v>MT2</c:v>
                </c:pt>
                <c:pt idx="2">
                  <c:v>MT3</c:v>
                </c:pt>
              </c:strCache>
            </c:strRef>
          </c:cat>
          <c:val>
            <c:numRef>
              <c:f>Sheet2!$M$2:$O$2</c:f>
              <c:numCache>
                <c:formatCode>General</c:formatCode>
                <c:ptCount val="3"/>
                <c:pt idx="0">
                  <c:v>94.071428571428129</c:v>
                </c:pt>
                <c:pt idx="1">
                  <c:v>92.428571428571345</c:v>
                </c:pt>
                <c:pt idx="2">
                  <c:v>92.928571428571345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5F1-5A47-81D0-CD41F8792435}"/>
            </c:ext>
          </c:extLst>
        </c:ser>
        <c:ser>
          <c:idx val="1"/>
          <c:order val="1"/>
          <c:tx>
            <c:strRef>
              <c:f>Sheet2!$L$3</c:f>
              <c:strCache>
                <c:ptCount val="1"/>
                <c:pt idx="0">
                  <c:v>Bounc Back</c:v>
                </c:pt>
              </c:strCache>
            </c:strRef>
          </c:tx>
          <c:cat>
            <c:strRef>
              <c:f>Sheet2!$M$1:$O$1</c:f>
              <c:strCache>
                <c:ptCount val="3"/>
                <c:pt idx="0">
                  <c:v>MT1</c:v>
                </c:pt>
                <c:pt idx="1">
                  <c:v>MT2</c:v>
                </c:pt>
                <c:pt idx="2">
                  <c:v>MT3</c:v>
                </c:pt>
              </c:strCache>
            </c:strRef>
          </c:cat>
          <c:val>
            <c:numRef>
              <c:f>Sheet2!$M$3:$O$3</c:f>
              <c:numCache>
                <c:formatCode>General</c:formatCode>
                <c:ptCount val="3"/>
                <c:pt idx="0">
                  <c:v>87.384615384615401</c:v>
                </c:pt>
                <c:pt idx="1">
                  <c:v>67.07692307692308</c:v>
                </c:pt>
                <c:pt idx="2">
                  <c:v>82.923076923076906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5F1-5A47-81D0-CD41F8792435}"/>
            </c:ext>
          </c:extLst>
        </c:ser>
        <c:ser>
          <c:idx val="2"/>
          <c:order val="2"/>
          <c:tx>
            <c:strRef>
              <c:f>Sheet2!$L$4</c:f>
              <c:strCache>
                <c:ptCount val="1"/>
                <c:pt idx="0">
                  <c:v>Decline</c:v>
                </c:pt>
              </c:strCache>
            </c:strRef>
          </c:tx>
          <c:cat>
            <c:strRef>
              <c:f>Sheet2!$M$1:$O$1</c:f>
              <c:strCache>
                <c:ptCount val="3"/>
                <c:pt idx="0">
                  <c:v>MT1</c:v>
                </c:pt>
                <c:pt idx="1">
                  <c:v>MT2</c:v>
                </c:pt>
                <c:pt idx="2">
                  <c:v>MT3</c:v>
                </c:pt>
              </c:strCache>
            </c:strRef>
          </c:cat>
          <c:val>
            <c:numRef>
              <c:f>Sheet2!$M$4:$O$4</c:f>
              <c:numCache>
                <c:formatCode>General</c:formatCode>
                <c:ptCount val="3"/>
                <c:pt idx="0">
                  <c:v>80.8</c:v>
                </c:pt>
                <c:pt idx="1">
                  <c:v>61.45</c:v>
                </c:pt>
                <c:pt idx="2">
                  <c:v>56.9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5F1-5A47-81D0-CD41F8792435}"/>
            </c:ext>
          </c:extLst>
        </c:ser>
        <c:ser>
          <c:idx val="3"/>
          <c:order val="3"/>
          <c:tx>
            <c:strRef>
              <c:f>Sheet2!$L$5</c:f>
              <c:strCache>
                <c:ptCount val="1"/>
                <c:pt idx="0">
                  <c:v>Low</c:v>
                </c:pt>
              </c:strCache>
            </c:strRef>
          </c:tx>
          <c:cat>
            <c:strRef>
              <c:f>Sheet2!$M$1:$O$1</c:f>
              <c:strCache>
                <c:ptCount val="3"/>
                <c:pt idx="0">
                  <c:v>MT1</c:v>
                </c:pt>
                <c:pt idx="1">
                  <c:v>MT2</c:v>
                </c:pt>
                <c:pt idx="2">
                  <c:v>MT3</c:v>
                </c:pt>
              </c:strCache>
            </c:strRef>
          </c:cat>
          <c:val>
            <c:numRef>
              <c:f>Sheet2!$M$5:$O$5</c:f>
              <c:numCache>
                <c:formatCode>General</c:formatCode>
                <c:ptCount val="3"/>
                <c:pt idx="0">
                  <c:v>54.5</c:v>
                </c:pt>
                <c:pt idx="1">
                  <c:v>50.9</c:v>
                </c:pt>
                <c:pt idx="2">
                  <c:v>53.4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5F1-5A47-81D0-CD41F87924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8363928"/>
        <c:axId val="2108367048"/>
      </c:lineChart>
      <c:catAx>
        <c:axId val="21083639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en-US"/>
          </a:p>
        </c:txPr>
        <c:crossAx val="2108367048"/>
        <c:crosses val="autoZero"/>
        <c:auto val="1"/>
        <c:lblAlgn val="ctr"/>
        <c:lblOffset val="100"/>
        <c:noMultiLvlLbl val="0"/>
      </c:catAx>
      <c:valAx>
        <c:axId val="2108367048"/>
        <c:scaling>
          <c:orientation val="minMax"/>
          <c:min val="4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21083639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'summay pre'!$A$2</c:f>
              <c:strCache>
                <c:ptCount val="1"/>
                <c:pt idx="0">
                  <c:v>Strong </c:v>
                </c:pt>
              </c:strCache>
            </c:strRef>
          </c:tx>
          <c:invertIfNegative val="0"/>
          <c:cat>
            <c:strRef>
              <c:f>'summay pre'!$B$1:$D$1</c:f>
              <c:strCache>
                <c:ptCount val="3"/>
                <c:pt idx="0">
                  <c:v>Active reading</c:v>
                </c:pt>
                <c:pt idx="1">
                  <c:v>Skim, preview</c:v>
                </c:pt>
                <c:pt idx="2">
                  <c:v>Pre-Class Homework</c:v>
                </c:pt>
              </c:strCache>
            </c:strRef>
          </c:cat>
          <c:val>
            <c:numRef>
              <c:f>'summay pre'!$B$2:$D$2</c:f>
              <c:numCache>
                <c:formatCode>General</c:formatCode>
                <c:ptCount val="3"/>
                <c:pt idx="0">
                  <c:v>0.85714285714285698</c:v>
                </c:pt>
                <c:pt idx="1">
                  <c:v>0.35714285714285698</c:v>
                </c:pt>
                <c:pt idx="2">
                  <c:v>0.78571428571428603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59-CF4F-9E23-3091FF31BD7D}"/>
            </c:ext>
          </c:extLst>
        </c:ser>
        <c:ser>
          <c:idx val="1"/>
          <c:order val="1"/>
          <c:tx>
            <c:strRef>
              <c:f>'summay pre'!$A$3</c:f>
              <c:strCache>
                <c:ptCount val="1"/>
                <c:pt idx="0">
                  <c:v>Bounce back</c:v>
                </c:pt>
              </c:strCache>
            </c:strRef>
          </c:tx>
          <c:invertIfNegative val="0"/>
          <c:cat>
            <c:strRef>
              <c:f>'summay pre'!$B$1:$D$1</c:f>
              <c:strCache>
                <c:ptCount val="3"/>
                <c:pt idx="0">
                  <c:v>Active reading</c:v>
                </c:pt>
                <c:pt idx="1">
                  <c:v>Skim, preview</c:v>
                </c:pt>
                <c:pt idx="2">
                  <c:v>Pre-Class Homework</c:v>
                </c:pt>
              </c:strCache>
            </c:strRef>
          </c:cat>
          <c:val>
            <c:numRef>
              <c:f>'summay pre'!$B$3:$D$3</c:f>
              <c:numCache>
                <c:formatCode>General</c:formatCode>
                <c:ptCount val="3"/>
                <c:pt idx="0">
                  <c:v>0.625</c:v>
                </c:pt>
                <c:pt idx="1">
                  <c:v>0.375</c:v>
                </c:pt>
                <c:pt idx="2">
                  <c:v>0.6875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59-CF4F-9E23-3091FF31BD7D}"/>
            </c:ext>
          </c:extLst>
        </c:ser>
        <c:ser>
          <c:idx val="2"/>
          <c:order val="2"/>
          <c:tx>
            <c:strRef>
              <c:f>'summay pre'!$A$4</c:f>
              <c:strCache>
                <c:ptCount val="1"/>
                <c:pt idx="0">
                  <c:v>Decline</c:v>
                </c:pt>
              </c:strCache>
            </c:strRef>
          </c:tx>
          <c:invertIfNegative val="0"/>
          <c:cat>
            <c:strRef>
              <c:f>'summay pre'!$B$1:$D$1</c:f>
              <c:strCache>
                <c:ptCount val="3"/>
                <c:pt idx="0">
                  <c:v>Active reading</c:v>
                </c:pt>
                <c:pt idx="1">
                  <c:v>Skim, preview</c:v>
                </c:pt>
                <c:pt idx="2">
                  <c:v>Pre-Class Homework</c:v>
                </c:pt>
              </c:strCache>
            </c:strRef>
          </c:cat>
          <c:val>
            <c:numRef>
              <c:f>'summay pre'!$B$4:$D$4</c:f>
              <c:numCache>
                <c:formatCode>General</c:formatCode>
                <c:ptCount val="3"/>
                <c:pt idx="0">
                  <c:v>0.35</c:v>
                </c:pt>
                <c:pt idx="1">
                  <c:v>0.3</c:v>
                </c:pt>
                <c:pt idx="2">
                  <c:v>0.55000000000000004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459-CF4F-9E23-3091FF31BD7D}"/>
            </c:ext>
          </c:extLst>
        </c:ser>
        <c:ser>
          <c:idx val="3"/>
          <c:order val="3"/>
          <c:tx>
            <c:strRef>
              <c:f>'summay pre'!$A$5</c:f>
              <c:strCache>
                <c:ptCount val="1"/>
                <c:pt idx="0">
                  <c:v>Weak</c:v>
                </c:pt>
              </c:strCache>
            </c:strRef>
          </c:tx>
          <c:invertIfNegative val="0"/>
          <c:cat>
            <c:strRef>
              <c:f>'summay pre'!$B$1:$D$1</c:f>
              <c:strCache>
                <c:ptCount val="3"/>
                <c:pt idx="0">
                  <c:v>Active reading</c:v>
                </c:pt>
                <c:pt idx="1">
                  <c:v>Skim, preview</c:v>
                </c:pt>
                <c:pt idx="2">
                  <c:v>Pre-Class Homework</c:v>
                </c:pt>
              </c:strCache>
            </c:strRef>
          </c:cat>
          <c:val>
            <c:numRef>
              <c:f>'summay pre'!$B$5:$D$5</c:f>
              <c:numCache>
                <c:formatCode>General</c:formatCode>
                <c:ptCount val="3"/>
                <c:pt idx="0">
                  <c:v>0.2</c:v>
                </c:pt>
                <c:pt idx="1">
                  <c:v>0.4</c:v>
                </c:pt>
                <c:pt idx="2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459-CF4F-9E23-3091FF31BD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5567976"/>
        <c:axId val="2085571096"/>
      </c:barChart>
      <c:catAx>
        <c:axId val="20855679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085571096"/>
        <c:crosses val="autoZero"/>
        <c:auto val="1"/>
        <c:lblAlgn val="ctr"/>
        <c:lblOffset val="100"/>
        <c:noMultiLvlLbl val="0"/>
      </c:catAx>
      <c:valAx>
        <c:axId val="2085571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8556797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'summay pre'!$E$1</c:f>
              <c:strCache>
                <c:ptCount val="1"/>
                <c:pt idx="0">
                  <c:v>Active reading</c:v>
                </c:pt>
              </c:strCache>
            </c:strRef>
          </c:tx>
          <c:spPr>
            <a:pattFill prst="dkHorz">
              <a:fgClr>
                <a:prstClr val="black"/>
              </a:fgClr>
              <a:bgClr>
                <a:prstClr val="white"/>
              </a:bgClr>
            </a:pattFill>
          </c:spPr>
          <c:invertIfNegative val="0"/>
          <c:cat>
            <c:strRef>
              <c:f>'summay pre'!$A$2:$A$5</c:f>
              <c:strCache>
                <c:ptCount val="4"/>
                <c:pt idx="0">
                  <c:v>Strong </c:v>
                </c:pt>
                <c:pt idx="1">
                  <c:v>Bounce back</c:v>
                </c:pt>
                <c:pt idx="2">
                  <c:v>Decline</c:v>
                </c:pt>
                <c:pt idx="3">
                  <c:v>Weak</c:v>
                </c:pt>
              </c:strCache>
            </c:strRef>
          </c:cat>
          <c:val>
            <c:numRef>
              <c:f>'summay pre'!$E$2:$E$5</c:f>
              <c:numCache>
                <c:formatCode>General</c:formatCode>
                <c:ptCount val="4"/>
                <c:pt idx="0">
                  <c:v>0.214285714285714</c:v>
                </c:pt>
                <c:pt idx="1">
                  <c:v>0.3125</c:v>
                </c:pt>
                <c:pt idx="2">
                  <c:v>0.1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6F-3745-BCFF-F4E932CA58DC}"/>
            </c:ext>
          </c:extLst>
        </c:ser>
        <c:ser>
          <c:idx val="1"/>
          <c:order val="1"/>
          <c:tx>
            <c:strRef>
              <c:f>'summay pre'!$F$1</c:f>
              <c:strCache>
                <c:ptCount val="1"/>
                <c:pt idx="0">
                  <c:v>Active reading</c:v>
                </c:pt>
              </c:strCache>
            </c:strRef>
          </c:tx>
          <c:invertIfNegative val="0"/>
          <c:cat>
            <c:strRef>
              <c:f>'summay pre'!$A$2:$A$5</c:f>
              <c:strCache>
                <c:ptCount val="4"/>
                <c:pt idx="0">
                  <c:v>Strong </c:v>
                </c:pt>
                <c:pt idx="1">
                  <c:v>Bounce back</c:v>
                </c:pt>
                <c:pt idx="2">
                  <c:v>Decline</c:v>
                </c:pt>
                <c:pt idx="3">
                  <c:v>Weak</c:v>
                </c:pt>
              </c:strCache>
            </c:strRef>
          </c:cat>
          <c:val>
            <c:numRef>
              <c:f>'summay pre'!$F$2:$F$5</c:f>
              <c:numCache>
                <c:formatCode>General</c:formatCode>
                <c:ptCount val="4"/>
                <c:pt idx="0">
                  <c:v>0</c:v>
                </c:pt>
                <c:pt idx="1">
                  <c:v>-6.25E-2</c:v>
                </c:pt>
                <c:pt idx="2">
                  <c:v>-0.05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6F-3745-BCFF-F4E932CA58DC}"/>
            </c:ext>
          </c:extLst>
        </c:ser>
        <c:ser>
          <c:idx val="2"/>
          <c:order val="2"/>
          <c:tx>
            <c:strRef>
              <c:f>'summay pre'!$G$1</c:f>
              <c:strCache>
                <c:ptCount val="1"/>
                <c:pt idx="0">
                  <c:v>Homework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'summay pre'!$A$2:$A$5</c:f>
              <c:strCache>
                <c:ptCount val="4"/>
                <c:pt idx="0">
                  <c:v>Strong </c:v>
                </c:pt>
                <c:pt idx="1">
                  <c:v>Bounce back</c:v>
                </c:pt>
                <c:pt idx="2">
                  <c:v>Decline</c:v>
                </c:pt>
                <c:pt idx="3">
                  <c:v>Weak</c:v>
                </c:pt>
              </c:strCache>
            </c:strRef>
          </c:cat>
          <c:val>
            <c:numRef>
              <c:f>'summay pre'!$G$2:$G$5</c:f>
              <c:numCache>
                <c:formatCode>General</c:formatCode>
                <c:ptCount val="4"/>
                <c:pt idx="0">
                  <c:v>7.1428571428571397E-2</c:v>
                </c:pt>
                <c:pt idx="1">
                  <c:v>0.125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36F-3745-BCFF-F4E932CA58DC}"/>
            </c:ext>
          </c:extLst>
        </c:ser>
        <c:ser>
          <c:idx val="3"/>
          <c:order val="3"/>
          <c:tx>
            <c:strRef>
              <c:f>'summay pre'!$H$1</c:f>
              <c:strCache>
                <c:ptCount val="1"/>
                <c:pt idx="0">
                  <c:v>Homework </c:v>
                </c:pt>
              </c:strCache>
            </c:strRef>
          </c:tx>
          <c:invertIfNegative val="0"/>
          <c:cat>
            <c:strRef>
              <c:f>'summay pre'!$A$2:$A$5</c:f>
              <c:strCache>
                <c:ptCount val="4"/>
                <c:pt idx="0">
                  <c:v>Strong </c:v>
                </c:pt>
                <c:pt idx="1">
                  <c:v>Bounce back</c:v>
                </c:pt>
                <c:pt idx="2">
                  <c:v>Decline</c:v>
                </c:pt>
                <c:pt idx="3">
                  <c:v>Weak</c:v>
                </c:pt>
              </c:strCache>
            </c:strRef>
          </c:cat>
          <c:val>
            <c:numRef>
              <c:f>'summay pre'!$H$2:$H$5</c:f>
              <c:numCache>
                <c:formatCode>General</c:formatCode>
                <c:ptCount val="4"/>
                <c:pt idx="0">
                  <c:v>-7.1428571428571397E-2</c:v>
                </c:pt>
                <c:pt idx="1">
                  <c:v>0</c:v>
                </c:pt>
                <c:pt idx="2">
                  <c:v>-0.05</c:v>
                </c:pt>
                <c:pt idx="3">
                  <c:v>-0.1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36F-3745-BCFF-F4E932CA58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85508552"/>
        <c:axId val="2085511688"/>
      </c:barChart>
      <c:catAx>
        <c:axId val="2085508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085511688"/>
        <c:crosses val="autoZero"/>
        <c:auto val="1"/>
        <c:lblAlgn val="ctr"/>
        <c:lblOffset val="100"/>
        <c:noMultiLvlLbl val="0"/>
      </c:catAx>
      <c:valAx>
        <c:axId val="2085511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8550855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3E38CE-0DBF-B14E-B5C5-DC85450A3B01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7500D-AC59-F34B-8A48-67472924F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509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</a:t>
            </a:r>
            <a:r>
              <a:rPr lang="en-US" dirty="0" err="1"/>
              <a:t>Sebesta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7500D-AC59-F34B-8A48-67472924FF0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597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Also</a:t>
            </a:r>
            <a:r>
              <a:rPr lang="en-US" baseline="0" dirty="0"/>
              <a:t> about 175 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7500D-AC59-F34B-8A48-67472924FF01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63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7500D-AC59-F34B-8A48-67472924FF0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094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7500D-AC59-F34B-8A48-67472924FF0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0946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7500D-AC59-F34B-8A48-67472924FF0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094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7500D-AC59-F34B-8A48-67472924FF0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094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7500D-AC59-F34B-8A48-67472924FF0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0946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7500D-AC59-F34B-8A48-67472924FF0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0946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7500D-AC59-F34B-8A48-67472924FF0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0946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About 175 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7500D-AC59-F34B-8A48-67472924FF01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63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FF07-68D2-8A4D-A344-E29BC4AF64A1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8D9A-8592-6646-BFCA-7E9492A66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174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FF07-68D2-8A4D-A344-E29BC4AF64A1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8D9A-8592-6646-BFCA-7E9492A66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81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FF07-68D2-8A4D-A344-E29BC4AF64A1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8D9A-8592-6646-BFCA-7E9492A66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362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FF07-68D2-8A4D-A344-E29BC4AF64A1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8D9A-8592-6646-BFCA-7E9492A66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13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FF07-68D2-8A4D-A344-E29BC4AF64A1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8D9A-8592-6646-BFCA-7E9492A66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905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FF07-68D2-8A4D-A344-E29BC4AF64A1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8D9A-8592-6646-BFCA-7E9492A66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567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FF07-68D2-8A4D-A344-E29BC4AF64A1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8D9A-8592-6646-BFCA-7E9492A66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47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FF07-68D2-8A4D-A344-E29BC4AF64A1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8D9A-8592-6646-BFCA-7E9492A66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15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FF07-68D2-8A4D-A344-E29BC4AF64A1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8D9A-8592-6646-BFCA-7E9492A66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650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FF07-68D2-8A4D-A344-E29BC4AF64A1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8D9A-8592-6646-BFCA-7E9492A66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120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FF07-68D2-8A4D-A344-E29BC4AF64A1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8D9A-8592-6646-BFCA-7E9492A66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92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AFF07-68D2-8A4D-A344-E29BC4AF64A1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68D9A-8592-6646-BFCA-7E9492A66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69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mford.edu/departments/academic-success-center/how-to-stud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mford.edu/departments/academic-success-center/how-to-study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mford.edu/departments/academic-success-center/how-to-study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mford.edu/departments/academic-success-center/how-to-stud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mford.edu/departments/academic-success-center/how-to-study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6554" y="195064"/>
            <a:ext cx="7629960" cy="1470025"/>
          </a:xfrm>
        </p:spPr>
        <p:txBody>
          <a:bodyPr>
            <a:noAutofit/>
          </a:bodyPr>
          <a:lstStyle/>
          <a:p>
            <a:r>
              <a:rPr lang="en-US" sz="4000" dirty="0"/>
              <a:t>Metacognition is not enough: </a:t>
            </a:r>
            <a:br>
              <a:rPr lang="en-US" sz="4000" dirty="0"/>
            </a:br>
            <a:r>
              <a:rPr lang="en-US" sz="4000" dirty="0"/>
              <a:t>Promoting self regulated learning in your class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469" y="2122960"/>
            <a:ext cx="8934824" cy="1752600"/>
          </a:xfrm>
        </p:spPr>
        <p:txBody>
          <a:bodyPr>
            <a:noAutofit/>
          </a:bodyPr>
          <a:lstStyle/>
          <a:p>
            <a:r>
              <a:rPr lang="en-US" sz="2600" dirty="0">
                <a:solidFill>
                  <a:schemeClr val="tx1"/>
                </a:solidFill>
              </a:rPr>
              <a:t>Dr. Ted Clark</a:t>
            </a:r>
          </a:p>
          <a:p>
            <a:r>
              <a:rPr lang="en-US" sz="2600" dirty="0">
                <a:solidFill>
                  <a:schemeClr val="tx1"/>
                </a:solidFill>
              </a:rPr>
              <a:t>Department of Chemistry and Biochemistry</a:t>
            </a:r>
          </a:p>
          <a:p>
            <a:r>
              <a:rPr lang="en-US" sz="2600" dirty="0">
                <a:solidFill>
                  <a:schemeClr val="tx1"/>
                </a:solidFill>
              </a:rPr>
              <a:t>The Ohio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566100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39056"/>
            <a:ext cx="8229600" cy="1143000"/>
          </a:xfrm>
        </p:spPr>
        <p:txBody>
          <a:bodyPr/>
          <a:lstStyle/>
          <a:p>
            <a:r>
              <a:rPr lang="en-US" dirty="0"/>
              <a:t>Metacognitive Knowledge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0813" y="607229"/>
            <a:ext cx="886545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Add metacognition to existing course elements </a:t>
            </a:r>
          </a:p>
          <a:p>
            <a:pPr marL="342900" indent="-342900">
              <a:buFont typeface="Courier New"/>
              <a:buChar char="o"/>
            </a:pPr>
            <a:r>
              <a:rPr lang="en-US" sz="2200" dirty="0"/>
              <a:t>Practice tests &amp; score prediction (</a:t>
            </a:r>
            <a:r>
              <a:rPr lang="en-US" sz="2200" dirty="0" err="1"/>
              <a:t>Casselman</a:t>
            </a:r>
            <a:r>
              <a:rPr lang="en-US" sz="2200" dirty="0"/>
              <a:t> &amp; Atwood)</a:t>
            </a:r>
          </a:p>
          <a:p>
            <a:pPr marL="342900" indent="-342900">
              <a:buFont typeface="Courier New"/>
              <a:buChar char="o"/>
            </a:pPr>
            <a:r>
              <a:rPr lang="en-US" sz="2200" dirty="0"/>
              <a:t>Practice tests &amp; mental effort (</a:t>
            </a:r>
            <a:r>
              <a:rPr lang="en-US" sz="2200" dirty="0" err="1"/>
              <a:t>Holme</a:t>
            </a:r>
            <a:r>
              <a:rPr lang="en-US" sz="2200" dirty="0"/>
              <a:t>)</a:t>
            </a:r>
          </a:p>
          <a:p>
            <a:pPr marL="342900" indent="-342900">
              <a:buFont typeface="Courier New"/>
              <a:buChar char="o"/>
            </a:pPr>
            <a:r>
              <a:rPr lang="en-US" sz="2200" dirty="0"/>
              <a:t>Enhanced answers keys &amp; reflection (</a:t>
            </a:r>
            <a:r>
              <a:rPr lang="en-US" sz="2200" dirty="0" err="1"/>
              <a:t>Sabel</a:t>
            </a:r>
            <a:r>
              <a:rPr lang="en-US" sz="2200" dirty="0"/>
              <a:t>)</a:t>
            </a:r>
          </a:p>
          <a:p>
            <a:r>
              <a:rPr lang="en-US" sz="2400" b="1" dirty="0"/>
              <a:t>Add new course elements</a:t>
            </a:r>
          </a:p>
          <a:p>
            <a:pPr marL="342900" indent="-342900">
              <a:buFont typeface="Courier New"/>
              <a:buChar char="o"/>
            </a:pPr>
            <a:r>
              <a:rPr lang="en-US" sz="2200" dirty="0"/>
              <a:t>Videos, e.g. “</a:t>
            </a:r>
            <a:r>
              <a:rPr lang="en-US" sz="2200" dirty="0">
                <a:hlinkClick r:id="rId3"/>
              </a:rPr>
              <a:t>How to Get the Most out of Studying</a:t>
            </a:r>
            <a:r>
              <a:rPr lang="en-US" sz="2200" dirty="0"/>
              <a:t>” (used by </a:t>
            </a:r>
            <a:r>
              <a:rPr lang="en-US" sz="2200" dirty="0" err="1"/>
              <a:t>Cardinale</a:t>
            </a:r>
            <a:r>
              <a:rPr lang="en-US" sz="2200" dirty="0"/>
              <a:t>)</a:t>
            </a:r>
          </a:p>
          <a:p>
            <a:r>
              <a:rPr lang="en-US" sz="2400" b="1" dirty="0"/>
              <a:t>Surveys of metacognitive strategies </a:t>
            </a:r>
          </a:p>
          <a:p>
            <a:r>
              <a:rPr lang="en-US" sz="2200" dirty="0"/>
              <a:t>(Stanton; </a:t>
            </a:r>
            <a:r>
              <a:rPr lang="en-US" sz="2200" dirty="0" err="1"/>
              <a:t>Sebesta</a:t>
            </a:r>
            <a:r>
              <a:rPr lang="en-US" sz="2200" dirty="0"/>
              <a:t>; </a:t>
            </a:r>
            <a:r>
              <a:rPr lang="en-US" sz="2200" dirty="0" err="1"/>
              <a:t>Bunce</a:t>
            </a:r>
            <a:r>
              <a:rPr lang="en-US" sz="2200" dirty="0"/>
              <a:t>); M-ASSISST (</a:t>
            </a:r>
            <a:r>
              <a:rPr lang="en-US" sz="2200" dirty="0" err="1"/>
              <a:t>Bunce</a:t>
            </a:r>
            <a:r>
              <a:rPr lang="en-US" sz="2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77350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39056"/>
            <a:ext cx="8229600" cy="1143000"/>
          </a:xfrm>
        </p:spPr>
        <p:txBody>
          <a:bodyPr/>
          <a:lstStyle/>
          <a:p>
            <a:r>
              <a:rPr lang="en-US" dirty="0"/>
              <a:t>Metacognitive Knowledge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0813" y="607229"/>
            <a:ext cx="886545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Add metacognition to existing course elements </a:t>
            </a:r>
          </a:p>
          <a:p>
            <a:pPr marL="342900" indent="-342900">
              <a:buFont typeface="Courier New"/>
              <a:buChar char="o"/>
            </a:pPr>
            <a:r>
              <a:rPr lang="en-US" sz="2200" dirty="0">
                <a:solidFill>
                  <a:srgbClr val="FF0000"/>
                </a:solidFill>
              </a:rPr>
              <a:t>Practice tests &amp; score prediction (</a:t>
            </a:r>
            <a:r>
              <a:rPr lang="en-US" sz="2200" dirty="0" err="1">
                <a:solidFill>
                  <a:srgbClr val="FF0000"/>
                </a:solidFill>
              </a:rPr>
              <a:t>Casselman</a:t>
            </a:r>
            <a:r>
              <a:rPr lang="en-US" sz="2200" dirty="0">
                <a:solidFill>
                  <a:srgbClr val="FF0000"/>
                </a:solidFill>
              </a:rPr>
              <a:t> &amp; Atwood)</a:t>
            </a:r>
          </a:p>
          <a:p>
            <a:pPr marL="342900" indent="-342900">
              <a:buFont typeface="Courier New"/>
              <a:buChar char="o"/>
            </a:pPr>
            <a:r>
              <a:rPr lang="en-US" sz="2200" dirty="0"/>
              <a:t>Practice tests &amp; mental effort (</a:t>
            </a:r>
            <a:r>
              <a:rPr lang="en-US" sz="2200" dirty="0" err="1"/>
              <a:t>Holme</a:t>
            </a:r>
            <a:r>
              <a:rPr lang="en-US" sz="2200" dirty="0"/>
              <a:t>)</a:t>
            </a:r>
          </a:p>
          <a:p>
            <a:pPr marL="342900" indent="-342900">
              <a:buFont typeface="Courier New"/>
              <a:buChar char="o"/>
            </a:pPr>
            <a:r>
              <a:rPr lang="en-US" sz="2200" dirty="0">
                <a:solidFill>
                  <a:srgbClr val="FF0000"/>
                </a:solidFill>
              </a:rPr>
              <a:t>Enhanced answers keys &amp; reflection (</a:t>
            </a:r>
            <a:r>
              <a:rPr lang="en-US" sz="2200" dirty="0" err="1">
                <a:solidFill>
                  <a:srgbClr val="FF0000"/>
                </a:solidFill>
              </a:rPr>
              <a:t>Sabel</a:t>
            </a:r>
            <a:r>
              <a:rPr lang="en-US" sz="2200" dirty="0">
                <a:solidFill>
                  <a:srgbClr val="FF0000"/>
                </a:solidFill>
              </a:rPr>
              <a:t>)</a:t>
            </a:r>
          </a:p>
          <a:p>
            <a:r>
              <a:rPr lang="en-US" sz="2400" b="1" dirty="0"/>
              <a:t>Add new course elements</a:t>
            </a:r>
          </a:p>
          <a:p>
            <a:pPr marL="342900" indent="-342900">
              <a:buFont typeface="Courier New"/>
              <a:buChar char="o"/>
            </a:pPr>
            <a:r>
              <a:rPr lang="en-US" sz="2200" dirty="0"/>
              <a:t>Videos, e.g. “</a:t>
            </a:r>
            <a:r>
              <a:rPr lang="en-US" sz="2200" dirty="0">
                <a:hlinkClick r:id="rId3"/>
              </a:rPr>
              <a:t>How to Get the Most out of Studying</a:t>
            </a:r>
            <a:r>
              <a:rPr lang="en-US" sz="2200" dirty="0"/>
              <a:t>” (used by Cardinale)</a:t>
            </a:r>
          </a:p>
          <a:p>
            <a:r>
              <a:rPr lang="en-US" sz="2400" b="1" dirty="0"/>
              <a:t>Surveys of metacognitive strategies </a:t>
            </a:r>
          </a:p>
          <a:p>
            <a:r>
              <a:rPr lang="en-US" sz="2200" dirty="0"/>
              <a:t>(Stanton; </a:t>
            </a:r>
            <a:r>
              <a:rPr lang="en-US" sz="2200" dirty="0" err="1"/>
              <a:t>Sebesta</a:t>
            </a:r>
            <a:r>
              <a:rPr lang="en-US" sz="2200" dirty="0"/>
              <a:t>; </a:t>
            </a:r>
            <a:r>
              <a:rPr lang="en-US" sz="2200" dirty="0" err="1"/>
              <a:t>Bunce</a:t>
            </a:r>
            <a:r>
              <a:rPr lang="en-US" sz="2200" dirty="0"/>
              <a:t>); M-ASSISST (</a:t>
            </a:r>
            <a:r>
              <a:rPr lang="en-US" sz="2200" dirty="0" err="1"/>
              <a:t>Bunce</a:t>
            </a:r>
            <a:r>
              <a:rPr lang="en-US" sz="2200" dirty="0"/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64082" y="5883642"/>
            <a:ext cx="86983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Sabel</a:t>
            </a:r>
            <a:r>
              <a:rPr lang="en-US" dirty="0"/>
              <a:t>, J. L., </a:t>
            </a:r>
            <a:r>
              <a:rPr lang="en-US" dirty="0" err="1"/>
              <a:t>Dauer</a:t>
            </a:r>
            <a:r>
              <a:rPr lang="en-US" dirty="0"/>
              <a:t>, J. T., &amp; Forbes, C. T. (2017). Introductory Biology Students’ Use of Enhanced Answer Keys and Reflection Questions to Engage in Metacognition and Enhance Understanding. </a:t>
            </a:r>
            <a:r>
              <a:rPr lang="en-US" i="1" dirty="0"/>
              <a:t>CBE—Life Sciences Education</a:t>
            </a:r>
            <a:r>
              <a:rPr lang="en-US" dirty="0"/>
              <a:t>, </a:t>
            </a:r>
            <a:r>
              <a:rPr lang="en-US" i="1" dirty="0"/>
              <a:t>16</a:t>
            </a:r>
            <a:r>
              <a:rPr lang="en-US" dirty="0"/>
              <a:t>(3), ar40.</a:t>
            </a:r>
          </a:p>
        </p:txBody>
      </p:sp>
      <p:sp>
        <p:nvSpPr>
          <p:cNvPr id="4" name="Rectangle 3"/>
          <p:cNvSpPr/>
          <p:nvPr/>
        </p:nvSpPr>
        <p:spPr>
          <a:xfrm>
            <a:off x="130813" y="4534406"/>
            <a:ext cx="88213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Casselman</a:t>
            </a:r>
            <a:r>
              <a:rPr lang="en-US" dirty="0"/>
              <a:t>, B. L., &amp; Atwood, C. H. (2017). Improving general chemistry course performance through online homework-based metacognitive training. </a:t>
            </a:r>
            <a:r>
              <a:rPr lang="en-US" i="1" dirty="0"/>
              <a:t>Journal of Chemical Education</a:t>
            </a:r>
            <a:r>
              <a:rPr lang="en-US" dirty="0"/>
              <a:t>, </a:t>
            </a:r>
            <a:r>
              <a:rPr lang="en-US" i="1" dirty="0"/>
              <a:t>94</a:t>
            </a:r>
            <a:r>
              <a:rPr lang="en-US" dirty="0"/>
              <a:t>(12), 1811-1821.</a:t>
            </a:r>
          </a:p>
        </p:txBody>
      </p:sp>
    </p:spTree>
    <p:extLst>
      <p:ext uri="{BB962C8B-B14F-4D97-AF65-F5344CB8AC3E}">
        <p14:creationId xmlns:p14="http://schemas.microsoft.com/office/powerpoint/2010/main" val="1842134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39056"/>
            <a:ext cx="8229600" cy="1143000"/>
          </a:xfrm>
        </p:spPr>
        <p:txBody>
          <a:bodyPr/>
          <a:lstStyle/>
          <a:p>
            <a:r>
              <a:rPr lang="en-US" dirty="0"/>
              <a:t>Metacognitive Knowledge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0813" y="607229"/>
            <a:ext cx="886545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Add metacognition to existing course elements </a:t>
            </a:r>
          </a:p>
          <a:p>
            <a:pPr marL="342900" indent="-342900">
              <a:buFont typeface="Courier New"/>
              <a:buChar char="o"/>
            </a:pPr>
            <a:r>
              <a:rPr lang="en-US" sz="2200" dirty="0"/>
              <a:t>Practice tests &amp; score prediction (</a:t>
            </a:r>
            <a:r>
              <a:rPr lang="en-US" sz="2200" dirty="0" err="1"/>
              <a:t>Casselman</a:t>
            </a:r>
            <a:r>
              <a:rPr lang="en-US" sz="2200" dirty="0"/>
              <a:t> &amp; Atwood)</a:t>
            </a:r>
          </a:p>
          <a:p>
            <a:pPr marL="342900" indent="-342900">
              <a:buFont typeface="Courier New"/>
              <a:buChar char="o"/>
            </a:pPr>
            <a:r>
              <a:rPr lang="en-US" sz="2200" dirty="0"/>
              <a:t>Practice tests &amp; mental effort (</a:t>
            </a:r>
            <a:r>
              <a:rPr lang="en-US" sz="2200" dirty="0" err="1"/>
              <a:t>Holme</a:t>
            </a:r>
            <a:r>
              <a:rPr lang="en-US" sz="2200" dirty="0"/>
              <a:t>)</a:t>
            </a:r>
          </a:p>
          <a:p>
            <a:pPr marL="342900" indent="-342900">
              <a:buFont typeface="Courier New"/>
              <a:buChar char="o"/>
            </a:pPr>
            <a:r>
              <a:rPr lang="en-US" sz="2200" dirty="0"/>
              <a:t>Enhanced answers keys &amp; reflection (</a:t>
            </a:r>
            <a:r>
              <a:rPr lang="en-US" sz="2200" dirty="0" err="1"/>
              <a:t>Sabel</a:t>
            </a:r>
            <a:r>
              <a:rPr lang="en-US" sz="2200" dirty="0"/>
              <a:t>)</a:t>
            </a:r>
          </a:p>
          <a:p>
            <a:r>
              <a:rPr lang="en-US" sz="2400" b="1" dirty="0"/>
              <a:t>Add new course elements</a:t>
            </a:r>
          </a:p>
          <a:p>
            <a:pPr marL="342900" indent="-342900">
              <a:buFont typeface="Courier New"/>
              <a:buChar char="o"/>
            </a:pPr>
            <a:r>
              <a:rPr lang="en-US" sz="2200" dirty="0"/>
              <a:t>Videos, e.g. “</a:t>
            </a:r>
            <a:r>
              <a:rPr lang="en-US" sz="2200" dirty="0">
                <a:hlinkClick r:id="rId3"/>
              </a:rPr>
              <a:t>How to Get the Most out of Studying</a:t>
            </a:r>
            <a:r>
              <a:rPr lang="en-US" sz="2200" dirty="0"/>
              <a:t>” (used by Cardinale)</a:t>
            </a:r>
          </a:p>
          <a:p>
            <a:r>
              <a:rPr lang="en-US" sz="2400" b="1" dirty="0"/>
              <a:t>Surveys of metacognitive strategies </a:t>
            </a:r>
          </a:p>
          <a:p>
            <a:r>
              <a:rPr lang="en-US" sz="2200" dirty="0"/>
              <a:t>(Stanton; </a:t>
            </a:r>
            <a:r>
              <a:rPr lang="en-US" sz="2200" dirty="0" err="1"/>
              <a:t>Sebesta</a:t>
            </a:r>
            <a:r>
              <a:rPr lang="en-US" sz="2200" dirty="0"/>
              <a:t>; </a:t>
            </a:r>
            <a:r>
              <a:rPr lang="en-US" sz="2200" dirty="0" err="1"/>
              <a:t>Bunce</a:t>
            </a:r>
            <a:r>
              <a:rPr lang="en-US" sz="2200" dirty="0"/>
              <a:t>); M-ASSISST (</a:t>
            </a:r>
            <a:r>
              <a:rPr lang="en-US" sz="2200" dirty="0" err="1"/>
              <a:t>Bunce</a:t>
            </a:r>
            <a:r>
              <a:rPr lang="en-US" sz="2200" dirty="0"/>
              <a:t>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6666" y="3479040"/>
            <a:ext cx="4769556" cy="337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974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39056"/>
            <a:ext cx="8229600" cy="1143000"/>
          </a:xfrm>
        </p:spPr>
        <p:txBody>
          <a:bodyPr/>
          <a:lstStyle/>
          <a:p>
            <a:r>
              <a:rPr lang="en-US" dirty="0"/>
              <a:t>Metacognitive Knowledge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0813" y="607229"/>
            <a:ext cx="886545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Add metacognition to existing course elements </a:t>
            </a:r>
          </a:p>
          <a:p>
            <a:pPr marL="342900" indent="-342900">
              <a:buFont typeface="Courier New"/>
              <a:buChar char="o"/>
            </a:pPr>
            <a:r>
              <a:rPr lang="en-US" sz="2200" dirty="0"/>
              <a:t>Practice tests &amp; score prediction (</a:t>
            </a:r>
            <a:r>
              <a:rPr lang="en-US" sz="2200" dirty="0" err="1"/>
              <a:t>Casselman</a:t>
            </a:r>
            <a:r>
              <a:rPr lang="en-US" sz="2200" dirty="0"/>
              <a:t> &amp; Atwood)</a:t>
            </a:r>
          </a:p>
          <a:p>
            <a:pPr marL="342900" indent="-342900">
              <a:buFont typeface="Courier New"/>
              <a:buChar char="o"/>
            </a:pPr>
            <a:r>
              <a:rPr lang="en-US" sz="2200" dirty="0"/>
              <a:t>Practice tests &amp; mental effort (</a:t>
            </a:r>
            <a:r>
              <a:rPr lang="en-US" sz="2200" dirty="0" err="1"/>
              <a:t>Holme</a:t>
            </a:r>
            <a:r>
              <a:rPr lang="en-US" sz="2200" dirty="0"/>
              <a:t>)</a:t>
            </a:r>
          </a:p>
          <a:p>
            <a:pPr marL="342900" indent="-342900">
              <a:buFont typeface="Courier New"/>
              <a:buChar char="o"/>
            </a:pPr>
            <a:r>
              <a:rPr lang="en-US" sz="2200" dirty="0"/>
              <a:t>Enhanced answers keys &amp; reflection (</a:t>
            </a:r>
            <a:r>
              <a:rPr lang="en-US" sz="2200" dirty="0" err="1"/>
              <a:t>Sabel</a:t>
            </a:r>
            <a:r>
              <a:rPr lang="en-US" sz="2200" dirty="0"/>
              <a:t>)</a:t>
            </a:r>
          </a:p>
          <a:p>
            <a:r>
              <a:rPr lang="en-US" sz="2400" b="1" dirty="0"/>
              <a:t>Add new course elements</a:t>
            </a:r>
          </a:p>
          <a:p>
            <a:pPr marL="342900" indent="-342900">
              <a:buFont typeface="Courier New"/>
              <a:buChar char="o"/>
            </a:pPr>
            <a:r>
              <a:rPr lang="en-US" sz="2200" dirty="0"/>
              <a:t>Videos, e.g. “</a:t>
            </a:r>
            <a:r>
              <a:rPr lang="en-US" sz="2200" dirty="0">
                <a:hlinkClick r:id="rId3"/>
              </a:rPr>
              <a:t>How to Get the Most out of Studying</a:t>
            </a:r>
            <a:r>
              <a:rPr lang="en-US" sz="2200" dirty="0"/>
              <a:t>” (used by Cardinale)</a:t>
            </a:r>
          </a:p>
          <a:p>
            <a:r>
              <a:rPr lang="en-US" sz="2400" b="1" dirty="0"/>
              <a:t>Surveys of metacognitive strategies </a:t>
            </a:r>
          </a:p>
          <a:p>
            <a:r>
              <a:rPr lang="en-US" sz="2200" dirty="0"/>
              <a:t>(Stanton; </a:t>
            </a:r>
            <a:r>
              <a:rPr lang="en-US" sz="2200" dirty="0" err="1">
                <a:solidFill>
                  <a:srgbClr val="FF0000"/>
                </a:solidFill>
              </a:rPr>
              <a:t>Sebesta</a:t>
            </a:r>
            <a:r>
              <a:rPr lang="en-US" sz="2200" dirty="0"/>
              <a:t>; </a:t>
            </a:r>
            <a:r>
              <a:rPr lang="en-US" sz="2200" dirty="0" err="1"/>
              <a:t>Bunce</a:t>
            </a:r>
            <a:r>
              <a:rPr lang="en-US" sz="2200" dirty="0"/>
              <a:t>); M-ASSISST (</a:t>
            </a:r>
            <a:r>
              <a:rPr lang="en-US" sz="2200" dirty="0" err="1"/>
              <a:t>Bunce</a:t>
            </a:r>
            <a:r>
              <a:rPr lang="en-US" sz="2200" dirty="0"/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130812" y="5934670"/>
            <a:ext cx="90131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Sebesta</a:t>
            </a:r>
            <a:r>
              <a:rPr lang="en-US" dirty="0"/>
              <a:t>, A. J., &amp; Bray </a:t>
            </a:r>
            <a:r>
              <a:rPr lang="en-US" dirty="0" err="1"/>
              <a:t>Speth</a:t>
            </a:r>
            <a:r>
              <a:rPr lang="en-US" dirty="0"/>
              <a:t>, E. (2017). How Should I Study for the Exam? Self-Regulated Learning Strategies and Achievement in Introductory Biology. </a:t>
            </a:r>
            <a:r>
              <a:rPr lang="en-US" i="1" dirty="0"/>
              <a:t>CBE—Life Sciences Education</a:t>
            </a:r>
            <a:r>
              <a:rPr lang="en-US" dirty="0"/>
              <a:t>, </a:t>
            </a:r>
            <a:r>
              <a:rPr lang="en-US" i="1" dirty="0"/>
              <a:t>16</a:t>
            </a:r>
            <a:r>
              <a:rPr lang="en-US" dirty="0"/>
              <a:t>(2), ar30.</a:t>
            </a:r>
          </a:p>
        </p:txBody>
      </p:sp>
    </p:spTree>
    <p:extLst>
      <p:ext uri="{BB962C8B-B14F-4D97-AF65-F5344CB8AC3E}">
        <p14:creationId xmlns:p14="http://schemas.microsoft.com/office/powerpoint/2010/main" val="17836110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904089" cy="16337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43775"/>
            <a:ext cx="9144000" cy="481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862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7312"/>
            <a:ext cx="9144000" cy="4587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7846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35100"/>
            <a:ext cx="9144000" cy="3978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6360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39056"/>
            <a:ext cx="8229600" cy="1143000"/>
          </a:xfrm>
        </p:spPr>
        <p:txBody>
          <a:bodyPr/>
          <a:lstStyle/>
          <a:p>
            <a:r>
              <a:rPr lang="en-US" dirty="0"/>
              <a:t>Metacognitive Knowledge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0813" y="607229"/>
            <a:ext cx="886545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Add metacognition to existing course elements </a:t>
            </a:r>
          </a:p>
          <a:p>
            <a:pPr marL="342900" indent="-342900">
              <a:buFont typeface="Courier New"/>
              <a:buChar char="o"/>
            </a:pPr>
            <a:r>
              <a:rPr lang="en-US" sz="2200" dirty="0"/>
              <a:t>Practice tests &amp; score prediction (</a:t>
            </a:r>
            <a:r>
              <a:rPr lang="en-US" sz="2200" dirty="0" err="1"/>
              <a:t>Casselman</a:t>
            </a:r>
            <a:r>
              <a:rPr lang="en-US" sz="2200" dirty="0"/>
              <a:t> &amp; Atwood)</a:t>
            </a:r>
          </a:p>
          <a:p>
            <a:pPr marL="342900" indent="-342900">
              <a:buFont typeface="Courier New"/>
              <a:buChar char="o"/>
            </a:pPr>
            <a:r>
              <a:rPr lang="en-US" sz="2200" dirty="0"/>
              <a:t>Practice tests &amp; mental effort (</a:t>
            </a:r>
            <a:r>
              <a:rPr lang="en-US" sz="2200" dirty="0" err="1"/>
              <a:t>Holme</a:t>
            </a:r>
            <a:r>
              <a:rPr lang="en-US" sz="2200" dirty="0"/>
              <a:t>)</a:t>
            </a:r>
          </a:p>
          <a:p>
            <a:pPr marL="342900" indent="-342900">
              <a:buFont typeface="Courier New"/>
              <a:buChar char="o"/>
            </a:pPr>
            <a:r>
              <a:rPr lang="en-US" sz="2200" dirty="0"/>
              <a:t>Enhanced answers keys &amp; reflection (</a:t>
            </a:r>
            <a:r>
              <a:rPr lang="en-US" sz="2200" dirty="0" err="1"/>
              <a:t>Sabel</a:t>
            </a:r>
            <a:r>
              <a:rPr lang="en-US" sz="2200" dirty="0"/>
              <a:t>)</a:t>
            </a:r>
          </a:p>
          <a:p>
            <a:r>
              <a:rPr lang="en-US" sz="2400" b="1" dirty="0"/>
              <a:t>Add new course elements</a:t>
            </a:r>
          </a:p>
          <a:p>
            <a:pPr marL="342900" indent="-342900">
              <a:buFont typeface="Courier New"/>
              <a:buChar char="o"/>
            </a:pPr>
            <a:r>
              <a:rPr lang="en-US" sz="2200" dirty="0"/>
              <a:t>Videos, e.g. “</a:t>
            </a:r>
            <a:r>
              <a:rPr lang="en-US" sz="2200" dirty="0">
                <a:hlinkClick r:id="rId3"/>
              </a:rPr>
              <a:t>How to Get the Most out of Studying</a:t>
            </a:r>
            <a:r>
              <a:rPr lang="en-US" sz="2200" dirty="0"/>
              <a:t>” (used by Cardinale)</a:t>
            </a:r>
          </a:p>
          <a:p>
            <a:r>
              <a:rPr lang="en-US" sz="2400" b="1" dirty="0"/>
              <a:t>Surveys of metacognitive strategies </a:t>
            </a:r>
          </a:p>
          <a:p>
            <a:r>
              <a:rPr lang="en-US" sz="2200" dirty="0"/>
              <a:t>(Stanton; </a:t>
            </a:r>
            <a:r>
              <a:rPr lang="en-US" sz="2200" dirty="0" err="1"/>
              <a:t>Sebesta</a:t>
            </a:r>
            <a:r>
              <a:rPr lang="en-US" sz="2200" dirty="0"/>
              <a:t>; </a:t>
            </a:r>
            <a:r>
              <a:rPr lang="en-US" sz="2200" dirty="0" err="1">
                <a:solidFill>
                  <a:srgbClr val="FF0000"/>
                </a:solidFill>
              </a:rPr>
              <a:t>Bunce</a:t>
            </a:r>
            <a:r>
              <a:rPr lang="en-US" sz="2200" dirty="0"/>
              <a:t>); M-ASSISST (</a:t>
            </a:r>
            <a:r>
              <a:rPr lang="en-US" sz="2200" dirty="0" err="1">
                <a:solidFill>
                  <a:srgbClr val="FF0000"/>
                </a:solidFill>
              </a:rPr>
              <a:t>Bunce</a:t>
            </a:r>
            <a:r>
              <a:rPr lang="en-US" sz="2200" dirty="0"/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53796" y="5934670"/>
            <a:ext cx="88654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Bunce</a:t>
            </a:r>
            <a:r>
              <a:rPr lang="en-US" dirty="0"/>
              <a:t>, D. M., </a:t>
            </a:r>
            <a:r>
              <a:rPr lang="en-US" dirty="0" err="1"/>
              <a:t>Komperda</a:t>
            </a:r>
            <a:r>
              <a:rPr lang="en-US" dirty="0"/>
              <a:t>, R., Schroeder, M. J., </a:t>
            </a:r>
            <a:r>
              <a:rPr lang="en-US" dirty="0" err="1"/>
              <a:t>Dillner</a:t>
            </a:r>
            <a:r>
              <a:rPr lang="en-US" dirty="0"/>
              <a:t>, D. K., Lin, S., </a:t>
            </a:r>
            <a:r>
              <a:rPr lang="en-US" dirty="0" err="1"/>
              <a:t>Teichert</a:t>
            </a:r>
            <a:r>
              <a:rPr lang="en-US" dirty="0"/>
              <a:t>, M. A., &amp; Hartman, J. R. (2017). Differential use of study approaches by students of different achievement levels. </a:t>
            </a:r>
            <a:r>
              <a:rPr lang="en-US" i="1" dirty="0"/>
              <a:t>Journal of Chemical Education</a:t>
            </a:r>
            <a:r>
              <a:rPr lang="en-US" dirty="0"/>
              <a:t>, </a:t>
            </a:r>
            <a:r>
              <a:rPr lang="en-US" i="1" dirty="0"/>
              <a:t>94</a:t>
            </a:r>
            <a:r>
              <a:rPr lang="en-US" dirty="0"/>
              <a:t>(10), 1415-1424.</a:t>
            </a:r>
          </a:p>
        </p:txBody>
      </p:sp>
    </p:spTree>
    <p:extLst>
      <p:ext uri="{BB962C8B-B14F-4D97-AF65-F5344CB8AC3E}">
        <p14:creationId xmlns:p14="http://schemas.microsoft.com/office/powerpoint/2010/main" val="36798405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39056"/>
            <a:ext cx="8229600" cy="1143000"/>
          </a:xfrm>
        </p:spPr>
        <p:txBody>
          <a:bodyPr/>
          <a:lstStyle/>
          <a:p>
            <a:r>
              <a:rPr lang="en-US" dirty="0"/>
              <a:t>Metacognitive Knowledge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0813" y="607229"/>
            <a:ext cx="886545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Add metacognition to existing course elements </a:t>
            </a:r>
          </a:p>
          <a:p>
            <a:pPr marL="342900" indent="-342900">
              <a:buFont typeface="Courier New"/>
              <a:buChar char="o"/>
            </a:pPr>
            <a:r>
              <a:rPr lang="en-US" sz="2200" dirty="0"/>
              <a:t>Practice tests &amp; score prediction (</a:t>
            </a:r>
            <a:r>
              <a:rPr lang="en-US" sz="2200" dirty="0" err="1"/>
              <a:t>Casselman</a:t>
            </a:r>
            <a:r>
              <a:rPr lang="en-US" sz="2200" dirty="0"/>
              <a:t> &amp; Atwood)</a:t>
            </a:r>
          </a:p>
          <a:p>
            <a:pPr marL="342900" indent="-342900">
              <a:buFont typeface="Courier New"/>
              <a:buChar char="o"/>
            </a:pPr>
            <a:r>
              <a:rPr lang="en-US" sz="2200" dirty="0"/>
              <a:t>Practice tests &amp; mental effort (</a:t>
            </a:r>
            <a:r>
              <a:rPr lang="en-US" sz="2200" dirty="0" err="1"/>
              <a:t>Holme</a:t>
            </a:r>
            <a:r>
              <a:rPr lang="en-US" sz="2200" dirty="0"/>
              <a:t>)</a:t>
            </a:r>
          </a:p>
          <a:p>
            <a:pPr marL="342900" indent="-342900">
              <a:buFont typeface="Courier New"/>
              <a:buChar char="o"/>
            </a:pPr>
            <a:r>
              <a:rPr lang="en-US" sz="2200" dirty="0"/>
              <a:t>Enhanced answers keys &amp; reflection (</a:t>
            </a:r>
            <a:r>
              <a:rPr lang="en-US" sz="2200" dirty="0" err="1"/>
              <a:t>Sabel</a:t>
            </a:r>
            <a:r>
              <a:rPr lang="en-US" sz="2200" dirty="0"/>
              <a:t>)</a:t>
            </a:r>
          </a:p>
          <a:p>
            <a:r>
              <a:rPr lang="en-US" sz="2400" b="1" dirty="0"/>
              <a:t>Add new course elements</a:t>
            </a:r>
          </a:p>
          <a:p>
            <a:pPr marL="342900" indent="-342900">
              <a:buFont typeface="Courier New"/>
              <a:buChar char="o"/>
            </a:pPr>
            <a:r>
              <a:rPr lang="en-US" sz="2200" dirty="0"/>
              <a:t>Videos, e.g. “How to Get the Most out of Studying” (used by </a:t>
            </a:r>
            <a:r>
              <a:rPr lang="en-US" sz="2200" dirty="0" err="1"/>
              <a:t>Cardinale</a:t>
            </a:r>
            <a:r>
              <a:rPr lang="en-US" sz="2200" dirty="0"/>
              <a:t>)</a:t>
            </a:r>
          </a:p>
          <a:p>
            <a:r>
              <a:rPr lang="en-US" sz="2400" b="1" dirty="0"/>
              <a:t>Surveys of metacognitive strategies </a:t>
            </a:r>
          </a:p>
          <a:p>
            <a:r>
              <a:rPr lang="en-US" sz="2200" dirty="0"/>
              <a:t>(Stanton; </a:t>
            </a:r>
            <a:r>
              <a:rPr lang="en-US" sz="2200" dirty="0" err="1"/>
              <a:t>Sebesta</a:t>
            </a:r>
            <a:r>
              <a:rPr lang="en-US" sz="2200" dirty="0"/>
              <a:t>; </a:t>
            </a:r>
            <a:r>
              <a:rPr lang="en-US" sz="2200" dirty="0" err="1">
                <a:solidFill>
                  <a:srgbClr val="FF0000"/>
                </a:solidFill>
              </a:rPr>
              <a:t>Bunce</a:t>
            </a:r>
            <a:r>
              <a:rPr lang="en-US" sz="2200" dirty="0"/>
              <a:t>); M-ASSISST (</a:t>
            </a:r>
            <a:r>
              <a:rPr lang="en-US" sz="2200" dirty="0" err="1"/>
              <a:t>Bunce</a:t>
            </a:r>
            <a:r>
              <a:rPr lang="en-US" sz="2200" dirty="0"/>
              <a:t>)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4335" y="3531573"/>
            <a:ext cx="788246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/>
              <a:t>Successful, improving students</a:t>
            </a:r>
            <a:r>
              <a:rPr lang="en-US" sz="2000" b="1" dirty="0"/>
              <a:t>      </a:t>
            </a:r>
            <a:r>
              <a:rPr lang="en-US" sz="2000" b="1" u="sng" dirty="0"/>
              <a:t>Less successful, declining students</a:t>
            </a:r>
            <a:endParaRPr lang="en-US" sz="2000" dirty="0"/>
          </a:p>
          <a:p>
            <a:r>
              <a:rPr lang="en-US" sz="2000" dirty="0"/>
              <a:t>      Use specific strategies                         Fail to implement plan</a:t>
            </a:r>
          </a:p>
          <a:p>
            <a:endParaRPr lang="en-US" sz="2000" dirty="0"/>
          </a:p>
          <a:p>
            <a:r>
              <a:rPr lang="en-US" sz="2000" dirty="0"/>
              <a:t>  Deep, meaningful strategies              Surface, superficial strategies</a:t>
            </a:r>
          </a:p>
          <a:p>
            <a:endParaRPr lang="en-US" sz="2000" dirty="0"/>
          </a:p>
          <a:p>
            <a:r>
              <a:rPr lang="en-US" sz="2000" dirty="0"/>
              <a:t>   Favor independent resources,               Seek personal help,</a:t>
            </a:r>
          </a:p>
          <a:p>
            <a:r>
              <a:rPr lang="en-US" sz="2000" dirty="0"/>
              <a:t>            like practice tests.                                   like tutors</a:t>
            </a:r>
          </a:p>
          <a:p>
            <a:pPr algn="ctr"/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53796" y="5934670"/>
            <a:ext cx="88654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Bunce</a:t>
            </a:r>
            <a:r>
              <a:rPr lang="en-US" dirty="0"/>
              <a:t>, D. M., </a:t>
            </a:r>
            <a:r>
              <a:rPr lang="en-US" dirty="0" err="1"/>
              <a:t>Komperda</a:t>
            </a:r>
            <a:r>
              <a:rPr lang="en-US" dirty="0"/>
              <a:t>, R., Schroeder, M. J., </a:t>
            </a:r>
            <a:r>
              <a:rPr lang="en-US" dirty="0" err="1"/>
              <a:t>Dillner</a:t>
            </a:r>
            <a:r>
              <a:rPr lang="en-US" dirty="0"/>
              <a:t>, D. K., Lin, S., </a:t>
            </a:r>
            <a:r>
              <a:rPr lang="en-US" dirty="0" err="1"/>
              <a:t>Teichert</a:t>
            </a:r>
            <a:r>
              <a:rPr lang="en-US" dirty="0"/>
              <a:t>, M. A., &amp; Hartman, J. R. (2017). Differential use of study approaches by students of different achievement levels. </a:t>
            </a:r>
            <a:r>
              <a:rPr lang="en-US" i="1" dirty="0"/>
              <a:t>Journal of Chemical Education</a:t>
            </a:r>
            <a:r>
              <a:rPr lang="en-US" dirty="0"/>
              <a:t>, </a:t>
            </a:r>
            <a:r>
              <a:rPr lang="en-US" i="1" dirty="0"/>
              <a:t>94</a:t>
            </a:r>
            <a:r>
              <a:rPr lang="en-US" dirty="0"/>
              <a:t>(10), 1415-1424.</a:t>
            </a:r>
          </a:p>
        </p:txBody>
      </p:sp>
    </p:spTree>
    <p:extLst>
      <p:ext uri="{BB962C8B-B14F-4D97-AF65-F5344CB8AC3E}">
        <p14:creationId xmlns:p14="http://schemas.microsoft.com/office/powerpoint/2010/main" val="22854055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422" y="263580"/>
            <a:ext cx="8654073" cy="6454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380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7090" y="-299760"/>
            <a:ext cx="5088467" cy="1143000"/>
          </a:xfrm>
        </p:spPr>
        <p:txBody>
          <a:bodyPr/>
          <a:lstStyle/>
          <a:p>
            <a:r>
              <a:rPr lang="en-US" dirty="0"/>
              <a:t>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646" y="556146"/>
            <a:ext cx="8979647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300" dirty="0"/>
              <a:t>Greater emphasis is now being given to improving students’ knowledge of science content by allocating more attention to metacognition, epistemology, and student beliefs and attitudes (</a:t>
            </a:r>
            <a:r>
              <a:rPr lang="en-US" sz="2300" dirty="0" err="1"/>
              <a:t>Seethaler</a:t>
            </a:r>
            <a:r>
              <a:rPr lang="en-US" sz="2300" dirty="0"/>
              <a:t>, 2015).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183714" y="6233801"/>
            <a:ext cx="88654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Seethaler</a:t>
            </a:r>
            <a:r>
              <a:rPr lang="en-US" dirty="0"/>
              <a:t>, S. (2015). Five Things Chemists (and Other Science Faculty) Should Know about the Education Research Literature. </a:t>
            </a:r>
            <a:r>
              <a:rPr lang="en-US" i="1" dirty="0"/>
              <a:t>Journal of Chemical Education</a:t>
            </a:r>
            <a:r>
              <a:rPr lang="en-US" dirty="0"/>
              <a:t>, </a:t>
            </a:r>
            <a:r>
              <a:rPr lang="en-US" i="1" dirty="0"/>
              <a:t>93</a:t>
            </a:r>
            <a:r>
              <a:rPr lang="en-US" dirty="0"/>
              <a:t>(1), 9-12.</a:t>
            </a:r>
          </a:p>
        </p:txBody>
      </p:sp>
    </p:spTree>
    <p:extLst>
      <p:ext uri="{BB962C8B-B14F-4D97-AF65-F5344CB8AC3E}">
        <p14:creationId xmlns:p14="http://schemas.microsoft.com/office/powerpoint/2010/main" val="5255210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5" y="-26158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McGuire’s Approach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270" y="3009490"/>
            <a:ext cx="2318473" cy="348841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9332" y="582296"/>
            <a:ext cx="781755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/>
              <a:t>Improve student metacognitive knowledge and convince them to adopt a growth mindset and employ evidence based learning strategies.</a:t>
            </a:r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Use an </a:t>
            </a:r>
            <a:r>
              <a:rPr lang="en-US" sz="2400" b="1" dirty="0"/>
              <a:t>in-class presentation </a:t>
            </a:r>
            <a:r>
              <a:rPr lang="en-US" sz="2400" dirty="0"/>
              <a:t>to demonstrate how learning strategies that “worked” in high school are not sufficient in college.</a:t>
            </a:r>
          </a:p>
        </p:txBody>
      </p:sp>
    </p:spTree>
    <p:extLst>
      <p:ext uri="{BB962C8B-B14F-4D97-AF65-F5344CB8AC3E}">
        <p14:creationId xmlns:p14="http://schemas.microsoft.com/office/powerpoint/2010/main" val="29209189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5" y="-26158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McGuire’s Approach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1187" y="0"/>
            <a:ext cx="1022813" cy="153894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9332" y="582296"/>
            <a:ext cx="781755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/>
              <a:t>Improve student metacognitive knowledge and convince them to adopt a growth mindset and employ evidence based learning strategies.</a:t>
            </a:r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Use an </a:t>
            </a:r>
            <a:r>
              <a:rPr lang="en-US" sz="2400" b="1" dirty="0"/>
              <a:t>in-class presentation </a:t>
            </a:r>
            <a:r>
              <a:rPr lang="en-US" sz="2400" dirty="0"/>
              <a:t>to demonstrate how learning strategies that “worked” in high school are not sufficient in college.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6500" y="3429491"/>
            <a:ext cx="787211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“I can’t believe how poorly I did on the midterm.  I never struggled on a test in high school, and this exam crushed me.  I didn’t even recognize many of the questions.  I am lost and don’t know what to do next.  This  makes me think I am just not good at Chemistry.”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16946" y="6441329"/>
            <a:ext cx="40073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-- Many freshmen in my office hours</a:t>
            </a:r>
          </a:p>
        </p:txBody>
      </p:sp>
    </p:spTree>
    <p:extLst>
      <p:ext uri="{BB962C8B-B14F-4D97-AF65-F5344CB8AC3E}">
        <p14:creationId xmlns:p14="http://schemas.microsoft.com/office/powerpoint/2010/main" val="36670985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5030" y="3983040"/>
            <a:ext cx="687109" cy="1541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2584" y="1193408"/>
            <a:ext cx="6773168" cy="51635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51260" y="242762"/>
            <a:ext cx="71682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You Can Become a Better Learner</a:t>
            </a:r>
          </a:p>
        </p:txBody>
      </p:sp>
    </p:spTree>
    <p:extLst>
      <p:ext uri="{BB962C8B-B14F-4D97-AF65-F5344CB8AC3E}">
        <p14:creationId xmlns:p14="http://schemas.microsoft.com/office/powerpoint/2010/main" val="6061258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1524000" y="201613"/>
            <a:ext cx="6172200" cy="625316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Freeform 3"/>
          <p:cNvSpPr>
            <a:spLocks/>
          </p:cNvSpPr>
          <p:nvPr/>
        </p:nvSpPr>
        <p:spPr bwMode="auto">
          <a:xfrm>
            <a:off x="2541588" y="4337050"/>
            <a:ext cx="4117975" cy="1588"/>
          </a:xfrm>
          <a:custGeom>
            <a:avLst/>
            <a:gdLst>
              <a:gd name="T0" fmla="*/ 0 w 2853"/>
              <a:gd name="T1" fmla="*/ 0 h 1"/>
              <a:gd name="T2" fmla="*/ 2147483647 w 2853"/>
              <a:gd name="T3" fmla="*/ 0 h 1"/>
              <a:gd name="T4" fmla="*/ 0 60000 65536"/>
              <a:gd name="T5" fmla="*/ 0 60000 65536"/>
              <a:gd name="T6" fmla="*/ 0 w 2853"/>
              <a:gd name="T7" fmla="*/ 0 h 1"/>
              <a:gd name="T8" fmla="*/ 2853 w 2853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53" h="1">
                <a:moveTo>
                  <a:pt x="0" y="0"/>
                </a:moveTo>
                <a:lnTo>
                  <a:pt x="2853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4" name="Freeform 4"/>
          <p:cNvSpPr>
            <a:spLocks/>
          </p:cNvSpPr>
          <p:nvPr/>
        </p:nvSpPr>
        <p:spPr bwMode="auto">
          <a:xfrm>
            <a:off x="2032000" y="5454650"/>
            <a:ext cx="5181600" cy="1588"/>
          </a:xfrm>
          <a:custGeom>
            <a:avLst/>
            <a:gdLst>
              <a:gd name="T0" fmla="*/ 0 w 3590"/>
              <a:gd name="T1" fmla="*/ 0 h 1"/>
              <a:gd name="T2" fmla="*/ 2147483647 w 3590"/>
              <a:gd name="T3" fmla="*/ 0 h 1"/>
              <a:gd name="T4" fmla="*/ 0 60000 65536"/>
              <a:gd name="T5" fmla="*/ 0 60000 65536"/>
              <a:gd name="T6" fmla="*/ 0 w 3590"/>
              <a:gd name="T7" fmla="*/ 0 h 1"/>
              <a:gd name="T8" fmla="*/ 3590 w 359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590" h="1">
                <a:moveTo>
                  <a:pt x="0" y="0"/>
                </a:moveTo>
                <a:lnTo>
                  <a:pt x="359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872689" y="673100"/>
            <a:ext cx="1524000" cy="452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>
              <a:spcBef>
                <a:spcPct val="50000"/>
              </a:spcBef>
            </a:pPr>
            <a:r>
              <a:rPr lang="en-US" sz="2400" b="1" dirty="0">
                <a:solidFill>
                  <a:schemeClr val="tx1"/>
                </a:solidFill>
                <a:latin typeface="Kabel Ult BT" pitchFamily="34" charset="0"/>
              </a:rPr>
              <a:t>Evaluation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852863" y="1597025"/>
            <a:ext cx="1524000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>
              <a:spcBef>
                <a:spcPct val="50000"/>
              </a:spcBef>
            </a:pPr>
            <a:r>
              <a:rPr lang="en-US" sz="2200">
                <a:solidFill>
                  <a:schemeClr val="tx1"/>
                </a:solidFill>
                <a:latin typeface="Kabel Ult BT" pitchFamily="34" charset="0"/>
              </a:rPr>
              <a:t>Synthesis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852863" y="2597150"/>
            <a:ext cx="1524000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>
              <a:spcBef>
                <a:spcPct val="50000"/>
              </a:spcBef>
            </a:pPr>
            <a:r>
              <a:rPr lang="en-US" sz="2200">
                <a:solidFill>
                  <a:schemeClr val="tx1"/>
                </a:solidFill>
                <a:latin typeface="Kabel Ult BT" pitchFamily="34" charset="0"/>
              </a:rPr>
              <a:t>Analysis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640138" y="3594100"/>
            <a:ext cx="1939925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>
              <a:spcBef>
                <a:spcPct val="50000"/>
              </a:spcBef>
            </a:pPr>
            <a:r>
              <a:rPr lang="en-US" sz="2200">
                <a:solidFill>
                  <a:schemeClr val="tx1"/>
                </a:solidFill>
                <a:latin typeface="Kabel Ult BT" pitchFamily="34" charset="0"/>
              </a:rPr>
              <a:t>Application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400425" y="4681538"/>
            <a:ext cx="2424113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>
              <a:spcBef>
                <a:spcPct val="50000"/>
              </a:spcBef>
            </a:pPr>
            <a:r>
              <a:rPr lang="en-US" sz="2200">
                <a:solidFill>
                  <a:schemeClr val="tx1"/>
                </a:solidFill>
                <a:latin typeface="Kabel Ult BT" pitchFamily="34" charset="0"/>
              </a:rPr>
              <a:t>Comprehension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708400" y="5849938"/>
            <a:ext cx="1801813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>
              <a:spcBef>
                <a:spcPct val="50000"/>
              </a:spcBef>
            </a:pPr>
            <a:r>
              <a:rPr lang="en-US" sz="2200">
                <a:solidFill>
                  <a:schemeClr val="tx1"/>
                </a:solidFill>
                <a:latin typeface="Kabel Ult BT" pitchFamily="34" charset="0"/>
              </a:rPr>
              <a:t>Knowledge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5680075" y="762000"/>
            <a:ext cx="1825625" cy="108426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>
              <a:spcBef>
                <a:spcPct val="50000"/>
              </a:spcBef>
            </a:pPr>
            <a:r>
              <a:rPr lang="en-US" sz="1300">
                <a:solidFill>
                  <a:schemeClr val="tx1"/>
                </a:solidFill>
                <a:latin typeface="Kabel Bk BT" pitchFamily="34" charset="0"/>
              </a:rPr>
              <a:t>Making decisions and supporting views; requires understanding of values.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657579" y="1752597"/>
            <a:ext cx="2286000" cy="8858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>
              <a:spcBef>
                <a:spcPct val="50000"/>
              </a:spcBef>
            </a:pPr>
            <a:r>
              <a:rPr lang="en-US" sz="1300" dirty="0">
                <a:solidFill>
                  <a:schemeClr val="tx1"/>
                </a:solidFill>
                <a:latin typeface="Kabel Bk BT" pitchFamily="34" charset="0"/>
              </a:rPr>
              <a:t>Combining information to form a unique product; requires creativity and originality.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315913" y="3048000"/>
            <a:ext cx="2354262" cy="14811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>
              <a:spcBef>
                <a:spcPct val="50000"/>
              </a:spcBef>
            </a:pPr>
            <a:r>
              <a:rPr lang="en-US" sz="1300">
                <a:solidFill>
                  <a:schemeClr val="tx1"/>
                </a:solidFill>
                <a:latin typeface="Kabel Bk BT" pitchFamily="34" charset="0"/>
              </a:rPr>
              <a:t>Using information to solve problems; transferring abstract or theoretical ideas to practical situations. Identifying connections and relationships and how they apply.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6692900" y="4235450"/>
            <a:ext cx="1384300" cy="108426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>
              <a:spcBef>
                <a:spcPct val="50000"/>
              </a:spcBef>
            </a:pPr>
            <a:r>
              <a:rPr lang="en-US" sz="1300">
                <a:solidFill>
                  <a:schemeClr val="tx1"/>
                </a:solidFill>
                <a:latin typeface="Kabel Bk BT" pitchFamily="34" charset="0"/>
              </a:rPr>
              <a:t>Restating in your own words; paraphrasing, summarizing, translating.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315913" y="5105400"/>
            <a:ext cx="2146300" cy="12827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>
              <a:spcBef>
                <a:spcPct val="50000"/>
              </a:spcBef>
            </a:pPr>
            <a:r>
              <a:rPr lang="en-US" sz="1300">
                <a:solidFill>
                  <a:schemeClr val="tx1"/>
                </a:solidFill>
                <a:latin typeface="Kabel Bk BT" pitchFamily="34" charset="0"/>
              </a:rPr>
              <a:t>Memorizing verbatim information. Being able to remember, but not necessarily fully understanding the material.</a:t>
            </a:r>
          </a:p>
        </p:txBody>
      </p:sp>
      <p:sp>
        <p:nvSpPr>
          <p:cNvPr id="10256" name="Freeform 16"/>
          <p:cNvSpPr>
            <a:spLocks/>
          </p:cNvSpPr>
          <p:nvPr/>
        </p:nvSpPr>
        <p:spPr bwMode="auto">
          <a:xfrm>
            <a:off x="3546475" y="2351088"/>
            <a:ext cx="2128838" cy="4762"/>
          </a:xfrm>
          <a:custGeom>
            <a:avLst/>
            <a:gdLst>
              <a:gd name="T0" fmla="*/ 0 w 1475"/>
              <a:gd name="T1" fmla="*/ 0 h 3"/>
              <a:gd name="T2" fmla="*/ 2147483647 w 1475"/>
              <a:gd name="T3" fmla="*/ 2147483647 h 3"/>
              <a:gd name="T4" fmla="*/ 0 60000 65536"/>
              <a:gd name="T5" fmla="*/ 0 60000 65536"/>
              <a:gd name="T6" fmla="*/ 0 w 1475"/>
              <a:gd name="T7" fmla="*/ 0 h 3"/>
              <a:gd name="T8" fmla="*/ 1475 w 1475"/>
              <a:gd name="T9" fmla="*/ 3 h 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75" h="3">
                <a:moveTo>
                  <a:pt x="0" y="0"/>
                </a:moveTo>
                <a:lnTo>
                  <a:pt x="1475" y="3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7" name="AutoShape 17"/>
          <p:cNvSpPr>
            <a:spLocks noChangeArrowheads="1"/>
          </p:cNvSpPr>
          <p:nvPr/>
        </p:nvSpPr>
        <p:spPr bwMode="auto">
          <a:xfrm>
            <a:off x="4871355" y="1066800"/>
            <a:ext cx="1039813" cy="133350"/>
          </a:xfrm>
          <a:prstGeom prst="rightArrow">
            <a:avLst>
              <a:gd name="adj1" fmla="val 50000"/>
              <a:gd name="adj2" fmla="val 194941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AutoShape 18"/>
          <p:cNvSpPr>
            <a:spLocks noChangeArrowheads="1"/>
          </p:cNvSpPr>
          <p:nvPr/>
        </p:nvSpPr>
        <p:spPr bwMode="auto">
          <a:xfrm>
            <a:off x="2878252" y="2039409"/>
            <a:ext cx="1109662" cy="134938"/>
          </a:xfrm>
          <a:prstGeom prst="leftArrow">
            <a:avLst>
              <a:gd name="adj1" fmla="val 50000"/>
              <a:gd name="adj2" fmla="val 20558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AutoShape 19"/>
          <p:cNvSpPr>
            <a:spLocks noChangeArrowheads="1"/>
          </p:cNvSpPr>
          <p:nvPr/>
        </p:nvSpPr>
        <p:spPr bwMode="auto">
          <a:xfrm>
            <a:off x="2458584" y="3714747"/>
            <a:ext cx="1316038" cy="133350"/>
          </a:xfrm>
          <a:prstGeom prst="leftArrow">
            <a:avLst>
              <a:gd name="adj1" fmla="val 50000"/>
              <a:gd name="adj2" fmla="val 246726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AutoShape 20"/>
          <p:cNvSpPr>
            <a:spLocks noChangeArrowheads="1"/>
          </p:cNvSpPr>
          <p:nvPr/>
        </p:nvSpPr>
        <p:spPr bwMode="auto">
          <a:xfrm>
            <a:off x="5730811" y="4815681"/>
            <a:ext cx="1046162" cy="149225"/>
          </a:xfrm>
          <a:prstGeom prst="rightArrow">
            <a:avLst>
              <a:gd name="adj1" fmla="val 50000"/>
              <a:gd name="adj2" fmla="val 175266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AutoShape 21"/>
          <p:cNvSpPr>
            <a:spLocks noChangeArrowheads="1"/>
          </p:cNvSpPr>
          <p:nvPr/>
        </p:nvSpPr>
        <p:spPr bwMode="auto">
          <a:xfrm>
            <a:off x="2218305" y="6028531"/>
            <a:ext cx="1535113" cy="134938"/>
          </a:xfrm>
          <a:prstGeom prst="leftArrow">
            <a:avLst>
              <a:gd name="adj1" fmla="val 50000"/>
              <a:gd name="adj2" fmla="val 284411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5264150" y="0"/>
            <a:ext cx="4336921" cy="544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defTabSz="820738">
              <a:spcBef>
                <a:spcPct val="50000"/>
              </a:spcBef>
            </a:pPr>
            <a:r>
              <a:rPr lang="en-US" sz="3000" b="1" dirty="0">
                <a:solidFill>
                  <a:schemeClr val="tx1"/>
                </a:solidFill>
                <a:latin typeface="Kabel Bk BT" pitchFamily="34" charset="0"/>
              </a:rPr>
              <a:t>Bloom’s Taxonomy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1384300" y="6462713"/>
            <a:ext cx="644525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 algn="ctr" defTabSz="820738">
              <a:spcBef>
                <a:spcPct val="50000"/>
              </a:spcBef>
            </a:pPr>
            <a:r>
              <a:rPr lang="en-US" sz="1100">
                <a:solidFill>
                  <a:schemeClr val="tx1"/>
                </a:solidFill>
                <a:latin typeface="Kabel Bk BT" pitchFamily="34" charset="0"/>
              </a:rPr>
              <a:t>Louisiana State University </a:t>
            </a:r>
            <a:r>
              <a:rPr lang="en-US" sz="1100">
                <a:solidFill>
                  <a:schemeClr val="tx1"/>
                </a:solidFill>
                <a:latin typeface="Kabel Bk BT" pitchFamily="34" charset="0"/>
                <a:sym typeface="Wingdings 2" pitchFamily="18" charset="2"/>
              </a:rPr>
              <a:t></a:t>
            </a:r>
            <a:r>
              <a:rPr lang="en-US" sz="1100">
                <a:solidFill>
                  <a:schemeClr val="tx1"/>
                </a:solidFill>
                <a:latin typeface="Kabel Bk BT" pitchFamily="34" charset="0"/>
              </a:rPr>
              <a:t> Center for Academic Success </a:t>
            </a:r>
            <a:r>
              <a:rPr lang="en-US" sz="1100">
                <a:solidFill>
                  <a:schemeClr val="tx1"/>
                </a:solidFill>
                <a:latin typeface="Kabel Bk BT" pitchFamily="34" charset="0"/>
                <a:sym typeface="Wingdings 2" pitchFamily="18" charset="2"/>
              </a:rPr>
              <a:t></a:t>
            </a:r>
            <a:r>
              <a:rPr lang="en-US" sz="1100">
                <a:solidFill>
                  <a:schemeClr val="tx1"/>
                </a:solidFill>
                <a:latin typeface="Kabel Bk BT" pitchFamily="34" charset="0"/>
              </a:rPr>
              <a:t> B-31 Coates Hall </a:t>
            </a:r>
            <a:r>
              <a:rPr lang="en-US" sz="1100">
                <a:solidFill>
                  <a:schemeClr val="tx1"/>
                </a:solidFill>
                <a:latin typeface="Kabel Bk BT" pitchFamily="34" charset="0"/>
                <a:sym typeface="Wingdings 2" pitchFamily="18" charset="2"/>
              </a:rPr>
              <a:t></a:t>
            </a:r>
            <a:r>
              <a:rPr lang="en-US" sz="1100">
                <a:solidFill>
                  <a:schemeClr val="tx1"/>
                </a:solidFill>
                <a:latin typeface="Kabel Bk BT" pitchFamily="34" charset="0"/>
              </a:rPr>
              <a:t> 225-578-2872 </a:t>
            </a:r>
            <a:r>
              <a:rPr lang="en-US" sz="1100">
                <a:solidFill>
                  <a:schemeClr val="tx1"/>
                </a:solidFill>
                <a:latin typeface="Kabel Bk BT" pitchFamily="34" charset="0"/>
                <a:sym typeface="Wingdings 2" pitchFamily="18" charset="2"/>
              </a:rPr>
              <a:t></a:t>
            </a:r>
            <a:r>
              <a:rPr lang="en-US" sz="1100">
                <a:solidFill>
                  <a:schemeClr val="tx1"/>
                </a:solidFill>
                <a:latin typeface="Kabel Bk BT" pitchFamily="34" charset="0"/>
              </a:rPr>
              <a:t> www.cas.lsu.edu</a:t>
            </a:r>
          </a:p>
        </p:txBody>
      </p:sp>
      <p:sp>
        <p:nvSpPr>
          <p:cNvPr id="10264" name="Freeform 24"/>
          <p:cNvSpPr>
            <a:spLocks/>
          </p:cNvSpPr>
          <p:nvPr/>
        </p:nvSpPr>
        <p:spPr bwMode="auto">
          <a:xfrm>
            <a:off x="3073400" y="3303588"/>
            <a:ext cx="3074988" cy="0"/>
          </a:xfrm>
          <a:custGeom>
            <a:avLst/>
            <a:gdLst>
              <a:gd name="T0" fmla="*/ 0 w 2130"/>
              <a:gd name="T1" fmla="*/ 0 h 1"/>
              <a:gd name="T2" fmla="*/ 2147483647 w 2130"/>
              <a:gd name="T3" fmla="*/ 0 h 1"/>
              <a:gd name="T4" fmla="*/ 0 60000 65536"/>
              <a:gd name="T5" fmla="*/ 0 60000 65536"/>
              <a:gd name="T6" fmla="*/ 0 w 2130"/>
              <a:gd name="T7" fmla="*/ 0 h 1"/>
              <a:gd name="T8" fmla="*/ 2130 w 2130"/>
              <a:gd name="T9" fmla="*/ 0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30" h="1">
                <a:moveTo>
                  <a:pt x="0" y="0"/>
                </a:moveTo>
                <a:lnTo>
                  <a:pt x="213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5" name="Freeform 25"/>
          <p:cNvSpPr>
            <a:spLocks/>
          </p:cNvSpPr>
          <p:nvPr/>
        </p:nvSpPr>
        <p:spPr bwMode="auto">
          <a:xfrm>
            <a:off x="4043363" y="1344613"/>
            <a:ext cx="1135062" cy="1587"/>
          </a:xfrm>
          <a:custGeom>
            <a:avLst/>
            <a:gdLst>
              <a:gd name="T0" fmla="*/ 0 w 786"/>
              <a:gd name="T1" fmla="*/ 0 h 1"/>
              <a:gd name="T2" fmla="*/ 2147483647 w 786"/>
              <a:gd name="T3" fmla="*/ 0 h 1"/>
              <a:gd name="T4" fmla="*/ 0 60000 65536"/>
              <a:gd name="T5" fmla="*/ 0 60000 65536"/>
              <a:gd name="T6" fmla="*/ 0 w 786"/>
              <a:gd name="T7" fmla="*/ 0 h 1"/>
              <a:gd name="T8" fmla="*/ 786 w 78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86" h="1">
                <a:moveTo>
                  <a:pt x="0" y="0"/>
                </a:moveTo>
                <a:lnTo>
                  <a:pt x="786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6" name="AutoShape 26"/>
          <p:cNvSpPr>
            <a:spLocks/>
          </p:cNvSpPr>
          <p:nvPr/>
        </p:nvSpPr>
        <p:spPr bwMode="auto">
          <a:xfrm>
            <a:off x="8153400" y="4953000"/>
            <a:ext cx="228600" cy="1143000"/>
          </a:xfrm>
          <a:prstGeom prst="rightBracket">
            <a:avLst>
              <a:gd name="adj" fmla="val 41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5949950" y="2286000"/>
            <a:ext cx="1593850" cy="1084263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 defTabSz="820738">
              <a:spcBef>
                <a:spcPct val="50000"/>
              </a:spcBef>
            </a:pPr>
            <a:r>
              <a:rPr lang="en-US" sz="1300">
                <a:solidFill>
                  <a:schemeClr val="tx1"/>
                </a:solidFill>
                <a:latin typeface="Kabel Bk BT" pitchFamily="34" charset="0"/>
              </a:rPr>
              <a:t>Identifying components; determining arrangement, logic, and semantics.</a:t>
            </a:r>
          </a:p>
        </p:txBody>
      </p:sp>
      <p:sp>
        <p:nvSpPr>
          <p:cNvPr id="10268" name="AutoShape 28"/>
          <p:cNvSpPr>
            <a:spLocks noChangeArrowheads="1"/>
          </p:cNvSpPr>
          <p:nvPr/>
        </p:nvSpPr>
        <p:spPr bwMode="auto">
          <a:xfrm>
            <a:off x="5215163" y="2755900"/>
            <a:ext cx="1039813" cy="134938"/>
          </a:xfrm>
          <a:prstGeom prst="rightArrow">
            <a:avLst>
              <a:gd name="adj1" fmla="val 50000"/>
              <a:gd name="adj2" fmla="val 192646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AutoShape 29"/>
          <p:cNvSpPr>
            <a:spLocks/>
          </p:cNvSpPr>
          <p:nvPr/>
        </p:nvSpPr>
        <p:spPr bwMode="auto">
          <a:xfrm>
            <a:off x="8153400" y="2616200"/>
            <a:ext cx="228600" cy="1143000"/>
          </a:xfrm>
          <a:prstGeom prst="rightBracket">
            <a:avLst>
              <a:gd name="adj" fmla="val 41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0" name="AutoShape 30"/>
          <p:cNvSpPr>
            <a:spLocks/>
          </p:cNvSpPr>
          <p:nvPr/>
        </p:nvSpPr>
        <p:spPr bwMode="auto">
          <a:xfrm>
            <a:off x="8153400" y="647700"/>
            <a:ext cx="228600" cy="1143000"/>
          </a:xfrm>
          <a:prstGeom prst="rightBracket">
            <a:avLst>
              <a:gd name="adj" fmla="val 41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8366125" y="673100"/>
            <a:ext cx="3365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tx1"/>
                </a:solidFill>
                <a:latin typeface="Kabel Bk BT" pitchFamily="34" charset="0"/>
              </a:rPr>
              <a:t>Graduate School</a:t>
            </a:r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8369300" y="2692400"/>
            <a:ext cx="3365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tx1"/>
                </a:solidFill>
                <a:latin typeface="Kabel Bk BT" pitchFamily="34" charset="0"/>
              </a:rPr>
              <a:t>Undergraduate</a:t>
            </a:r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8356600" y="4953000"/>
            <a:ext cx="3365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tx1"/>
                </a:solidFill>
                <a:latin typeface="Kabel Bk BT" pitchFamily="34" charset="0"/>
              </a:rPr>
              <a:t>High School</a:t>
            </a:r>
          </a:p>
        </p:txBody>
      </p:sp>
      <p:sp>
        <p:nvSpPr>
          <p:cNvPr id="10274" name="Rectangle 34"/>
          <p:cNvSpPr>
            <a:spLocks noChangeArrowheads="1"/>
          </p:cNvSpPr>
          <p:nvPr/>
        </p:nvSpPr>
        <p:spPr bwMode="auto">
          <a:xfrm>
            <a:off x="38100" y="-92094"/>
            <a:ext cx="3871156" cy="1662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1700" dirty="0">
                <a:solidFill>
                  <a:schemeClr val="tx1"/>
                </a:solidFill>
                <a:latin typeface="Kabel Bk BT" pitchFamily="34" charset="0"/>
              </a:rPr>
              <a:t>This pyramid depicts the different levels of thinking we use when learning. </a:t>
            </a:r>
            <a:r>
              <a:rPr lang="en-US" sz="1700" dirty="0">
                <a:latin typeface="Kabel Bk BT" pitchFamily="34" charset="0"/>
              </a:rPr>
              <a:t>E</a:t>
            </a:r>
            <a:r>
              <a:rPr lang="en-US" sz="1700" dirty="0">
                <a:solidFill>
                  <a:schemeClr val="tx1"/>
                </a:solidFill>
                <a:latin typeface="Kabel Bk BT" pitchFamily="34" charset="0"/>
              </a:rPr>
              <a:t>ach level builds on the foundation that precedes it. </a:t>
            </a:r>
            <a:r>
              <a:rPr lang="en-US" sz="1700" dirty="0">
                <a:latin typeface="Kabel Bk BT" pitchFamily="34" charset="0"/>
              </a:rPr>
              <a:t>W</a:t>
            </a:r>
            <a:r>
              <a:rPr lang="en-US" sz="1700" dirty="0">
                <a:solidFill>
                  <a:schemeClr val="tx1"/>
                </a:solidFill>
                <a:latin typeface="Kabel Bk BT" pitchFamily="34" charset="0"/>
              </a:rPr>
              <a:t>e must learn the lower levels before we can effectively use the skills above.</a:t>
            </a:r>
          </a:p>
        </p:txBody>
      </p:sp>
    </p:spTree>
    <p:extLst>
      <p:ext uri="{BB962C8B-B14F-4D97-AF65-F5344CB8AC3E}">
        <p14:creationId xmlns:p14="http://schemas.microsoft.com/office/powerpoint/2010/main" val="19116985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7437" y="5871978"/>
            <a:ext cx="8386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Before Class                     Class                         After Class              Preparing for Exams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715176" y="4922122"/>
            <a:ext cx="1566415" cy="199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-65843" y="5142418"/>
            <a:ext cx="837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Typical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4126914"/>
            <a:ext cx="695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Good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-24922" y="3014041"/>
            <a:ext cx="766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Better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3518" y="1927879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Best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86517" y="5182081"/>
            <a:ext cx="853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Nothing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32766" y="4072620"/>
            <a:ext cx="136643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Preview and map material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98936" y="2905863"/>
            <a:ext cx="10283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Active reading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20871" y="1689569"/>
            <a:ext cx="17586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Active reading, Take notes,</a:t>
            </a:r>
          </a:p>
          <a:p>
            <a:pPr algn="ctr"/>
            <a:r>
              <a:rPr lang="en-US" sz="1600" dirty="0"/>
              <a:t>Sample problems.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715176" y="3823091"/>
            <a:ext cx="156641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596155" y="5177336"/>
            <a:ext cx="1697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Attend every class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47147" y="4032668"/>
            <a:ext cx="18173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Identify Objectives</a:t>
            </a:r>
          </a:p>
          <a:p>
            <a:pPr algn="ctr"/>
            <a:r>
              <a:rPr lang="en-US" sz="1600" dirty="0"/>
              <a:t>&amp; Problem-solving strategies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679042" y="2791787"/>
            <a:ext cx="16150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Mental Review. Coordinate class </a:t>
            </a:r>
          </a:p>
          <a:p>
            <a:pPr algn="ctr"/>
            <a:r>
              <a:rPr lang="en-US" sz="1600" dirty="0"/>
              <a:t>notes &amp; book. </a:t>
            </a:r>
          </a:p>
        </p:txBody>
      </p:sp>
      <p:sp>
        <p:nvSpPr>
          <p:cNvPr id="3" name="Rectangle 2"/>
          <p:cNvSpPr/>
          <p:nvPr/>
        </p:nvSpPr>
        <p:spPr>
          <a:xfrm>
            <a:off x="715176" y="1568824"/>
            <a:ext cx="1584960" cy="4260578"/>
          </a:xfrm>
          <a:prstGeom prst="rect">
            <a:avLst/>
          </a:prstGeom>
          <a:noFill/>
          <a:ln w="381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>
            <a:off x="715176" y="2666016"/>
            <a:ext cx="15753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547147" y="4942096"/>
            <a:ext cx="180164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554352" y="3823091"/>
            <a:ext cx="178310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2557307" y="1577892"/>
            <a:ext cx="1791489" cy="4251510"/>
          </a:xfrm>
          <a:prstGeom prst="rect">
            <a:avLst/>
          </a:prstGeom>
          <a:noFill/>
          <a:ln w="381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2550795" y="2661970"/>
            <a:ext cx="178310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24859" y="1773690"/>
            <a:ext cx="18830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Treat class as a </a:t>
            </a:r>
          </a:p>
          <a:p>
            <a:pPr algn="ctr"/>
            <a:r>
              <a:rPr lang="en-US" sz="1600" dirty="0"/>
              <a:t>self-test.  </a:t>
            </a:r>
          </a:p>
          <a:p>
            <a:pPr algn="ctr"/>
            <a:r>
              <a:rPr lang="en-US" sz="1600" dirty="0"/>
              <a:t>Address weaknesses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678772" y="4960066"/>
            <a:ext cx="16530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Complete homework </a:t>
            </a:r>
          </a:p>
          <a:p>
            <a:pPr algn="ctr"/>
            <a:r>
              <a:rPr lang="en-US" sz="1600" dirty="0"/>
              <a:t>(the last day)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588095" y="4095004"/>
            <a:ext cx="180198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Identify and learn from mistakes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656483" y="2818067"/>
            <a:ext cx="17222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Review first, then  use homework a self-test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4577094" y="4935529"/>
            <a:ext cx="180164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607424" y="3830114"/>
            <a:ext cx="178310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4599039" y="1577892"/>
            <a:ext cx="1791489" cy="4251510"/>
          </a:xfrm>
          <a:prstGeom prst="rect">
            <a:avLst/>
          </a:prstGeom>
          <a:noFill/>
          <a:ln w="381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>
            <a:off x="4607424" y="2651576"/>
            <a:ext cx="178310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689719" y="1740484"/>
            <a:ext cx="16530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Reach mastery.</a:t>
            </a:r>
          </a:p>
          <a:p>
            <a:pPr algn="ctr"/>
            <a:r>
              <a:rPr lang="en-US" sz="1600" dirty="0"/>
              <a:t>Teach the material.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636926" y="4917434"/>
            <a:ext cx="1783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Read class slides, Look at homework problems.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6636926" y="4912398"/>
            <a:ext cx="180164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647086" y="3812019"/>
            <a:ext cx="178310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6647086" y="1564136"/>
            <a:ext cx="1791489" cy="4251510"/>
          </a:xfrm>
          <a:prstGeom prst="rect">
            <a:avLst/>
          </a:prstGeom>
          <a:noFill/>
          <a:ln w="381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>
            <a:off x="6632791" y="2631742"/>
            <a:ext cx="1783104" cy="268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610111" y="3848185"/>
            <a:ext cx="1805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Use practice tests to identify objectives, learn from mistakes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54538" y="2719089"/>
            <a:ext cx="17386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Consolidate and review notes.</a:t>
            </a:r>
          </a:p>
          <a:p>
            <a:pPr algn="ctr"/>
            <a:r>
              <a:rPr lang="en-US" sz="1600" dirty="0"/>
              <a:t>Use practice test as self-test.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72291" y="1586237"/>
            <a:ext cx="17293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Work with classmates, write and share exam questions.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49250" y="6274223"/>
            <a:ext cx="73666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The Class Format Can Support the Best Practices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7313" y="315224"/>
            <a:ext cx="1580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Pre-class questions as homework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52209" y="351709"/>
            <a:ext cx="17683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Frequent in-class questions &amp; discussions</a:t>
            </a:r>
          </a:p>
        </p:txBody>
      </p:sp>
      <p:sp>
        <p:nvSpPr>
          <p:cNvPr id="19" name="TextBox 18"/>
          <p:cNvSpPr txBox="1"/>
          <p:nvPr/>
        </p:nvSpPr>
        <p:spPr>
          <a:xfrm flipH="1">
            <a:off x="4333899" y="176411"/>
            <a:ext cx="24166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Post-class homework that includes earlier material, prompting recall of information.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620549" y="343409"/>
            <a:ext cx="19286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Multiple timed practice exams with feedback</a:t>
            </a:r>
          </a:p>
        </p:txBody>
      </p:sp>
      <p:sp>
        <p:nvSpPr>
          <p:cNvPr id="2" name="Rectangle 1"/>
          <p:cNvSpPr/>
          <p:nvPr/>
        </p:nvSpPr>
        <p:spPr>
          <a:xfrm>
            <a:off x="702232" y="104587"/>
            <a:ext cx="7743546" cy="1376740"/>
          </a:xfrm>
          <a:prstGeom prst="rect">
            <a:avLst/>
          </a:prstGeom>
          <a:noFill/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058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4021"/>
            <a:ext cx="65664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Courier New"/>
              <a:buChar char="o"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373529" y="-74705"/>
            <a:ext cx="8471647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In-Class Survey &amp; After Intervention.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0" y="44809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ea typeface="Lucida Grande"/>
                <a:cs typeface="Calibri"/>
              </a:rPr>
              <a:t>“I think the information on metacognitive learning strategies will help me learn in this class.”   </a:t>
            </a:r>
            <a:r>
              <a:rPr lang="en-US" sz="2400" b="1" dirty="0">
                <a:solidFill>
                  <a:srgbClr val="000000"/>
                </a:solidFill>
                <a:ea typeface="Lucida Grande"/>
                <a:cs typeface="Calibri"/>
              </a:rPr>
              <a:t>99% strongly agree or agree.</a:t>
            </a:r>
          </a:p>
        </p:txBody>
      </p:sp>
    </p:spTree>
    <p:extLst>
      <p:ext uri="{BB962C8B-B14F-4D97-AF65-F5344CB8AC3E}">
        <p14:creationId xmlns:p14="http://schemas.microsoft.com/office/powerpoint/2010/main" val="42183894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4021"/>
            <a:ext cx="65664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Courier New"/>
              <a:buChar char="o"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896471" y="2046110"/>
            <a:ext cx="642470" cy="2929303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476614" y="1890888"/>
            <a:ext cx="642470" cy="3084525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054429" y="2046109"/>
            <a:ext cx="642470" cy="2947267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651948" y="1749777"/>
            <a:ext cx="642470" cy="324359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225581" y="2314224"/>
            <a:ext cx="642470" cy="2383651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73529" y="-74705"/>
            <a:ext cx="8471647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In-Class Survey &amp; After Intervention.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0" y="44809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ea typeface="Lucida Grande"/>
                <a:cs typeface="Calibri"/>
              </a:rPr>
              <a:t>“I think the information on metacognitive learning strategies will help me learn in this class.”   </a:t>
            </a:r>
            <a:r>
              <a:rPr lang="en-US" sz="2400" b="1" dirty="0">
                <a:solidFill>
                  <a:srgbClr val="000000"/>
                </a:solidFill>
                <a:ea typeface="Lucida Grande"/>
                <a:cs typeface="Calibri"/>
              </a:rPr>
              <a:t>99% strongly agree or agree.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64827" y="1317350"/>
            <a:ext cx="566075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“This is the only class that has encouraged me to strive to be the best I can be. No other professor or TA has ever told me that I can do well in their class. This is also the only class that has given ‘study’ tips.”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1458995" y="1317350"/>
            <a:ext cx="5646522" cy="1295742"/>
          </a:xfrm>
          <a:prstGeom prst="wedgeRoundRectCallout">
            <a:avLst>
              <a:gd name="adj1" fmla="val 73220"/>
              <a:gd name="adj2" fmla="val -49523"/>
              <a:gd name="adj3" fmla="val 16667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328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4021"/>
            <a:ext cx="65664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Courier New"/>
              <a:buChar char="o"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-26277" y="262720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896471" y="2046110"/>
            <a:ext cx="642470" cy="2929303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476614" y="1890888"/>
            <a:ext cx="642470" cy="3084525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054429" y="2046109"/>
            <a:ext cx="642470" cy="2947267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651948" y="1749777"/>
            <a:ext cx="642470" cy="324359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225581" y="2314224"/>
            <a:ext cx="642470" cy="2383651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73529" y="-74705"/>
            <a:ext cx="8471647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In-Class Survey &amp; After Intervention.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0" y="44809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ea typeface="Lucida Grande"/>
                <a:cs typeface="Calibri"/>
              </a:rPr>
              <a:t>“I think the information on metacognitive learning strategies will help me learn in this class.”   </a:t>
            </a:r>
            <a:r>
              <a:rPr lang="en-US" sz="2400" b="1" dirty="0">
                <a:solidFill>
                  <a:srgbClr val="000000"/>
                </a:solidFill>
                <a:ea typeface="Lucida Grande"/>
                <a:cs typeface="Calibri"/>
              </a:rPr>
              <a:t>99% strongly agree or agree.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64827" y="1317350"/>
            <a:ext cx="566075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“This is the only class that has encouraged me to strive to be the best I can be. No other professor or TA has ever told me that I can do well in their class. This is also the only class that has given ‘study’ tips.”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1458995" y="1317350"/>
            <a:ext cx="5646522" cy="1295742"/>
          </a:xfrm>
          <a:prstGeom prst="wedgeRoundRectCallout">
            <a:avLst>
              <a:gd name="adj1" fmla="val 73220"/>
              <a:gd name="adj2" fmla="val -49523"/>
              <a:gd name="adj3" fmla="val 16667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-169333" y="5268591"/>
            <a:ext cx="92145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The intervention leads to a growth mindset and the intention to use metacognitive learning strategies before, in, and after class.</a:t>
            </a: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9011674"/>
              </p:ext>
            </p:extLst>
          </p:nvPr>
        </p:nvGraphicFramePr>
        <p:xfrm>
          <a:off x="556251" y="2731723"/>
          <a:ext cx="7557638" cy="2504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3889" y="3683008"/>
            <a:ext cx="33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5634328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45030" y="3983040"/>
            <a:ext cx="687109" cy="1541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2584" y="1193408"/>
            <a:ext cx="6773168" cy="51635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31635" y="184247"/>
            <a:ext cx="6574117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“To succeed in this class I need to study differently than I did in High School.”</a:t>
            </a:r>
          </a:p>
          <a:p>
            <a:pPr algn="ctr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0466743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45030" y="3983040"/>
            <a:ext cx="687109" cy="1541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2584" y="1193408"/>
            <a:ext cx="6773168" cy="51635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31635" y="184247"/>
            <a:ext cx="6574117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“To succeed in this class I need to study differently than I did in High School.”</a:t>
            </a:r>
          </a:p>
          <a:p>
            <a:pPr algn="ctr"/>
            <a:endParaRPr lang="en-US" sz="2400" b="1" dirty="0"/>
          </a:p>
        </p:txBody>
      </p:sp>
      <p:sp>
        <p:nvSpPr>
          <p:cNvPr id="2" name="Oval 1"/>
          <p:cNvSpPr/>
          <p:nvPr/>
        </p:nvSpPr>
        <p:spPr>
          <a:xfrm rot="4248915">
            <a:off x="3066327" y="2203122"/>
            <a:ext cx="1737267" cy="3793800"/>
          </a:xfrm>
          <a:prstGeom prst="ellipse">
            <a:avLst/>
          </a:prstGeom>
          <a:noFill/>
          <a:ln w="762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12144" y="4153648"/>
            <a:ext cx="291772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/>
              <a:t>Strongly Disagree</a:t>
            </a:r>
          </a:p>
        </p:txBody>
      </p:sp>
    </p:spTree>
    <p:extLst>
      <p:ext uri="{BB962C8B-B14F-4D97-AF65-F5344CB8AC3E}">
        <p14:creationId xmlns:p14="http://schemas.microsoft.com/office/powerpoint/2010/main" val="2532509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7090" y="-299760"/>
            <a:ext cx="5088467" cy="1143000"/>
          </a:xfrm>
        </p:spPr>
        <p:txBody>
          <a:bodyPr/>
          <a:lstStyle/>
          <a:p>
            <a:r>
              <a:rPr lang="en-US" dirty="0"/>
              <a:t>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646" y="556146"/>
            <a:ext cx="8979647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300" dirty="0"/>
              <a:t>Greater emphasis is now being given to improving students’ knowledge of science content by allocating more attention to metacognition, epistemology, and student beliefs and attitudes (</a:t>
            </a:r>
            <a:r>
              <a:rPr lang="en-US" sz="2300" dirty="0" err="1"/>
              <a:t>Seethaler</a:t>
            </a:r>
            <a:r>
              <a:rPr lang="en-US" sz="2300" dirty="0"/>
              <a:t>, 2015).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539502" y="5122014"/>
            <a:ext cx="654239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436" y="3536397"/>
            <a:ext cx="7861082" cy="1358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920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84986"/>
            <a:ext cx="8229600" cy="1143000"/>
          </a:xfrm>
        </p:spPr>
        <p:txBody>
          <a:bodyPr/>
          <a:lstStyle/>
          <a:p>
            <a:r>
              <a:rPr lang="en-US" dirty="0"/>
              <a:t>Open-Response Prompt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21860"/>
            <a:ext cx="895582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/>
              <a:t>As we reach the end of the semester, your approach for learning and studying General Chemistry has probably settled into a routine.  </a:t>
            </a:r>
          </a:p>
          <a:p>
            <a:pPr marL="0" indent="0">
              <a:buNone/>
            </a:pPr>
            <a:r>
              <a:rPr lang="en-US" sz="2200" dirty="0"/>
              <a:t>Describe your practices in four paragraphs.  In each paragraph, describe 1) what you do, 2) how/if you changed during the semester, and 3) how the class can be structured to better address your learning in this area.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400" dirty="0"/>
              <a:t>Before class learning. 	</a:t>
            </a:r>
          </a:p>
          <a:p>
            <a:endParaRPr lang="en-US" sz="2400" dirty="0"/>
          </a:p>
          <a:p>
            <a:r>
              <a:rPr lang="en-US" sz="2400" dirty="0"/>
              <a:t>In-Class.</a:t>
            </a:r>
          </a:p>
          <a:p>
            <a:endParaRPr lang="en-US" sz="2400" dirty="0"/>
          </a:p>
          <a:p>
            <a:r>
              <a:rPr lang="en-US" sz="2400" dirty="0"/>
              <a:t>After class/homework.	</a:t>
            </a:r>
          </a:p>
          <a:p>
            <a:endParaRPr lang="en-US" sz="2400" dirty="0"/>
          </a:p>
          <a:p>
            <a:r>
              <a:rPr lang="en-US" sz="2400" dirty="0"/>
              <a:t>Exam preparation.</a:t>
            </a:r>
          </a:p>
        </p:txBody>
      </p:sp>
    </p:spTree>
    <p:extLst>
      <p:ext uri="{BB962C8B-B14F-4D97-AF65-F5344CB8AC3E}">
        <p14:creationId xmlns:p14="http://schemas.microsoft.com/office/powerpoint/2010/main" val="6552138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84986"/>
            <a:ext cx="8229600" cy="1143000"/>
          </a:xfrm>
        </p:spPr>
        <p:txBody>
          <a:bodyPr/>
          <a:lstStyle/>
          <a:p>
            <a:r>
              <a:rPr lang="en-US" dirty="0"/>
              <a:t>Open-Response Prompt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21860"/>
            <a:ext cx="895582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/>
              <a:t>As we reach the end of the semester, your approach for learning and studying General Chemistry has probably settled into a routine.  </a:t>
            </a:r>
          </a:p>
          <a:p>
            <a:pPr marL="0" indent="0">
              <a:buNone/>
            </a:pPr>
            <a:r>
              <a:rPr lang="en-US" sz="2200" dirty="0"/>
              <a:t>Describe your practices in four paragraphs.  In each paragraph, describe 1) what you do, 2) how/if you changed during the semester, and 3) how the class can be structured to better address your learning in this area.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400" dirty="0"/>
              <a:t>Before class learning. 	</a:t>
            </a:r>
          </a:p>
          <a:p>
            <a:endParaRPr lang="en-US" sz="2400" dirty="0"/>
          </a:p>
          <a:p>
            <a:r>
              <a:rPr lang="en-US" sz="2400" dirty="0"/>
              <a:t>In-Class.</a:t>
            </a:r>
          </a:p>
          <a:p>
            <a:endParaRPr lang="en-US" sz="2400" dirty="0"/>
          </a:p>
          <a:p>
            <a:r>
              <a:rPr lang="en-US" sz="2400" dirty="0"/>
              <a:t>After class/homework.	</a:t>
            </a:r>
          </a:p>
          <a:p>
            <a:endParaRPr lang="en-US" sz="2400" dirty="0"/>
          </a:p>
          <a:p>
            <a:r>
              <a:rPr lang="en-US" sz="2400" dirty="0"/>
              <a:t>Exam preparation.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95187" y="2765781"/>
            <a:ext cx="32547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/>
              <a:t>Textbook &amp; active reading, </a:t>
            </a:r>
          </a:p>
          <a:p>
            <a:pPr algn="ctr"/>
            <a:r>
              <a:rPr lang="en-US" sz="2200" dirty="0"/>
              <a:t>pre-class homework.</a:t>
            </a:r>
          </a:p>
        </p:txBody>
      </p:sp>
      <p:sp>
        <p:nvSpPr>
          <p:cNvPr id="6" name="TextBox 5"/>
          <p:cNvSpPr txBox="1"/>
          <p:nvPr/>
        </p:nvSpPr>
        <p:spPr>
          <a:xfrm flipH="1">
            <a:off x="5052854" y="2490114"/>
            <a:ext cx="36295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Course Structure &amp; Practices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64406" y="3521112"/>
            <a:ext cx="474133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Note taking by hand, group discussion, identify problem-solving strategies.</a:t>
            </a:r>
          </a:p>
          <a:p>
            <a:pPr algn="ctr"/>
            <a:endParaRPr lang="en-US" sz="2200" dirty="0"/>
          </a:p>
          <a:p>
            <a:pPr algn="ctr"/>
            <a:r>
              <a:rPr lang="en-US" sz="2200" dirty="0"/>
              <a:t>Recall/review info., return to textbook, consolidate info., HW as a self-test.</a:t>
            </a:r>
          </a:p>
          <a:p>
            <a:pPr algn="ctr"/>
            <a:endParaRPr lang="en-US" sz="2200" dirty="0"/>
          </a:p>
          <a:p>
            <a:pPr algn="ctr"/>
            <a:r>
              <a:rPr lang="en-US" sz="2200" dirty="0"/>
              <a:t>Summarize info., authentic use of practice tests, address weaknesses, teach the material.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392628" y="2433670"/>
            <a:ext cx="4741333" cy="436788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3460045" y="4519490"/>
            <a:ext cx="915651" cy="60011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3460045" y="5448002"/>
            <a:ext cx="915651" cy="60011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3462866" y="3638958"/>
            <a:ext cx="915651" cy="60011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3462866" y="2779892"/>
            <a:ext cx="915651" cy="60011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173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0"/>
            <a:ext cx="8364682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6200000">
            <a:off x="-1064275" y="2949394"/>
            <a:ext cx="27748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Metacognition Intervention</a:t>
            </a:r>
          </a:p>
          <a:p>
            <a:pPr algn="ctr"/>
            <a:r>
              <a:rPr lang="en-US" dirty="0"/>
              <a:t>Initial Survey</a:t>
            </a:r>
          </a:p>
        </p:txBody>
      </p:sp>
      <p:sp>
        <p:nvSpPr>
          <p:cNvPr id="8" name="Rectangle 7"/>
          <p:cNvSpPr/>
          <p:nvPr/>
        </p:nvSpPr>
        <p:spPr>
          <a:xfrm>
            <a:off x="1282919" y="166767"/>
            <a:ext cx="3155978" cy="6593423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06765" y="166767"/>
            <a:ext cx="3157524" cy="6593423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Arrow 10"/>
          <p:cNvSpPr/>
          <p:nvPr/>
        </p:nvSpPr>
        <p:spPr>
          <a:xfrm>
            <a:off x="1282919" y="4130515"/>
            <a:ext cx="744092" cy="34634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>
            <a:off x="4706765" y="3962224"/>
            <a:ext cx="744092" cy="34634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Arrow 12"/>
          <p:cNvSpPr/>
          <p:nvPr/>
        </p:nvSpPr>
        <p:spPr>
          <a:xfrm flipH="1">
            <a:off x="7110463" y="4308570"/>
            <a:ext cx="753826" cy="34634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027011" y="411107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Avg. 78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50857" y="3923739"/>
            <a:ext cx="875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Avg. 72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34878" y="4241758"/>
            <a:ext cx="875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Avg. 75</a:t>
            </a:r>
          </a:p>
        </p:txBody>
      </p:sp>
    </p:spTree>
    <p:extLst>
      <p:ext uri="{BB962C8B-B14F-4D97-AF65-F5344CB8AC3E}">
        <p14:creationId xmlns:p14="http://schemas.microsoft.com/office/powerpoint/2010/main" val="33791123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0"/>
            <a:ext cx="8364682" cy="6858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706765" y="166767"/>
            <a:ext cx="3157524" cy="6593423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>
            <a:off x="4706765" y="3962224"/>
            <a:ext cx="744092" cy="34634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Arrow 12"/>
          <p:cNvSpPr/>
          <p:nvPr/>
        </p:nvSpPr>
        <p:spPr>
          <a:xfrm flipH="1">
            <a:off x="7110463" y="4308570"/>
            <a:ext cx="753826" cy="34634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450857" y="3923739"/>
            <a:ext cx="875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Avg. 72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34878" y="4241758"/>
            <a:ext cx="875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Avg. 75</a:t>
            </a: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064275" y="2949394"/>
            <a:ext cx="27748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Metacognition Intervention</a:t>
            </a:r>
          </a:p>
          <a:p>
            <a:pPr algn="ctr"/>
            <a:r>
              <a:rPr lang="en-US" dirty="0"/>
              <a:t>Initial Survey</a:t>
            </a:r>
          </a:p>
        </p:txBody>
      </p:sp>
    </p:spTree>
    <p:extLst>
      <p:ext uri="{BB962C8B-B14F-4D97-AF65-F5344CB8AC3E}">
        <p14:creationId xmlns:p14="http://schemas.microsoft.com/office/powerpoint/2010/main" val="38664458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0"/>
            <a:ext cx="8364682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16200000">
            <a:off x="-1064275" y="2949394"/>
            <a:ext cx="27748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Metacognition Intervention</a:t>
            </a:r>
          </a:p>
          <a:p>
            <a:pPr algn="ctr"/>
            <a:r>
              <a:rPr lang="en-US" dirty="0"/>
              <a:t>Initial Survey</a:t>
            </a:r>
          </a:p>
        </p:txBody>
      </p:sp>
    </p:spTree>
    <p:extLst>
      <p:ext uri="{BB962C8B-B14F-4D97-AF65-F5344CB8AC3E}">
        <p14:creationId xmlns:p14="http://schemas.microsoft.com/office/powerpoint/2010/main" val="37566998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0"/>
            <a:ext cx="8433955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16200000">
            <a:off x="-1064275" y="2949394"/>
            <a:ext cx="27748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Metacognition Intervention</a:t>
            </a:r>
          </a:p>
          <a:p>
            <a:pPr algn="ctr"/>
            <a:r>
              <a:rPr lang="en-US" dirty="0"/>
              <a:t>Initial Survey</a:t>
            </a:r>
          </a:p>
        </p:txBody>
      </p:sp>
    </p:spTree>
    <p:extLst>
      <p:ext uri="{BB962C8B-B14F-4D97-AF65-F5344CB8AC3E}">
        <p14:creationId xmlns:p14="http://schemas.microsoft.com/office/powerpoint/2010/main" val="25048802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00" y="0"/>
            <a:ext cx="8693727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16200000">
            <a:off x="-1064275" y="2949394"/>
            <a:ext cx="27748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Metacognition Intervention</a:t>
            </a:r>
          </a:p>
          <a:p>
            <a:pPr algn="ctr"/>
            <a:r>
              <a:rPr lang="en-US" dirty="0"/>
              <a:t>Initial Survey</a:t>
            </a:r>
          </a:p>
        </p:txBody>
      </p:sp>
    </p:spTree>
    <p:extLst>
      <p:ext uri="{BB962C8B-B14F-4D97-AF65-F5344CB8AC3E}">
        <p14:creationId xmlns:p14="http://schemas.microsoft.com/office/powerpoint/2010/main" val="26940314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700" y="0"/>
            <a:ext cx="8341743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16200000">
            <a:off x="-1064275" y="2949394"/>
            <a:ext cx="27748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Metacognition Intervention</a:t>
            </a:r>
          </a:p>
          <a:p>
            <a:pPr algn="ctr"/>
            <a:r>
              <a:rPr lang="en-US" dirty="0"/>
              <a:t>Initial Survey</a:t>
            </a:r>
          </a:p>
        </p:txBody>
      </p:sp>
    </p:spTree>
    <p:extLst>
      <p:ext uri="{BB962C8B-B14F-4D97-AF65-F5344CB8AC3E}">
        <p14:creationId xmlns:p14="http://schemas.microsoft.com/office/powerpoint/2010/main" val="41284817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 rot="16200000">
            <a:off x="-459832" y="1644008"/>
            <a:ext cx="1671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Average MT (%)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653655" y="4482212"/>
            <a:ext cx="12937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Feedback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655732" y="5050080"/>
            <a:ext cx="135285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/>
              <a:t>Strategies</a:t>
            </a:r>
            <a:endParaRPr lang="en-US" sz="2200" dirty="0"/>
          </a:p>
        </p:txBody>
      </p:sp>
      <p:sp>
        <p:nvSpPr>
          <p:cNvPr id="32" name="Rectangle 31"/>
          <p:cNvSpPr/>
          <p:nvPr/>
        </p:nvSpPr>
        <p:spPr>
          <a:xfrm>
            <a:off x="4641779" y="5050080"/>
            <a:ext cx="94192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/>
              <a:t>Action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6932470" y="4807977"/>
            <a:ext cx="414630" cy="2719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5749911" y="5289083"/>
            <a:ext cx="8311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5239025" y="4778095"/>
            <a:ext cx="414630" cy="3137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Chart 3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4094857"/>
              </p:ext>
            </p:extLst>
          </p:nvPr>
        </p:nvGraphicFramePr>
        <p:xfrm>
          <a:off x="687835" y="68047"/>
          <a:ext cx="3879432" cy="3861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090233" y="423358"/>
            <a:ext cx="1493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Always strong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90233" y="2679906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Always weak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90233" y="993122"/>
            <a:ext cx="1377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Bounce Back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10978" y="2326253"/>
            <a:ext cx="881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Decline</a:t>
            </a:r>
          </a:p>
        </p:txBody>
      </p:sp>
    </p:spTree>
    <p:extLst>
      <p:ext uri="{BB962C8B-B14F-4D97-AF65-F5344CB8AC3E}">
        <p14:creationId xmlns:p14="http://schemas.microsoft.com/office/powerpoint/2010/main" val="26618602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8832321"/>
              </p:ext>
            </p:extLst>
          </p:nvPr>
        </p:nvGraphicFramePr>
        <p:xfrm>
          <a:off x="302683" y="268110"/>
          <a:ext cx="5398207" cy="2822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 rot="16200000">
            <a:off x="-391211" y="1453442"/>
            <a:ext cx="1072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Percent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090900" y="141111"/>
            <a:ext cx="1846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000" dirty="0"/>
          </a:p>
        </p:txBody>
      </p:sp>
      <p:sp>
        <p:nvSpPr>
          <p:cNvPr id="13" name="TextBox 12"/>
          <p:cNvSpPr txBox="1"/>
          <p:nvPr/>
        </p:nvSpPr>
        <p:spPr>
          <a:xfrm>
            <a:off x="1044221" y="0"/>
            <a:ext cx="35830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Pre-Class </a:t>
            </a:r>
            <a:r>
              <a:rPr lang="en-US" sz="2400" dirty="0"/>
              <a:t>Learning Strategy</a:t>
            </a:r>
          </a:p>
        </p:txBody>
      </p:sp>
      <p:sp>
        <p:nvSpPr>
          <p:cNvPr id="9" name="TextBox 8"/>
          <p:cNvSpPr txBox="1"/>
          <p:nvPr/>
        </p:nvSpPr>
        <p:spPr>
          <a:xfrm rot="16200000">
            <a:off x="5018267" y="4060619"/>
            <a:ext cx="1671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Average MT (%)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9946768"/>
              </p:ext>
            </p:extLst>
          </p:nvPr>
        </p:nvGraphicFramePr>
        <p:xfrm>
          <a:off x="5864112" y="2636016"/>
          <a:ext cx="3166504" cy="3334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60696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7090" y="-299760"/>
            <a:ext cx="5088467" cy="1143000"/>
          </a:xfrm>
        </p:spPr>
        <p:txBody>
          <a:bodyPr/>
          <a:lstStyle/>
          <a:p>
            <a:r>
              <a:rPr lang="en-US" dirty="0"/>
              <a:t>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646" y="556146"/>
            <a:ext cx="8979647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300" dirty="0"/>
              <a:t>Greater emphasis is now being given to improving students’ knowledge of science content by allocating more attention to metacognition, epistemology, and student beliefs and attitudes (</a:t>
            </a:r>
            <a:r>
              <a:rPr lang="en-US" sz="2300" dirty="0" err="1"/>
              <a:t>Seethaler</a:t>
            </a:r>
            <a:r>
              <a:rPr lang="en-US" sz="2300" dirty="0"/>
              <a:t>, 2015).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539502" y="5122014"/>
            <a:ext cx="65423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/>
              <a:t>More than 50 presentations discussed student metacognition.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436" y="3536397"/>
            <a:ext cx="7861082" cy="1358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9085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7322940"/>
              </p:ext>
            </p:extLst>
          </p:nvPr>
        </p:nvGraphicFramePr>
        <p:xfrm>
          <a:off x="302683" y="268110"/>
          <a:ext cx="5398207" cy="2822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1984199"/>
              </p:ext>
            </p:extLst>
          </p:nvPr>
        </p:nvGraphicFramePr>
        <p:xfrm>
          <a:off x="329677" y="3090333"/>
          <a:ext cx="5826193" cy="3697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 rot="16200000">
            <a:off x="-391211" y="1453442"/>
            <a:ext cx="1072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Percent</a:t>
            </a:r>
          </a:p>
        </p:txBody>
      </p:sp>
      <p:sp>
        <p:nvSpPr>
          <p:cNvPr id="8" name="TextBox 7"/>
          <p:cNvSpPr txBox="1"/>
          <p:nvPr/>
        </p:nvSpPr>
        <p:spPr>
          <a:xfrm rot="16200000">
            <a:off x="-450144" y="5150555"/>
            <a:ext cx="1269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 Changing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090900" y="141111"/>
            <a:ext cx="1846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000" dirty="0"/>
          </a:p>
        </p:txBody>
      </p:sp>
      <p:sp>
        <p:nvSpPr>
          <p:cNvPr id="12" name="TextBox 11"/>
          <p:cNvSpPr txBox="1"/>
          <p:nvPr/>
        </p:nvSpPr>
        <p:spPr>
          <a:xfrm>
            <a:off x="1580444" y="3290946"/>
            <a:ext cx="2454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Changing Strategy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44221" y="0"/>
            <a:ext cx="35830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Pre-Class </a:t>
            </a:r>
            <a:r>
              <a:rPr lang="en-US" sz="2400" dirty="0"/>
              <a:t>Learning Strategy</a:t>
            </a:r>
          </a:p>
        </p:txBody>
      </p:sp>
      <p:sp>
        <p:nvSpPr>
          <p:cNvPr id="9" name="TextBox 8"/>
          <p:cNvSpPr txBox="1"/>
          <p:nvPr/>
        </p:nvSpPr>
        <p:spPr>
          <a:xfrm rot="16200000">
            <a:off x="5191011" y="1752771"/>
            <a:ext cx="1671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Average MT (%)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345331"/>
              </p:ext>
            </p:extLst>
          </p:nvPr>
        </p:nvGraphicFramePr>
        <p:xfrm>
          <a:off x="6038485" y="418594"/>
          <a:ext cx="3166504" cy="3334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4832431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0781631"/>
              </p:ext>
            </p:extLst>
          </p:nvPr>
        </p:nvGraphicFramePr>
        <p:xfrm>
          <a:off x="302683" y="268110"/>
          <a:ext cx="5398207" cy="2822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 rot="16200000">
            <a:off x="-391211" y="1453442"/>
            <a:ext cx="1072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Percent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090900" y="141111"/>
            <a:ext cx="1846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000" dirty="0"/>
          </a:p>
        </p:txBody>
      </p:sp>
      <p:sp>
        <p:nvSpPr>
          <p:cNvPr id="13" name="TextBox 12"/>
          <p:cNvSpPr txBox="1"/>
          <p:nvPr/>
        </p:nvSpPr>
        <p:spPr>
          <a:xfrm>
            <a:off x="1044221" y="0"/>
            <a:ext cx="35830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Pre-Class </a:t>
            </a:r>
            <a:r>
              <a:rPr lang="en-US" sz="2400" dirty="0"/>
              <a:t>Learning Strategy</a:t>
            </a:r>
          </a:p>
        </p:txBody>
      </p:sp>
      <p:sp>
        <p:nvSpPr>
          <p:cNvPr id="2" name="Rectangle 1"/>
          <p:cNvSpPr/>
          <p:nvPr/>
        </p:nvSpPr>
        <p:spPr>
          <a:xfrm>
            <a:off x="4261556" y="889000"/>
            <a:ext cx="3014010" cy="58984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0009662"/>
              </p:ext>
            </p:extLst>
          </p:nvPr>
        </p:nvGraphicFramePr>
        <p:xfrm>
          <a:off x="329678" y="3521779"/>
          <a:ext cx="5371212" cy="3265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 rot="16200000">
            <a:off x="-450144" y="5150555"/>
            <a:ext cx="1269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 Changing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80444" y="3290946"/>
            <a:ext cx="2454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Changing Strategy</a:t>
            </a:r>
          </a:p>
        </p:txBody>
      </p:sp>
      <p:sp>
        <p:nvSpPr>
          <p:cNvPr id="4" name="Rectangle 3"/>
          <p:cNvSpPr/>
          <p:nvPr/>
        </p:nvSpPr>
        <p:spPr>
          <a:xfrm>
            <a:off x="4261556" y="4412723"/>
            <a:ext cx="1439334" cy="1557310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377157" y="567123"/>
            <a:ext cx="4572000" cy="5909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“At the beginning of the year I would never read or prepare before class, this was mainly because I had already taken AP Chemistry.  </a:t>
            </a:r>
            <a:r>
              <a:rPr lang="en-US" dirty="0"/>
              <a:t>This made me think that I already knew what I was learning.  That turned out not to be the complete truth</a:t>
            </a:r>
            <a:r>
              <a:rPr lang="is-IS" dirty="0"/>
              <a:t>…</a:t>
            </a:r>
          </a:p>
          <a:p>
            <a:endParaRPr lang="is-IS" i="1" dirty="0"/>
          </a:p>
          <a:p>
            <a:r>
              <a:rPr lang="en-US" b="1" dirty="0">
                <a:solidFill>
                  <a:srgbClr val="FF0000"/>
                </a:solidFill>
              </a:rPr>
              <a:t>After the first exam when I got an A, my pre-class preparation sunk even lower </a:t>
            </a:r>
            <a:r>
              <a:rPr lang="en-US" dirty="0"/>
              <a:t>as I thought that I did not even need to look at the material to do good in the class.</a:t>
            </a:r>
          </a:p>
          <a:p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After I didn’t do too well on the second midterm</a:t>
            </a:r>
            <a:r>
              <a:rPr lang="en-US" dirty="0"/>
              <a:t>, </a:t>
            </a:r>
            <a:r>
              <a:rPr lang="en-US" b="1" dirty="0"/>
              <a:t>I started reading the chapter and doing practice problems before the material was discussed in class.  </a:t>
            </a:r>
          </a:p>
          <a:p>
            <a:endParaRPr lang="en-US" dirty="0"/>
          </a:p>
          <a:p>
            <a:r>
              <a:rPr lang="en-US" dirty="0"/>
              <a:t>This greatly improved my understanding on the material and using the suggested before-class study skills helped me get a much better grade on my third midterm.”</a:t>
            </a:r>
          </a:p>
        </p:txBody>
      </p:sp>
    </p:spTree>
    <p:extLst>
      <p:ext uri="{BB962C8B-B14F-4D97-AF65-F5344CB8AC3E}">
        <p14:creationId xmlns:p14="http://schemas.microsoft.com/office/powerpoint/2010/main" val="283947375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623422" y="1711986"/>
            <a:ext cx="12937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Feedback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25499" y="2279854"/>
            <a:ext cx="135285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/>
              <a:t>Strategies</a:t>
            </a:r>
            <a:endParaRPr lang="en-US" sz="2200" dirty="0"/>
          </a:p>
        </p:txBody>
      </p:sp>
      <p:sp>
        <p:nvSpPr>
          <p:cNvPr id="19" name="Rectangle 18"/>
          <p:cNvSpPr/>
          <p:nvPr/>
        </p:nvSpPr>
        <p:spPr>
          <a:xfrm>
            <a:off x="2611546" y="2279854"/>
            <a:ext cx="94192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/>
              <a:t>Action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902237" y="2037751"/>
            <a:ext cx="414630" cy="2719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3719678" y="2518857"/>
            <a:ext cx="8311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208792" y="2007869"/>
            <a:ext cx="414630" cy="3137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644445" y="1711182"/>
            <a:ext cx="32455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Deeper leaning strategies were used by the more successful students</a:t>
            </a:r>
            <a:r>
              <a:rPr lang="en-US" sz="2000" dirty="0"/>
              <a:t>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827435" y="0"/>
            <a:ext cx="30375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/>
              <a:t>Pre-Class Learning</a:t>
            </a:r>
          </a:p>
        </p:txBody>
      </p:sp>
    </p:spTree>
    <p:extLst>
      <p:ext uri="{BB962C8B-B14F-4D97-AF65-F5344CB8AC3E}">
        <p14:creationId xmlns:p14="http://schemas.microsoft.com/office/powerpoint/2010/main" val="188203415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623422" y="1711986"/>
            <a:ext cx="12937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Feedback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25499" y="2279854"/>
            <a:ext cx="135285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/>
              <a:t>Strategies</a:t>
            </a:r>
            <a:endParaRPr lang="en-US" sz="2200" dirty="0"/>
          </a:p>
        </p:txBody>
      </p:sp>
      <p:sp>
        <p:nvSpPr>
          <p:cNvPr id="19" name="Rectangle 18"/>
          <p:cNvSpPr/>
          <p:nvPr/>
        </p:nvSpPr>
        <p:spPr>
          <a:xfrm>
            <a:off x="2611546" y="2279854"/>
            <a:ext cx="94192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/>
              <a:t>Action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902237" y="2037751"/>
            <a:ext cx="414630" cy="2719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3719678" y="2518857"/>
            <a:ext cx="8311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208792" y="2007869"/>
            <a:ext cx="414630" cy="3137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216514" y="694382"/>
            <a:ext cx="38255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Strong performers</a:t>
            </a:r>
            <a:r>
              <a:rPr lang="en-US" sz="2000" dirty="0"/>
              <a:t>: Changed strategies as needed.</a:t>
            </a:r>
          </a:p>
          <a:p>
            <a:pPr algn="ctr"/>
            <a:r>
              <a:rPr lang="en-US" sz="2000" dirty="0"/>
              <a:t> “I seemed behind in the lecture”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44445" y="1711182"/>
            <a:ext cx="32455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Deeper leaning strategies were used by the more successful students</a:t>
            </a:r>
            <a:r>
              <a:rPr lang="en-US" sz="2000" dirty="0"/>
              <a:t>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69899" y="704617"/>
            <a:ext cx="300943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Bounce Back</a:t>
            </a:r>
            <a:r>
              <a:rPr lang="en-US" sz="2000" dirty="0"/>
              <a:t>: Initially poor metacognition, reinforced by early success.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827435" y="0"/>
            <a:ext cx="30375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/>
              <a:t>Pre-Class Learning</a:t>
            </a:r>
          </a:p>
        </p:txBody>
      </p:sp>
    </p:spTree>
    <p:extLst>
      <p:ext uri="{BB962C8B-B14F-4D97-AF65-F5344CB8AC3E}">
        <p14:creationId xmlns:p14="http://schemas.microsoft.com/office/powerpoint/2010/main" val="30658878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623422" y="1711986"/>
            <a:ext cx="12937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Feedback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25499" y="2279854"/>
            <a:ext cx="135285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/>
              <a:t>Strategies</a:t>
            </a:r>
            <a:endParaRPr lang="en-US" sz="2200" dirty="0"/>
          </a:p>
        </p:txBody>
      </p:sp>
      <p:sp>
        <p:nvSpPr>
          <p:cNvPr id="19" name="Rectangle 18"/>
          <p:cNvSpPr/>
          <p:nvPr/>
        </p:nvSpPr>
        <p:spPr>
          <a:xfrm>
            <a:off x="2611546" y="2279854"/>
            <a:ext cx="94192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/>
              <a:t>Action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902237" y="2037751"/>
            <a:ext cx="414630" cy="2719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3719678" y="2518857"/>
            <a:ext cx="8311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208792" y="2007869"/>
            <a:ext cx="414630" cy="3137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216514" y="694382"/>
            <a:ext cx="38255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Strong performers</a:t>
            </a:r>
            <a:r>
              <a:rPr lang="en-US" sz="2000" dirty="0"/>
              <a:t>: Changed strategies as needed.</a:t>
            </a:r>
          </a:p>
          <a:p>
            <a:pPr algn="ctr"/>
            <a:r>
              <a:rPr lang="en-US" sz="2000" dirty="0"/>
              <a:t> “I seemed behind in the lecture”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44445" y="1711182"/>
            <a:ext cx="32455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Deeper leaning strategies were used by the more successful students</a:t>
            </a:r>
            <a:r>
              <a:rPr lang="en-US" sz="2000" dirty="0"/>
              <a:t>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69899" y="704617"/>
            <a:ext cx="300943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Bounce Back</a:t>
            </a:r>
            <a:r>
              <a:rPr lang="en-US" sz="2000" dirty="0"/>
              <a:t>: Initially poor metacognition, reinforced by early success.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827435" y="0"/>
            <a:ext cx="30375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/>
              <a:t>Pre-Class Learning</a:t>
            </a:r>
          </a:p>
        </p:txBody>
      </p:sp>
      <p:sp>
        <p:nvSpPr>
          <p:cNvPr id="31" name="Rectangle 30"/>
          <p:cNvSpPr/>
          <p:nvPr/>
        </p:nvSpPr>
        <p:spPr>
          <a:xfrm>
            <a:off x="969899" y="694382"/>
            <a:ext cx="3009435" cy="110146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60523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623422" y="1711986"/>
            <a:ext cx="12937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Feedback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25499" y="2279854"/>
            <a:ext cx="135285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/>
              <a:t>Strategies</a:t>
            </a:r>
            <a:endParaRPr lang="en-US" sz="2200" dirty="0"/>
          </a:p>
        </p:txBody>
      </p:sp>
      <p:sp>
        <p:nvSpPr>
          <p:cNvPr id="19" name="Rectangle 18"/>
          <p:cNvSpPr/>
          <p:nvPr/>
        </p:nvSpPr>
        <p:spPr>
          <a:xfrm>
            <a:off x="2611546" y="2279854"/>
            <a:ext cx="94192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/>
              <a:t>Action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902237" y="2037751"/>
            <a:ext cx="414630" cy="2719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3719678" y="2518857"/>
            <a:ext cx="8311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208792" y="2007869"/>
            <a:ext cx="414630" cy="3137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216514" y="694382"/>
            <a:ext cx="38255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Strong performers</a:t>
            </a:r>
            <a:r>
              <a:rPr lang="en-US" sz="2000" dirty="0"/>
              <a:t>: Changed strategies as needed.</a:t>
            </a:r>
          </a:p>
          <a:p>
            <a:pPr algn="ctr"/>
            <a:r>
              <a:rPr lang="en-US" sz="2000" dirty="0"/>
              <a:t> “I seemed behind in the lecture”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44445" y="1711182"/>
            <a:ext cx="32455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Deeper leaning strategies were used by the more successful students</a:t>
            </a:r>
            <a:r>
              <a:rPr lang="en-US" sz="2000" dirty="0"/>
              <a:t>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69899" y="704617"/>
            <a:ext cx="300943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Bounce Back</a:t>
            </a:r>
            <a:r>
              <a:rPr lang="en-US" sz="2000" dirty="0"/>
              <a:t>: Initially poor metacognition, reinforced by early success.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827435" y="0"/>
            <a:ext cx="30375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/>
              <a:t>Pre-Class Learning</a:t>
            </a:r>
          </a:p>
        </p:txBody>
      </p:sp>
      <p:sp>
        <p:nvSpPr>
          <p:cNvPr id="31" name="Rectangle 30"/>
          <p:cNvSpPr/>
          <p:nvPr/>
        </p:nvSpPr>
        <p:spPr>
          <a:xfrm>
            <a:off x="969899" y="694382"/>
            <a:ext cx="3009435" cy="110146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4569246" y="4471104"/>
            <a:ext cx="1671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Average MT (%)</a:t>
            </a:r>
          </a:p>
        </p:txBody>
      </p:sp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1106754"/>
              </p:ext>
            </p:extLst>
          </p:nvPr>
        </p:nvGraphicFramePr>
        <p:xfrm>
          <a:off x="5415091" y="3046501"/>
          <a:ext cx="3166504" cy="3334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val 4"/>
          <p:cNvSpPr/>
          <p:nvPr/>
        </p:nvSpPr>
        <p:spPr>
          <a:xfrm>
            <a:off x="6145179" y="3245404"/>
            <a:ext cx="461850" cy="1090353"/>
          </a:xfrm>
          <a:prstGeom prst="ellipse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6056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 rot="16200000">
            <a:off x="4569246" y="4471104"/>
            <a:ext cx="1671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Average MT (%)</a:t>
            </a:r>
          </a:p>
        </p:txBody>
      </p:sp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8160959"/>
              </p:ext>
            </p:extLst>
          </p:nvPr>
        </p:nvGraphicFramePr>
        <p:xfrm>
          <a:off x="5415091" y="3046501"/>
          <a:ext cx="3166504" cy="3334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val 4"/>
          <p:cNvSpPr/>
          <p:nvPr/>
        </p:nvSpPr>
        <p:spPr>
          <a:xfrm>
            <a:off x="6145179" y="3245404"/>
            <a:ext cx="461850" cy="1090353"/>
          </a:xfrm>
          <a:prstGeom prst="ellipse">
            <a:avLst/>
          </a:prstGeom>
          <a:noFill/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8650" y="223959"/>
            <a:ext cx="504606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“At the beginning of the year I would never read or prepare before class, this was mainly because I had already taken AP Chemistry.  </a:t>
            </a:r>
            <a:r>
              <a:rPr lang="en-US" sz="2000" dirty="0"/>
              <a:t>This made me think that I already knew what I was learning.  That turned out not to be the complete truth</a:t>
            </a:r>
            <a:r>
              <a:rPr lang="is-IS" sz="2000" dirty="0"/>
              <a:t>…</a:t>
            </a:r>
          </a:p>
          <a:p>
            <a:endParaRPr lang="is-IS" sz="2000" i="1" dirty="0"/>
          </a:p>
          <a:p>
            <a:r>
              <a:rPr lang="en-US" sz="2000" b="1" dirty="0">
                <a:solidFill>
                  <a:srgbClr val="FF0000"/>
                </a:solidFill>
              </a:rPr>
              <a:t>After the first exam when I got an A, my pre-class preparation sunk even lower </a:t>
            </a:r>
            <a:r>
              <a:rPr lang="en-US" sz="2000" dirty="0"/>
              <a:t>as I thought that I did not even need to look at the material to do good in the class.</a:t>
            </a:r>
          </a:p>
          <a:p>
            <a:endParaRPr lang="en-US" sz="2000" dirty="0"/>
          </a:p>
          <a:p>
            <a:r>
              <a:rPr lang="en-US" sz="2000" b="1" dirty="0">
                <a:solidFill>
                  <a:srgbClr val="FF0000"/>
                </a:solidFill>
              </a:rPr>
              <a:t>After I didn’t do too well on the second midterm</a:t>
            </a:r>
            <a:r>
              <a:rPr lang="en-US" sz="2000" dirty="0"/>
              <a:t>, </a:t>
            </a:r>
            <a:r>
              <a:rPr lang="en-US" sz="2000" b="1" dirty="0"/>
              <a:t>I started reading the chapter and doing practice problems before the material was discussed in class.  </a:t>
            </a:r>
          </a:p>
          <a:p>
            <a:endParaRPr lang="en-US" sz="2000" dirty="0"/>
          </a:p>
          <a:p>
            <a:r>
              <a:rPr lang="en-US" sz="2000" dirty="0"/>
              <a:t>This greatly improved my understanding on the material and using the suggested before-class study skills helped me get a much better grade on my third midterm.”</a:t>
            </a:r>
          </a:p>
        </p:txBody>
      </p:sp>
    </p:spTree>
    <p:extLst>
      <p:ext uri="{BB962C8B-B14F-4D97-AF65-F5344CB8AC3E}">
        <p14:creationId xmlns:p14="http://schemas.microsoft.com/office/powerpoint/2010/main" val="74401720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623422" y="1711986"/>
            <a:ext cx="12937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Feedback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25499" y="2279854"/>
            <a:ext cx="135285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/>
              <a:t>Strategies</a:t>
            </a:r>
            <a:endParaRPr lang="en-US" sz="2200" dirty="0"/>
          </a:p>
        </p:txBody>
      </p:sp>
      <p:sp>
        <p:nvSpPr>
          <p:cNvPr id="19" name="Rectangle 18"/>
          <p:cNvSpPr/>
          <p:nvPr/>
        </p:nvSpPr>
        <p:spPr>
          <a:xfrm>
            <a:off x="2611546" y="2279854"/>
            <a:ext cx="94192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/>
              <a:t>Action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902237" y="2037751"/>
            <a:ext cx="414630" cy="2719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3719678" y="2518857"/>
            <a:ext cx="8311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208792" y="2007869"/>
            <a:ext cx="414630" cy="3137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216514" y="694382"/>
            <a:ext cx="38255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Strong performers: Changed strategies as needed.</a:t>
            </a:r>
          </a:p>
          <a:p>
            <a:pPr algn="ctr"/>
            <a:r>
              <a:rPr lang="en-US" sz="2000" dirty="0"/>
              <a:t> “I seemed behind in the lecture”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44445" y="1711182"/>
            <a:ext cx="32455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Deeper leaning strategies were used by the more successful students</a:t>
            </a:r>
            <a:r>
              <a:rPr lang="en-US" sz="2000" dirty="0"/>
              <a:t>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69899" y="704617"/>
            <a:ext cx="300943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Bounce Back: Initially poor metacognition, reinforced by early success.</a:t>
            </a:r>
          </a:p>
          <a:p>
            <a:pPr algn="ctr"/>
            <a:r>
              <a:rPr lang="en-US" dirty="0"/>
              <a:t>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827435" y="0"/>
            <a:ext cx="30375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/>
              <a:t>Pre-Class Learning</a:t>
            </a:r>
          </a:p>
        </p:txBody>
      </p:sp>
      <p:sp>
        <p:nvSpPr>
          <p:cNvPr id="27" name="Rectangle 26"/>
          <p:cNvSpPr/>
          <p:nvPr/>
        </p:nvSpPr>
        <p:spPr>
          <a:xfrm>
            <a:off x="-14114" y="3030959"/>
            <a:ext cx="76058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buFont typeface="Arial"/>
              <a:buChar char="•"/>
            </a:pPr>
            <a:r>
              <a:rPr lang="en-US" sz="2000" dirty="0"/>
              <a:t>“I felt overwhelmed when I read the textbook without an idea or explanation from lecture.”</a:t>
            </a:r>
          </a:p>
          <a:p>
            <a:pPr marL="225425" indent="-225425">
              <a:buFont typeface="Arial"/>
              <a:buChar char="•"/>
            </a:pPr>
            <a:r>
              <a:rPr lang="en-US" sz="2000" dirty="0"/>
              <a:t>“I became less sure of what to write down”</a:t>
            </a:r>
          </a:p>
          <a:p>
            <a:pPr marL="225425" indent="-225425">
              <a:buFont typeface="Arial"/>
              <a:buChar char="•"/>
            </a:pPr>
            <a:r>
              <a:rPr lang="en-US" sz="2000" dirty="0"/>
              <a:t>“No time (to do more)”</a:t>
            </a:r>
          </a:p>
          <a:p>
            <a:pPr marL="225425" indent="-225425">
              <a:buFont typeface="Arial"/>
              <a:buChar char="•"/>
            </a:pPr>
            <a:r>
              <a:rPr lang="en-US" sz="2000" dirty="0"/>
              <a:t>“If I could go back in time, instead of just reading the slides, I would have also read the actual chapter and summarize each section.”</a:t>
            </a:r>
          </a:p>
          <a:p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-155224" y="1774024"/>
            <a:ext cx="221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8896665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623422" y="1711986"/>
            <a:ext cx="12937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Feedback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25499" y="2279854"/>
            <a:ext cx="135285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/>
              <a:t>Strategies</a:t>
            </a:r>
            <a:endParaRPr lang="en-US" sz="2200" dirty="0"/>
          </a:p>
        </p:txBody>
      </p:sp>
      <p:sp>
        <p:nvSpPr>
          <p:cNvPr id="19" name="Rectangle 18"/>
          <p:cNvSpPr/>
          <p:nvPr/>
        </p:nvSpPr>
        <p:spPr>
          <a:xfrm>
            <a:off x="2611546" y="2279854"/>
            <a:ext cx="94192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/>
              <a:t>Action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902237" y="2037751"/>
            <a:ext cx="414630" cy="2719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3719678" y="2518857"/>
            <a:ext cx="8311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208792" y="2007869"/>
            <a:ext cx="414630" cy="3137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216514" y="694382"/>
            <a:ext cx="38255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Strong performers: Changed strategies as needed.</a:t>
            </a:r>
          </a:p>
          <a:p>
            <a:pPr algn="ctr"/>
            <a:r>
              <a:rPr lang="en-US" sz="2000" dirty="0"/>
              <a:t> “I seemed behind in the lecture”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44445" y="1711182"/>
            <a:ext cx="32455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Deeper leaning strategies were used by the more successful students</a:t>
            </a:r>
            <a:r>
              <a:rPr lang="en-US" sz="2000" dirty="0"/>
              <a:t>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69899" y="704617"/>
            <a:ext cx="300943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Bounce Back: Initially poor metacognition, reinforced by early success</a:t>
            </a:r>
            <a:r>
              <a:rPr lang="en-US" dirty="0"/>
              <a:t>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827435" y="0"/>
            <a:ext cx="30375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/>
              <a:t>Pre-Class Learning</a:t>
            </a:r>
          </a:p>
        </p:txBody>
      </p:sp>
      <p:sp>
        <p:nvSpPr>
          <p:cNvPr id="27" name="Rectangle 26"/>
          <p:cNvSpPr/>
          <p:nvPr/>
        </p:nvSpPr>
        <p:spPr>
          <a:xfrm>
            <a:off x="-14114" y="3030959"/>
            <a:ext cx="76058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buFont typeface="Arial"/>
              <a:buChar char="•"/>
            </a:pPr>
            <a:r>
              <a:rPr lang="en-US" sz="2000" dirty="0"/>
              <a:t>“I felt overwhelmed when I read the textbook without an idea or explanation from lecture.”</a:t>
            </a:r>
          </a:p>
          <a:p>
            <a:pPr marL="225425" indent="-225425">
              <a:buFont typeface="Arial"/>
              <a:buChar char="•"/>
            </a:pPr>
            <a:r>
              <a:rPr lang="en-US" sz="2000" dirty="0"/>
              <a:t>“I became less sure of what to write down”</a:t>
            </a:r>
          </a:p>
          <a:p>
            <a:pPr marL="225425" indent="-225425">
              <a:buFont typeface="Arial"/>
              <a:buChar char="•"/>
            </a:pPr>
            <a:r>
              <a:rPr lang="en-US" sz="2000" dirty="0"/>
              <a:t>“No time (to do more)”</a:t>
            </a:r>
          </a:p>
          <a:p>
            <a:pPr marL="225425" indent="-225425">
              <a:buFont typeface="Arial"/>
              <a:buChar char="•"/>
            </a:pPr>
            <a:r>
              <a:rPr lang="en-US" sz="2000" dirty="0"/>
              <a:t>“If I could go back in time, instead of just reading the slides, I would have also read the actual chapter and summarize each section.”</a:t>
            </a:r>
          </a:p>
        </p:txBody>
      </p:sp>
      <p:sp>
        <p:nvSpPr>
          <p:cNvPr id="15" name="Rectangle 14"/>
          <p:cNvSpPr/>
          <p:nvPr/>
        </p:nvSpPr>
        <p:spPr>
          <a:xfrm>
            <a:off x="-14114" y="3059181"/>
            <a:ext cx="7366003" cy="189381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982935" y="5132213"/>
            <a:ext cx="4472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There are many ways to support the reading of a textbook.</a:t>
            </a:r>
          </a:p>
        </p:txBody>
      </p:sp>
    </p:spTree>
    <p:extLst>
      <p:ext uri="{BB962C8B-B14F-4D97-AF65-F5344CB8AC3E}">
        <p14:creationId xmlns:p14="http://schemas.microsoft.com/office/powerpoint/2010/main" val="421950997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37405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6954" y="3540440"/>
            <a:ext cx="2273273" cy="3317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33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7090" y="-299760"/>
            <a:ext cx="5088467" cy="1143000"/>
          </a:xfrm>
        </p:spPr>
        <p:txBody>
          <a:bodyPr/>
          <a:lstStyle/>
          <a:p>
            <a:r>
              <a:rPr lang="en-US" dirty="0"/>
              <a:t>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646" y="556146"/>
            <a:ext cx="8979647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300" dirty="0"/>
              <a:t>Greater emphasis is now being given to improving students’ knowledge of science content by allocating more attention to metacognition, epistemology, and student beliefs and attitudes (</a:t>
            </a:r>
            <a:r>
              <a:rPr lang="en-US" sz="2300" dirty="0" err="1"/>
              <a:t>Seethaler</a:t>
            </a:r>
            <a:r>
              <a:rPr lang="en-US" sz="2300" dirty="0"/>
              <a:t>, 2015).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4941" y="2383435"/>
            <a:ext cx="52493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The Learner</a:t>
            </a:r>
            <a:r>
              <a:rPr lang="is-IS" b="1" dirty="0"/>
              <a:t>…</a:t>
            </a:r>
            <a:endParaRPr lang="en-US" b="1" dirty="0"/>
          </a:p>
          <a:p>
            <a:r>
              <a:rPr lang="en-US" b="1" dirty="0"/>
              <a:t>Metacognitive knowledge.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Differentiate between concepts mastered and those requiring further study.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Understand strategies for learning.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Knows how, and when, to use different strategies.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68159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37405" cy="6858000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1064504" y="485522"/>
            <a:ext cx="1624770" cy="44817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332721" y="1008392"/>
            <a:ext cx="2259737" cy="54154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6954" y="3540440"/>
            <a:ext cx="2273273" cy="3317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97489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37405" cy="6858000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1064504" y="485522"/>
            <a:ext cx="1624770" cy="44817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332721" y="1008392"/>
            <a:ext cx="2259737" cy="54154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064504" y="2997594"/>
            <a:ext cx="552795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6954" y="3540440"/>
            <a:ext cx="2273273" cy="3317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61704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37405" cy="6858000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1064504" y="485522"/>
            <a:ext cx="1624770" cy="44817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332721" y="1008392"/>
            <a:ext cx="2259737" cy="54154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7832" y="3326967"/>
            <a:ext cx="6479573" cy="96803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064504" y="2997594"/>
            <a:ext cx="552795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6954" y="3540440"/>
            <a:ext cx="2273273" cy="3317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93755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3847"/>
            <a:ext cx="8358094" cy="48394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latin typeface="Calibri (headings)"/>
                <a:cs typeface="Calibri (headings)"/>
              </a:rPr>
              <a:t>Before class</a:t>
            </a:r>
            <a:r>
              <a:rPr lang="is-IS" sz="2000" dirty="0">
                <a:latin typeface="Calibri (headings)"/>
                <a:cs typeface="Calibri (headings)"/>
              </a:rPr>
              <a:t>…</a:t>
            </a:r>
            <a:r>
              <a:rPr lang="en-US" sz="2000" dirty="0">
                <a:latin typeface="Calibri (headings)"/>
                <a:cs typeface="Calibri (headings)"/>
              </a:rPr>
              <a:t>I just skim the material within the textbook.  There is no need for me to intensely study the material before I come to class as I have a tutor.</a:t>
            </a:r>
            <a:br>
              <a:rPr lang="en-US" sz="2000" dirty="0">
                <a:latin typeface="Calibri (headings)"/>
                <a:cs typeface="Calibri (headings)"/>
              </a:rPr>
            </a:br>
            <a:br>
              <a:rPr lang="en-US" sz="2000" dirty="0">
                <a:latin typeface="Calibri (headings)"/>
                <a:cs typeface="Calibri (headings)"/>
              </a:rPr>
            </a:br>
            <a:r>
              <a:rPr lang="en-US" sz="2000" dirty="0">
                <a:latin typeface="Calibri (headings)"/>
                <a:cs typeface="Calibri (headings)"/>
              </a:rPr>
              <a:t>I feel as though the class is too rushed, and I hate the notion set in place by the chemistry department that we should be masters of material that most have never seen before we even step into class. I feel the class needs to be oriented towards thoroughly leaning the material (in the classroom) rather than outside the classroom as most students cannot teach themselves the material.  I know I cannot.</a:t>
            </a:r>
            <a:br>
              <a:rPr lang="en-US" sz="2000" dirty="0">
                <a:latin typeface="Calibri (headings)"/>
                <a:cs typeface="Calibri (headings)"/>
              </a:rPr>
            </a:br>
            <a:br>
              <a:rPr lang="en-US" sz="2000" dirty="0">
                <a:latin typeface="Calibri (headings)"/>
                <a:cs typeface="Calibri (headings)"/>
              </a:rPr>
            </a:br>
            <a:r>
              <a:rPr lang="en-US" sz="2000" dirty="0">
                <a:latin typeface="Calibri (headings)"/>
                <a:cs typeface="Calibri (headings)"/>
              </a:rPr>
              <a:t>(In the classroom) The class needs to be slowed down significantly and go in more depth for me to understand it.  I got a tutor around half way through the semester, as I tried teaching myself and it did not work out.           </a:t>
            </a:r>
            <a:br>
              <a:rPr lang="en-US" sz="2000" dirty="0">
                <a:latin typeface="Calibri (headings)"/>
                <a:cs typeface="Calibri (headings)"/>
              </a:rPr>
            </a:br>
            <a:endParaRPr lang="en-US" sz="2000" dirty="0"/>
          </a:p>
        </p:txBody>
      </p:sp>
      <p:sp>
        <p:nvSpPr>
          <p:cNvPr id="2" name="Rounded Rectangular Callout 1"/>
          <p:cNvSpPr/>
          <p:nvPr/>
        </p:nvSpPr>
        <p:spPr>
          <a:xfrm>
            <a:off x="235165" y="360636"/>
            <a:ext cx="8580129" cy="5058577"/>
          </a:xfrm>
          <a:prstGeom prst="wedgeRoundRectCallout">
            <a:avLst>
              <a:gd name="adj1" fmla="val -33806"/>
              <a:gd name="adj2" fmla="val 63120"/>
              <a:gd name="adj3" fmla="val 16667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4588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7482521"/>
              </p:ext>
            </p:extLst>
          </p:nvPr>
        </p:nvGraphicFramePr>
        <p:xfrm>
          <a:off x="192277" y="72826"/>
          <a:ext cx="7128216" cy="2929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320185" y="1151870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Percent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74705" y="3002089"/>
            <a:ext cx="90394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b="1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020616" y="360141"/>
            <a:ext cx="2163704" cy="1143000"/>
          </a:xfrm>
        </p:spPr>
        <p:txBody>
          <a:bodyPr>
            <a:noAutofit/>
          </a:bodyPr>
          <a:lstStyle/>
          <a:p>
            <a:r>
              <a:rPr lang="en-US" dirty="0"/>
              <a:t>In-Class,</a:t>
            </a:r>
            <a:br>
              <a:rPr lang="en-US" dirty="0"/>
            </a:br>
            <a:r>
              <a:rPr lang="en-US" dirty="0"/>
              <a:t>Post-Class</a:t>
            </a:r>
          </a:p>
        </p:txBody>
      </p:sp>
      <p:sp>
        <p:nvSpPr>
          <p:cNvPr id="8" name="TextBox 7"/>
          <p:cNvSpPr txBox="1"/>
          <p:nvPr/>
        </p:nvSpPr>
        <p:spPr>
          <a:xfrm rot="16200000">
            <a:off x="5018267" y="4427505"/>
            <a:ext cx="1671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Average MT (%)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6806174"/>
              </p:ext>
            </p:extLst>
          </p:nvPr>
        </p:nvGraphicFramePr>
        <p:xfrm>
          <a:off x="5864112" y="3002902"/>
          <a:ext cx="3166504" cy="3334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890667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5034964"/>
              </p:ext>
            </p:extLst>
          </p:nvPr>
        </p:nvGraphicFramePr>
        <p:xfrm>
          <a:off x="192277" y="72826"/>
          <a:ext cx="7128216" cy="2929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320185" y="1151870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Percent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74705" y="3002089"/>
            <a:ext cx="90394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b="1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020616" y="360141"/>
            <a:ext cx="2163704" cy="1143000"/>
          </a:xfrm>
        </p:spPr>
        <p:txBody>
          <a:bodyPr>
            <a:noAutofit/>
          </a:bodyPr>
          <a:lstStyle/>
          <a:p>
            <a:r>
              <a:rPr lang="en-US" dirty="0"/>
              <a:t>In-Class,</a:t>
            </a:r>
            <a:br>
              <a:rPr lang="en-US" dirty="0"/>
            </a:br>
            <a:r>
              <a:rPr lang="en-US" dirty="0"/>
              <a:t>Post-Class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49431" y="-68282"/>
            <a:ext cx="38435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/>
              <a:t>X</a:t>
            </a:r>
          </a:p>
        </p:txBody>
      </p:sp>
      <p:sp>
        <p:nvSpPr>
          <p:cNvPr id="8" name="Rectangle 7"/>
          <p:cNvSpPr/>
          <p:nvPr/>
        </p:nvSpPr>
        <p:spPr>
          <a:xfrm>
            <a:off x="5435761" y="1325024"/>
            <a:ext cx="38435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/>
              <a:t>X</a:t>
            </a:r>
          </a:p>
        </p:txBody>
      </p:sp>
      <p:sp>
        <p:nvSpPr>
          <p:cNvPr id="9" name="TextBox 8"/>
          <p:cNvSpPr txBox="1"/>
          <p:nvPr/>
        </p:nvSpPr>
        <p:spPr>
          <a:xfrm rot="16200000">
            <a:off x="5018267" y="4427505"/>
            <a:ext cx="1671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Average MT (%)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5070838"/>
              </p:ext>
            </p:extLst>
          </p:nvPr>
        </p:nvGraphicFramePr>
        <p:xfrm>
          <a:off x="5864112" y="3002902"/>
          <a:ext cx="3166504" cy="3334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4670676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7612160"/>
              </p:ext>
            </p:extLst>
          </p:nvPr>
        </p:nvGraphicFramePr>
        <p:xfrm>
          <a:off x="192277" y="72826"/>
          <a:ext cx="7128216" cy="2929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320185" y="1151870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Percent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74705" y="3002089"/>
            <a:ext cx="90394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b="1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020616" y="360141"/>
            <a:ext cx="2163704" cy="1143000"/>
          </a:xfrm>
        </p:spPr>
        <p:txBody>
          <a:bodyPr>
            <a:noAutofit/>
          </a:bodyPr>
          <a:lstStyle/>
          <a:p>
            <a:r>
              <a:rPr lang="en-US" dirty="0"/>
              <a:t>In-Class,</a:t>
            </a:r>
            <a:br>
              <a:rPr lang="en-US" dirty="0"/>
            </a:br>
            <a:r>
              <a:rPr lang="en-US" dirty="0"/>
              <a:t>Post-Class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49431" y="-68282"/>
            <a:ext cx="38435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/>
              <a:t>X</a:t>
            </a:r>
          </a:p>
        </p:txBody>
      </p:sp>
      <p:sp>
        <p:nvSpPr>
          <p:cNvPr id="8" name="Rectangle 7"/>
          <p:cNvSpPr/>
          <p:nvPr/>
        </p:nvSpPr>
        <p:spPr>
          <a:xfrm>
            <a:off x="5435761" y="1325024"/>
            <a:ext cx="38435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/>
              <a:t>X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23444" y="906940"/>
            <a:ext cx="38435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/>
              <a:t>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02000" y="1367357"/>
            <a:ext cx="38435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/>
              <a:t>X</a:t>
            </a:r>
          </a:p>
        </p:txBody>
      </p:sp>
      <p:sp>
        <p:nvSpPr>
          <p:cNvPr id="10" name="TextBox 9"/>
          <p:cNvSpPr txBox="1"/>
          <p:nvPr/>
        </p:nvSpPr>
        <p:spPr>
          <a:xfrm rot="16200000">
            <a:off x="5018267" y="4427505"/>
            <a:ext cx="1671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Average MT (%)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3833681"/>
              </p:ext>
            </p:extLst>
          </p:nvPr>
        </p:nvGraphicFramePr>
        <p:xfrm>
          <a:off x="5864112" y="3002902"/>
          <a:ext cx="3166504" cy="3334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3141920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9809184"/>
              </p:ext>
            </p:extLst>
          </p:nvPr>
        </p:nvGraphicFramePr>
        <p:xfrm>
          <a:off x="192277" y="72826"/>
          <a:ext cx="7128216" cy="2929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320185" y="1151870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Percent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74705" y="3002089"/>
            <a:ext cx="90394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b="1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020616" y="360141"/>
            <a:ext cx="2163704" cy="1143000"/>
          </a:xfrm>
        </p:spPr>
        <p:txBody>
          <a:bodyPr>
            <a:noAutofit/>
          </a:bodyPr>
          <a:lstStyle/>
          <a:p>
            <a:r>
              <a:rPr lang="en-US" dirty="0"/>
              <a:t>In-Class,</a:t>
            </a:r>
            <a:br>
              <a:rPr lang="en-US" dirty="0"/>
            </a:br>
            <a:r>
              <a:rPr lang="en-US" dirty="0"/>
              <a:t>Post-Class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49431" y="-68282"/>
            <a:ext cx="38435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/>
              <a:t>X</a:t>
            </a:r>
          </a:p>
        </p:txBody>
      </p:sp>
      <p:sp>
        <p:nvSpPr>
          <p:cNvPr id="8" name="Rectangle 7"/>
          <p:cNvSpPr/>
          <p:nvPr/>
        </p:nvSpPr>
        <p:spPr>
          <a:xfrm>
            <a:off x="5435761" y="1325024"/>
            <a:ext cx="38435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/>
              <a:t>X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23444" y="906940"/>
            <a:ext cx="38435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/>
              <a:t>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02000" y="1367357"/>
            <a:ext cx="38435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/>
              <a:t>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54425" y="153697"/>
            <a:ext cx="38435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/>
              <a:t>X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5018267" y="4427505"/>
            <a:ext cx="1671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Average MT (%)</a:t>
            </a: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6691466"/>
              </p:ext>
            </p:extLst>
          </p:nvPr>
        </p:nvGraphicFramePr>
        <p:xfrm>
          <a:off x="5864112" y="3002902"/>
          <a:ext cx="3166504" cy="3334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7678727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2219986"/>
              </p:ext>
            </p:extLst>
          </p:nvPr>
        </p:nvGraphicFramePr>
        <p:xfrm>
          <a:off x="192277" y="72826"/>
          <a:ext cx="7128216" cy="2929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320185" y="1151870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Percent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74705" y="3002089"/>
            <a:ext cx="90394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b="1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020616" y="360141"/>
            <a:ext cx="2163704" cy="1143000"/>
          </a:xfrm>
        </p:spPr>
        <p:txBody>
          <a:bodyPr>
            <a:noAutofit/>
          </a:bodyPr>
          <a:lstStyle/>
          <a:p>
            <a:r>
              <a:rPr lang="en-US" dirty="0"/>
              <a:t>In-Class,</a:t>
            </a:r>
            <a:br>
              <a:rPr lang="en-US" dirty="0"/>
            </a:br>
            <a:r>
              <a:rPr lang="en-US" dirty="0"/>
              <a:t>Post-Class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49431" y="-68282"/>
            <a:ext cx="38435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/>
              <a:t>X</a:t>
            </a:r>
          </a:p>
        </p:txBody>
      </p:sp>
      <p:sp>
        <p:nvSpPr>
          <p:cNvPr id="8" name="Rectangle 7"/>
          <p:cNvSpPr/>
          <p:nvPr/>
        </p:nvSpPr>
        <p:spPr>
          <a:xfrm>
            <a:off x="5435761" y="1325024"/>
            <a:ext cx="38435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/>
              <a:t>X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23444" y="906940"/>
            <a:ext cx="38435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/>
              <a:t>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02000" y="1367357"/>
            <a:ext cx="38435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/>
              <a:t>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54425" y="153697"/>
            <a:ext cx="38435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/>
              <a:t>X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5018267" y="4427505"/>
            <a:ext cx="1671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Average MT (%)</a:t>
            </a: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3382800"/>
              </p:ext>
            </p:extLst>
          </p:nvPr>
        </p:nvGraphicFramePr>
        <p:xfrm>
          <a:off x="5864112" y="3002902"/>
          <a:ext cx="3166504" cy="3334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288" y="3031958"/>
            <a:ext cx="4662311" cy="249072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581" y="5863935"/>
            <a:ext cx="5131044" cy="994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63194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6200000">
            <a:off x="-320185" y="1151870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Percent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74705" y="3002089"/>
            <a:ext cx="90394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b="1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020616" y="360141"/>
            <a:ext cx="2163704" cy="1143000"/>
          </a:xfrm>
        </p:spPr>
        <p:txBody>
          <a:bodyPr>
            <a:noAutofit/>
          </a:bodyPr>
          <a:lstStyle/>
          <a:p>
            <a:r>
              <a:rPr lang="en-US" dirty="0"/>
              <a:t>Exam Prep.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6568246"/>
              </p:ext>
            </p:extLst>
          </p:nvPr>
        </p:nvGraphicFramePr>
        <p:xfrm>
          <a:off x="423354" y="26969"/>
          <a:ext cx="6738380" cy="3342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1469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7090" y="-299760"/>
            <a:ext cx="5088467" cy="1143000"/>
          </a:xfrm>
        </p:spPr>
        <p:txBody>
          <a:bodyPr/>
          <a:lstStyle/>
          <a:p>
            <a:r>
              <a:rPr lang="en-US" dirty="0"/>
              <a:t>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646" y="556146"/>
            <a:ext cx="8979647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300" dirty="0"/>
              <a:t>Greater emphasis is now being given to improving students’ knowledge of science content by allocating more attention to metacognition, epistemology, and student beliefs and attitudes (</a:t>
            </a:r>
            <a:r>
              <a:rPr lang="en-US" sz="2300" dirty="0" err="1"/>
              <a:t>Seethaler</a:t>
            </a:r>
            <a:r>
              <a:rPr lang="en-US" sz="2300" dirty="0"/>
              <a:t>, 2015).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4941" y="2383435"/>
            <a:ext cx="524933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The Learner</a:t>
            </a:r>
            <a:r>
              <a:rPr lang="is-IS" b="1" dirty="0"/>
              <a:t>…</a:t>
            </a:r>
            <a:endParaRPr lang="en-US" b="1" dirty="0"/>
          </a:p>
          <a:p>
            <a:r>
              <a:rPr lang="en-US" b="1" dirty="0"/>
              <a:t>Metacognitive knowledge.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Differentiate between concepts mastered and those requiring further study.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Understand strategies for learning.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Knows how, and when, to use different strategies.</a:t>
            </a:r>
          </a:p>
          <a:p>
            <a:endParaRPr lang="en-US" dirty="0"/>
          </a:p>
          <a:p>
            <a:r>
              <a:rPr lang="en-US" b="1" dirty="0"/>
              <a:t>Motivation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Behavior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84024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6200000">
            <a:off x="-320185" y="1151870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Percent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74705" y="3002089"/>
            <a:ext cx="90394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b="1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020616" y="360141"/>
            <a:ext cx="2163704" cy="1143000"/>
          </a:xfrm>
        </p:spPr>
        <p:txBody>
          <a:bodyPr>
            <a:noAutofit/>
          </a:bodyPr>
          <a:lstStyle/>
          <a:p>
            <a:r>
              <a:rPr lang="en-US" dirty="0"/>
              <a:t>Exam Prep.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4705" y="3313241"/>
            <a:ext cx="878180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“I only used class slides and notes.  I thought this would be enough.”  </a:t>
            </a:r>
            <a:r>
              <a:rPr lang="en-US" sz="2000" b="1" dirty="0"/>
              <a:t>Decline</a:t>
            </a:r>
          </a:p>
          <a:p>
            <a:endParaRPr lang="en-US" sz="2000" dirty="0"/>
          </a:p>
          <a:p>
            <a:r>
              <a:rPr lang="en-US" sz="2000" dirty="0"/>
              <a:t>“I return to note packets, then make an important ideas sheet, then return to the important ideas/possible exam question lists I wrote down (after each class) and make sure all of those points are addressed on the important concept page. I then begin taking practice tests and go over with a friend the answers and we explain the ones we get wrong to each other.  The night before the exam we go to a whiteboard and we rotate teaching different sections.” </a:t>
            </a:r>
            <a:r>
              <a:rPr lang="en-US" sz="2000" b="1" dirty="0"/>
              <a:t>Strong</a:t>
            </a:r>
          </a:p>
          <a:p>
            <a:endParaRPr lang="en-US" sz="2000" dirty="0"/>
          </a:p>
          <a:p>
            <a:r>
              <a:rPr lang="en-US" sz="2000" dirty="0"/>
              <a:t>“Cramming, not actually learning.  If I could go back and do it again I would actually try to study for awhile before the exam.”  </a:t>
            </a:r>
            <a:r>
              <a:rPr lang="en-US" sz="2000" b="1" dirty="0"/>
              <a:t>Decline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0467452"/>
              </p:ext>
            </p:extLst>
          </p:nvPr>
        </p:nvGraphicFramePr>
        <p:xfrm>
          <a:off x="423354" y="26969"/>
          <a:ext cx="6738380" cy="3342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823322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6200000">
            <a:off x="-320185" y="1151870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Percent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74705" y="3002089"/>
            <a:ext cx="90394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4705" y="3313241"/>
            <a:ext cx="878180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“I only used class slides and notes.  I thought this would be enough.”  </a:t>
            </a:r>
            <a:r>
              <a:rPr lang="en-US" sz="2000" b="1" dirty="0"/>
              <a:t>Decline</a:t>
            </a:r>
          </a:p>
          <a:p>
            <a:endParaRPr lang="en-US" sz="2000" dirty="0"/>
          </a:p>
          <a:p>
            <a:r>
              <a:rPr lang="en-US" sz="2000" dirty="0"/>
              <a:t>“I return to note packets, then make an important ideas sheet, then return to the important ideas/possible exam question lists I wrote down (after each class) and make sure all of those points are addressed on the important concept page. I then begin taking practice tests and go over with a friend the answers and we explain the ones we get wrong to each other.  The night before the exam we go to a whiteboard and we rotate teaching different sections.” </a:t>
            </a:r>
            <a:r>
              <a:rPr lang="en-US" sz="2000" b="1" dirty="0"/>
              <a:t>Strong</a:t>
            </a:r>
          </a:p>
          <a:p>
            <a:endParaRPr lang="en-US" sz="2000" dirty="0"/>
          </a:p>
          <a:p>
            <a:r>
              <a:rPr lang="en-US" sz="2000" dirty="0"/>
              <a:t>“Cramming, not actually learning.  If I could go back and do it again I would actually try to study for awhile before the exam.”  </a:t>
            </a:r>
            <a:r>
              <a:rPr lang="en-US" sz="2000" b="1" dirty="0"/>
              <a:t>Decline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4495159"/>
              </p:ext>
            </p:extLst>
          </p:nvPr>
        </p:nvGraphicFramePr>
        <p:xfrm>
          <a:off x="423354" y="26969"/>
          <a:ext cx="6738380" cy="3342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336080" y="26969"/>
            <a:ext cx="28417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Exam preparation checklist:</a:t>
            </a:r>
          </a:p>
          <a:p>
            <a:r>
              <a:rPr lang="en-US" b="1" dirty="0"/>
              <a:t>List of resources, tasks, etc.</a:t>
            </a:r>
          </a:p>
          <a:p>
            <a:r>
              <a:rPr lang="en-US" b="1" dirty="0"/>
              <a:t>Perhaps as an assignment.</a:t>
            </a:r>
          </a:p>
        </p:txBody>
      </p:sp>
      <p:sp>
        <p:nvSpPr>
          <p:cNvPr id="3" name="Rectangle 2"/>
          <p:cNvSpPr/>
          <p:nvPr/>
        </p:nvSpPr>
        <p:spPr>
          <a:xfrm>
            <a:off x="3965222" y="1213556"/>
            <a:ext cx="1735667" cy="215590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559778" y="310444"/>
            <a:ext cx="776302" cy="747889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012196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6200000">
            <a:off x="-320185" y="1151870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Percent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74705" y="3002089"/>
            <a:ext cx="90394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4705" y="3313241"/>
            <a:ext cx="878180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“I only used class slides and notes.  I thought this would be enough.”  </a:t>
            </a:r>
            <a:r>
              <a:rPr lang="en-US" sz="2000" b="1" dirty="0"/>
              <a:t>Decline</a:t>
            </a:r>
          </a:p>
          <a:p>
            <a:endParaRPr lang="en-US" sz="2000" dirty="0"/>
          </a:p>
          <a:p>
            <a:r>
              <a:rPr lang="en-US" sz="2000" dirty="0"/>
              <a:t>“I return to note packets, then make an important ideas sheet, then return to the important ideas/possible exam question lists I wrote down (after each class) and make sure all of those points are addressed on the important concept page. I then begin taking practice tests and go over with a friend the answers and we explain the ones we get wrong to each other.  The night before the exam we go to a whiteboard and we rotate teaching different sections.” </a:t>
            </a:r>
            <a:r>
              <a:rPr lang="en-US" sz="2000" b="1" dirty="0"/>
              <a:t>Strong</a:t>
            </a:r>
          </a:p>
          <a:p>
            <a:endParaRPr lang="en-US" sz="2000" dirty="0"/>
          </a:p>
          <a:p>
            <a:r>
              <a:rPr lang="en-US" sz="2000" dirty="0"/>
              <a:t>“Cramming, not actually learning.  If I could go back and do it again I would actually try to study for awhile before the exam.”  </a:t>
            </a:r>
            <a:r>
              <a:rPr lang="en-US" sz="2000" b="1" dirty="0"/>
              <a:t>Decline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0866239"/>
              </p:ext>
            </p:extLst>
          </p:nvPr>
        </p:nvGraphicFramePr>
        <p:xfrm>
          <a:off x="423354" y="26969"/>
          <a:ext cx="6738380" cy="3342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110111" y="26969"/>
            <a:ext cx="30040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Practice exams placed within the homework system, due a few days before the actual test.</a:t>
            </a:r>
          </a:p>
        </p:txBody>
      </p:sp>
      <p:sp>
        <p:nvSpPr>
          <p:cNvPr id="3" name="Rectangle 2"/>
          <p:cNvSpPr/>
          <p:nvPr/>
        </p:nvSpPr>
        <p:spPr>
          <a:xfrm>
            <a:off x="3965222" y="1213556"/>
            <a:ext cx="1735667" cy="215590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965223" y="423333"/>
            <a:ext cx="2144888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483556" y="26969"/>
            <a:ext cx="1411111" cy="307923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59820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3647" y="178633"/>
            <a:ext cx="856931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Before class I contemplate not going.  I never study or look over information beforehand.  Perhaps this contributes to my below average grade.  I only looked over information before lecture a few times, and I did not succeed in teaching myself the information, so I closed the tab and did other things.  </a:t>
            </a:r>
            <a:r>
              <a:rPr lang="en-US" sz="2400" b="1" dirty="0"/>
              <a:t>Always weak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8274366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3647" y="178633"/>
            <a:ext cx="856931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Before class I contemplate not going.  I never study or look over information beforehand.  Perhaps this contributes to my below average grade.  I only looked over information before lecture a few times, and I did not succeed in teaching myself the information, so I closed the tab and did other things.  </a:t>
            </a:r>
            <a:r>
              <a:rPr lang="en-US" sz="2400" b="1" dirty="0"/>
              <a:t>Always weak</a:t>
            </a:r>
          </a:p>
          <a:p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463163" y="3397169"/>
            <a:ext cx="12937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Feedback </a:t>
            </a:r>
          </a:p>
        </p:txBody>
      </p:sp>
      <p:sp>
        <p:nvSpPr>
          <p:cNvPr id="6" name="Rectangle 5"/>
          <p:cNvSpPr/>
          <p:nvPr/>
        </p:nvSpPr>
        <p:spPr>
          <a:xfrm>
            <a:off x="7465240" y="3965037"/>
            <a:ext cx="135285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/>
              <a:t>Strategies</a:t>
            </a:r>
            <a:endParaRPr lang="en-US" sz="2200" dirty="0"/>
          </a:p>
        </p:txBody>
      </p:sp>
      <p:sp>
        <p:nvSpPr>
          <p:cNvPr id="7" name="Rectangle 6"/>
          <p:cNvSpPr/>
          <p:nvPr/>
        </p:nvSpPr>
        <p:spPr>
          <a:xfrm>
            <a:off x="5451287" y="3965037"/>
            <a:ext cx="94192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/>
              <a:t>Action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7741978" y="3722934"/>
            <a:ext cx="414630" cy="2719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6559419" y="4204040"/>
            <a:ext cx="8311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6048533" y="3693052"/>
            <a:ext cx="414630" cy="3137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43647" y="3064232"/>
            <a:ext cx="467307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000" dirty="0"/>
              <a:t>Metacognitive knowledge</a:t>
            </a:r>
          </a:p>
          <a:p>
            <a:pPr marL="457200" indent="-457200">
              <a:buFont typeface="Arial"/>
              <a:buChar char="•"/>
            </a:pPr>
            <a:r>
              <a:rPr lang="en-US" sz="3000" dirty="0"/>
              <a:t>Motivation</a:t>
            </a:r>
          </a:p>
          <a:p>
            <a:pPr marL="457200" indent="-457200">
              <a:buFont typeface="Arial"/>
              <a:buChar char="•"/>
            </a:pPr>
            <a:r>
              <a:rPr lang="en-US" sz="3000" dirty="0"/>
              <a:t>Behavior</a:t>
            </a:r>
          </a:p>
          <a:p>
            <a:pPr marL="457200" indent="-457200">
              <a:buFont typeface="Arial"/>
              <a:buChar char="•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94420810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3883" y="203839"/>
            <a:ext cx="246731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After the first exam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9488" y="705595"/>
            <a:ext cx="8810850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Identify development: foreclosed (n=2) &amp; achievement (n=2)</a:t>
            </a:r>
          </a:p>
          <a:p>
            <a:r>
              <a:rPr lang="en-US" dirty="0"/>
              <a:t>Mindset: growth &amp; fixed (n=8)</a:t>
            </a:r>
          </a:p>
          <a:p>
            <a:r>
              <a:rPr lang="en-US" dirty="0"/>
              <a:t>Perfectionism: parental expectation (n=5)</a:t>
            </a:r>
          </a:p>
          <a:p>
            <a:r>
              <a:rPr lang="en-US" dirty="0"/>
              <a:t>Social goals: social concern (n=6) &amp; responsibility (n=6)</a:t>
            </a:r>
          </a:p>
          <a:p>
            <a:r>
              <a:rPr lang="en-US" dirty="0"/>
              <a:t>Belonging in STEM (n=18)</a:t>
            </a:r>
          </a:p>
          <a:p>
            <a:r>
              <a:rPr lang="en-US" dirty="0"/>
              <a:t>Belonging in this class (n=18)</a:t>
            </a:r>
          </a:p>
          <a:p>
            <a:r>
              <a:rPr lang="en-US" dirty="0"/>
              <a:t>Instructor support (n=6)</a:t>
            </a:r>
          </a:p>
          <a:p>
            <a:r>
              <a:rPr lang="en-US" dirty="0"/>
              <a:t>Course organization (n=9)</a:t>
            </a:r>
          </a:p>
          <a:p>
            <a:r>
              <a:rPr lang="en-US" dirty="0"/>
              <a:t>Academic pressure (n=8)</a:t>
            </a:r>
          </a:p>
          <a:p>
            <a:r>
              <a:rPr lang="en-US" dirty="0"/>
              <a:t>Individualized classroom environment (n=5)</a:t>
            </a:r>
          </a:p>
          <a:p>
            <a:r>
              <a:rPr lang="en-US" dirty="0"/>
              <a:t>Peer climate (n=6)</a:t>
            </a:r>
          </a:p>
          <a:p>
            <a:r>
              <a:rPr lang="en-US" dirty="0"/>
              <a:t>Social comparison concern (n=6)</a:t>
            </a:r>
          </a:p>
          <a:p>
            <a:r>
              <a:rPr lang="en-US" dirty="0"/>
              <a:t>Comfort being oneself in a group (n=4)</a:t>
            </a:r>
          </a:p>
          <a:p>
            <a:r>
              <a:rPr lang="en-US" dirty="0"/>
              <a:t>Classroom goal structure: mastery (n=4) &amp; performance approach (n=2) &amp; avoidance (n=2)</a:t>
            </a:r>
          </a:p>
          <a:p>
            <a:r>
              <a:rPr lang="en-US" dirty="0"/>
              <a:t>Chemistry personal goal: mastery (n=3) &amp; performance approach (n=3) &amp; avoidance (n=3)</a:t>
            </a:r>
          </a:p>
          <a:p>
            <a:r>
              <a:rPr lang="en-US" dirty="0"/>
              <a:t>Triggered situational interest (n=8)</a:t>
            </a:r>
          </a:p>
          <a:p>
            <a:r>
              <a:rPr lang="en-US" dirty="0"/>
              <a:t>Active procrastination: Outcome satisfaction (n=4), pressure (n=4), intentional (n=4), ability to meet deadlines (n=4), procrastination, general (n=5).</a:t>
            </a:r>
          </a:p>
          <a:p>
            <a:r>
              <a:rPr lang="en-US" dirty="0"/>
              <a:t>Metacognitive strategies: rehearsal (n=4), elaboration, (n=6), organization (n=4), critical thinking (n=5).</a:t>
            </a:r>
          </a:p>
        </p:txBody>
      </p:sp>
    </p:spTree>
    <p:extLst>
      <p:ext uri="{BB962C8B-B14F-4D97-AF65-F5344CB8AC3E}">
        <p14:creationId xmlns:p14="http://schemas.microsoft.com/office/powerpoint/2010/main" val="161330173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3883" y="203839"/>
            <a:ext cx="252737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End of the semester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9488" y="705595"/>
            <a:ext cx="8810850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Metacognitive strategies: rehearsal (n=4), elaboration, (n=6), organization (n=4), critical thinking (n=5).</a:t>
            </a:r>
          </a:p>
          <a:p>
            <a:r>
              <a:rPr lang="en-US" dirty="0"/>
              <a:t>Brief regulation of motivation (n=10).</a:t>
            </a:r>
          </a:p>
          <a:p>
            <a:r>
              <a:rPr lang="en-US" dirty="0"/>
              <a:t>Help seeking from peers: adaptive (n=4) &amp; expedient (n=4).</a:t>
            </a:r>
          </a:p>
          <a:p>
            <a:r>
              <a:rPr lang="en-US" dirty="0"/>
              <a:t>Help giving: little hint (n=5), big hint (n=4), give answer (n=4), no help (n=4).</a:t>
            </a:r>
          </a:p>
          <a:p>
            <a:r>
              <a:rPr lang="en-US" dirty="0"/>
              <a:t>Engagement: choice (n= 4), effort (n=4), persistence (n=4)</a:t>
            </a:r>
          </a:p>
          <a:p>
            <a:r>
              <a:rPr lang="en-US" dirty="0"/>
              <a:t>Interactive learning (n=5)</a:t>
            </a:r>
          </a:p>
          <a:p>
            <a:r>
              <a:rPr lang="en-US" dirty="0"/>
              <a:t>Maintained situational interest: hold (n=8)</a:t>
            </a:r>
          </a:p>
          <a:p>
            <a:r>
              <a:rPr lang="en-US" dirty="0"/>
              <a:t>Chemistry perceived task (n=4)</a:t>
            </a:r>
          </a:p>
          <a:p>
            <a:r>
              <a:rPr lang="en-US" dirty="0"/>
              <a:t>Chemistry value (n=7), values 2 (n=9)</a:t>
            </a:r>
          </a:p>
          <a:p>
            <a:r>
              <a:rPr lang="en-US" dirty="0"/>
              <a:t>Perceived cost: task (n=5), outside effort (n=4), loss of valued alternative (n=4), emotional cost (n=6)</a:t>
            </a:r>
          </a:p>
          <a:p>
            <a:r>
              <a:rPr lang="en-US" dirty="0"/>
              <a:t>Self-efficacy: class (n=5), domain (n=5)</a:t>
            </a:r>
          </a:p>
          <a:p>
            <a:r>
              <a:rPr lang="en-US" dirty="0"/>
              <a:t>Individual interest (n=8)</a:t>
            </a:r>
          </a:p>
          <a:p>
            <a:r>
              <a:rPr lang="en-US" dirty="0"/>
              <a:t>Intent to drop STEM  and other educational goals (n=26)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46071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7529" y="612581"/>
            <a:ext cx="81003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High Achieving Students                                       Low Achieving Students</a:t>
            </a:r>
          </a:p>
        </p:txBody>
      </p:sp>
      <p:sp>
        <p:nvSpPr>
          <p:cNvPr id="8" name="Rectangle 7"/>
          <p:cNvSpPr/>
          <p:nvPr/>
        </p:nvSpPr>
        <p:spPr>
          <a:xfrm>
            <a:off x="125399" y="106218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Comfort Being Oneself in Group</a:t>
            </a:r>
            <a:r>
              <a:rPr lang="en-US" dirty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I feel like it’s okay to make mistakes in front of others in this chemistry class.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I feel like it’s okay to ask ‘dumb’ questions in this chemistry class.</a:t>
            </a:r>
          </a:p>
        </p:txBody>
      </p:sp>
      <p:sp>
        <p:nvSpPr>
          <p:cNvPr id="9" name="Rectangle 8"/>
          <p:cNvSpPr/>
          <p:nvPr/>
        </p:nvSpPr>
        <p:spPr>
          <a:xfrm>
            <a:off x="4697400" y="972542"/>
            <a:ext cx="42822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Social Comparison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I often leave this chemistry class feeling like I am not as smart as others.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I often feel intimidated to participate in this chemistry class.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97400" y="2564253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Engagement and Choice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I won’t take another chemistry class unless it is required.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I plan to avoid taking any more classes that involve doing chemistry.</a:t>
            </a:r>
          </a:p>
        </p:txBody>
      </p:sp>
      <p:sp>
        <p:nvSpPr>
          <p:cNvPr id="2" name="Rectangle 1"/>
          <p:cNvSpPr/>
          <p:nvPr/>
        </p:nvSpPr>
        <p:spPr>
          <a:xfrm>
            <a:off x="125399" y="253951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Brief Regulation of Motivation Scale 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It’s easy for me to make myself study for this chemistry class, even if I would rather be doing something else.</a:t>
            </a:r>
          </a:p>
        </p:txBody>
      </p:sp>
      <p:sp>
        <p:nvSpPr>
          <p:cNvPr id="3" name="Rectangle 2"/>
          <p:cNvSpPr/>
          <p:nvPr/>
        </p:nvSpPr>
        <p:spPr>
          <a:xfrm>
            <a:off x="104587" y="3739845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Maintained Situational Interest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This chemistry class fascinates me.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I think what we are studying in this class is useful for me to know.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r>
              <a:rPr lang="en-US" b="1" dirty="0"/>
              <a:t>Self-Efficacy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I can do almost all the work in this class if I don’t give up.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12344" y="4049051"/>
            <a:ext cx="4431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Situational Interest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To be honest, I just don’t find this class to be very interesting.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12344" y="4955116"/>
            <a:ext cx="4431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Perceived Difficulty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Compared to the other courses I am taking, this class is very difficult.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23670" y="5878446"/>
            <a:ext cx="4211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Perceived Cost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I have to sacrifice too much to be in this class.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8707" y="-29882"/>
            <a:ext cx="88088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Nearly Every Scale is Strongly Correlated with Achievement</a:t>
            </a:r>
          </a:p>
        </p:txBody>
      </p:sp>
    </p:spTree>
    <p:extLst>
      <p:ext uri="{BB962C8B-B14F-4D97-AF65-F5344CB8AC3E}">
        <p14:creationId xmlns:p14="http://schemas.microsoft.com/office/powerpoint/2010/main" val="279905837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39059" y="447620"/>
            <a:ext cx="912905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Mindset, growth vs. fixed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You have a certain amount of intelligence, and you can’t do much to change it.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511274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/>
              <a:t>Bennion</a:t>
            </a:r>
            <a:r>
              <a:rPr lang="en-US" sz="1400" dirty="0"/>
              <a:t>, L. D., &amp; Adams, G. R. (1986). A revision of the extended version of the Objective Measure of Ego Identity Status: An identity instrument for use with late adolescents. </a:t>
            </a:r>
            <a:r>
              <a:rPr lang="en-US" sz="1400" i="1" dirty="0"/>
              <a:t>Journal of adolescent research</a:t>
            </a:r>
            <a:r>
              <a:rPr lang="en-US" sz="1400" dirty="0"/>
              <a:t>, </a:t>
            </a:r>
            <a:r>
              <a:rPr lang="en-US" sz="1400" i="1" dirty="0"/>
              <a:t>1</a:t>
            </a:r>
            <a:r>
              <a:rPr lang="en-US" sz="1400" dirty="0"/>
              <a:t>(2), 183-197.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25960" y="-29882"/>
            <a:ext cx="735916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i="1" dirty="0">
                <a:solidFill>
                  <a:srgbClr val="FF0000"/>
                </a:solidFill>
              </a:rPr>
              <a:t>Not</a:t>
            </a:r>
            <a:r>
              <a:rPr lang="en-US" sz="3000" dirty="0"/>
              <a:t> Correlated with Achievement in this Class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8941" y="1683152"/>
            <a:ext cx="887505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Identify Development (Foreclosed)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My parents decided a long time ago what I should pursue for a major and I’m following through their plans.</a:t>
            </a:r>
          </a:p>
          <a:p>
            <a:endParaRPr lang="en-US" sz="2400" dirty="0"/>
          </a:p>
          <a:p>
            <a:r>
              <a:rPr lang="en-US" sz="2400" b="1" dirty="0"/>
              <a:t>Perfectionism (Parental Expectation)  </a:t>
            </a:r>
            <a:r>
              <a:rPr lang="en-US" sz="2400" dirty="0"/>
              <a:t>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My parents expect excellence for me in my STEM field.</a:t>
            </a:r>
          </a:p>
          <a:p>
            <a:endParaRPr lang="en-US" sz="2400" dirty="0"/>
          </a:p>
          <a:p>
            <a:r>
              <a:rPr lang="en-US" sz="2400" b="1" dirty="0"/>
              <a:t>Social Concern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I try to do well in my STEM field so I can help my classmates.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-1" y="5727265"/>
            <a:ext cx="91290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Frost, R. O., Marten, P., </a:t>
            </a:r>
            <a:r>
              <a:rPr lang="en-US" sz="1400" dirty="0" err="1"/>
              <a:t>Lahart</a:t>
            </a:r>
            <a:r>
              <a:rPr lang="en-US" sz="1400" dirty="0"/>
              <a:t>, C., &amp; </a:t>
            </a:r>
            <a:r>
              <a:rPr lang="en-US" sz="1400" dirty="0" err="1"/>
              <a:t>Rosenblate</a:t>
            </a:r>
            <a:r>
              <a:rPr lang="en-US" sz="1400" dirty="0"/>
              <a:t>, R. (1990). The dimensions of perfectionism. </a:t>
            </a:r>
            <a:r>
              <a:rPr lang="en-US" sz="1400" i="1" dirty="0"/>
              <a:t>Cognitive therapy and research</a:t>
            </a:r>
            <a:r>
              <a:rPr lang="en-US" sz="1400" dirty="0"/>
              <a:t>, </a:t>
            </a:r>
            <a:r>
              <a:rPr lang="en-US" sz="1400" i="1" dirty="0"/>
              <a:t>14</a:t>
            </a:r>
            <a:r>
              <a:rPr lang="en-US" sz="1400" dirty="0"/>
              <a:t>(5), 449-468.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-14942" y="629577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Dowson, M., &amp; </a:t>
            </a:r>
            <a:r>
              <a:rPr lang="en-US" sz="1400" dirty="0" err="1"/>
              <a:t>McInerney</a:t>
            </a:r>
            <a:r>
              <a:rPr lang="en-US" sz="1400" dirty="0"/>
              <a:t>, D. M. (2004). The development and validation of the Goal Orientation and Learning Strategies Survey (GOALS-S). </a:t>
            </a:r>
            <a:r>
              <a:rPr lang="en-US" sz="1400" i="1" dirty="0"/>
              <a:t>Educational and psychological measurement</a:t>
            </a:r>
            <a:r>
              <a:rPr lang="en-US" sz="1400" dirty="0"/>
              <a:t>, </a:t>
            </a:r>
            <a:r>
              <a:rPr lang="en-US" sz="1400" i="1" dirty="0"/>
              <a:t>64</a:t>
            </a:r>
            <a:r>
              <a:rPr lang="en-US" sz="1400" dirty="0"/>
              <a:t>(2), 290-310.</a:t>
            </a:r>
          </a:p>
        </p:txBody>
      </p:sp>
    </p:spTree>
    <p:extLst>
      <p:ext uri="{BB962C8B-B14F-4D97-AF65-F5344CB8AC3E}">
        <p14:creationId xmlns:p14="http://schemas.microsoft.com/office/powerpoint/2010/main" val="3631738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7090" y="-299760"/>
            <a:ext cx="5088467" cy="1143000"/>
          </a:xfrm>
        </p:spPr>
        <p:txBody>
          <a:bodyPr/>
          <a:lstStyle/>
          <a:p>
            <a:r>
              <a:rPr lang="en-US" dirty="0"/>
              <a:t>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646" y="556146"/>
            <a:ext cx="8979647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300" dirty="0"/>
              <a:t>Greater emphasis is now being given to improving students’ knowledge of science content by allocating more attention to metacognition, epistemology, and student beliefs and attitudes (</a:t>
            </a:r>
            <a:r>
              <a:rPr lang="en-US" sz="2300" dirty="0" err="1"/>
              <a:t>Seethaler</a:t>
            </a:r>
            <a:r>
              <a:rPr lang="en-US" sz="2300" dirty="0"/>
              <a:t>, 2015).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4941" y="2383435"/>
            <a:ext cx="524933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The Learner</a:t>
            </a:r>
            <a:r>
              <a:rPr lang="is-IS" b="1" dirty="0"/>
              <a:t>…</a:t>
            </a:r>
            <a:endParaRPr lang="en-US" b="1" dirty="0"/>
          </a:p>
          <a:p>
            <a:r>
              <a:rPr lang="en-US" b="1" dirty="0"/>
              <a:t>Metacognitive knowledge.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Differentiate between concepts mastered and those requiring further study.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Understand strategies for learning.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Knows how, and when, to use different strategies.</a:t>
            </a:r>
          </a:p>
          <a:p>
            <a:endParaRPr lang="en-US" dirty="0"/>
          </a:p>
          <a:p>
            <a:r>
              <a:rPr lang="en-US" b="1" dirty="0"/>
              <a:t>Motivation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Has high self-efficacy and is interested in learning.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Learns autonomously, has self-accountability.</a:t>
            </a:r>
          </a:p>
          <a:p>
            <a:endParaRPr lang="en-US" dirty="0"/>
          </a:p>
          <a:p>
            <a:r>
              <a:rPr lang="en-US" b="1" dirty="0"/>
              <a:t>Behavior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Optimizes study environment.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Employs appropriate learning strategies, and adjusts approach as needed, based on feedback.</a:t>
            </a:r>
          </a:p>
        </p:txBody>
      </p:sp>
    </p:spTree>
    <p:extLst>
      <p:ext uri="{BB962C8B-B14F-4D97-AF65-F5344CB8AC3E}">
        <p14:creationId xmlns:p14="http://schemas.microsoft.com/office/powerpoint/2010/main" val="3509937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7090" y="-299760"/>
            <a:ext cx="5088467" cy="1143000"/>
          </a:xfrm>
        </p:spPr>
        <p:txBody>
          <a:bodyPr/>
          <a:lstStyle/>
          <a:p>
            <a:r>
              <a:rPr lang="en-US" dirty="0"/>
              <a:t>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646" y="556146"/>
            <a:ext cx="8979647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300" dirty="0"/>
              <a:t>Greater emphasis is now being given to improving students’ knowledge of science content by allocating more attention to metacognition, epistemology, and student beliefs and attitudes (</a:t>
            </a:r>
            <a:r>
              <a:rPr lang="en-US" sz="2300" dirty="0" err="1"/>
              <a:t>Seethaler</a:t>
            </a:r>
            <a:r>
              <a:rPr lang="en-US" sz="2300" dirty="0"/>
              <a:t>, 2015).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4941" y="2383435"/>
            <a:ext cx="524933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The Learner</a:t>
            </a:r>
            <a:r>
              <a:rPr lang="is-IS" b="1" dirty="0"/>
              <a:t>…</a:t>
            </a:r>
            <a:endParaRPr lang="en-US" b="1" dirty="0"/>
          </a:p>
          <a:p>
            <a:r>
              <a:rPr lang="en-US" b="1" dirty="0"/>
              <a:t>Metacognitive knowledge.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Differentiate between concepts mastered and those requiring further study.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Understand strategies for learning.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Knows how, and when, to use different strategies.</a:t>
            </a:r>
          </a:p>
          <a:p>
            <a:endParaRPr lang="en-US" dirty="0"/>
          </a:p>
          <a:p>
            <a:r>
              <a:rPr lang="en-US" b="1" dirty="0"/>
              <a:t>Motivation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Has high self-efficacy and is interested in learning.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Learns autonomously, has self-accountability.</a:t>
            </a:r>
          </a:p>
          <a:p>
            <a:endParaRPr lang="en-US" dirty="0"/>
          </a:p>
          <a:p>
            <a:r>
              <a:rPr lang="en-US" b="1" dirty="0"/>
              <a:t>Behavior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Optimizes study environment.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Employs appropriate learning strategies, and adjusts approach as needed, based on feedback.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99013" y="2779057"/>
            <a:ext cx="296131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Self-Regulated Learning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23650" y="3209944"/>
            <a:ext cx="3693431" cy="2462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/>
              <a:t>In response to metacognitive awareness of a gap between performance and goals, and driven by self-efficacy and the will to improve, the learner implements intentional changes in learning strategies.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324039" y="2853763"/>
            <a:ext cx="3819961" cy="27885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urved Down Arrow 17"/>
          <p:cNvSpPr/>
          <p:nvPr/>
        </p:nvSpPr>
        <p:spPr>
          <a:xfrm>
            <a:off x="4422588" y="2047258"/>
            <a:ext cx="2632969" cy="672353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840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7090" y="-299760"/>
            <a:ext cx="5088467" cy="1143000"/>
          </a:xfrm>
        </p:spPr>
        <p:txBody>
          <a:bodyPr/>
          <a:lstStyle/>
          <a:p>
            <a:r>
              <a:rPr lang="en-US" dirty="0"/>
              <a:t>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646" y="556146"/>
            <a:ext cx="8979647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300" dirty="0"/>
              <a:t>Greater emphasis is now being given to improving students’ knowledge of science content by allocating more attention to metacognition, epistemology, and student beliefs and attitudes (</a:t>
            </a:r>
            <a:r>
              <a:rPr lang="en-US" sz="2300" dirty="0" err="1"/>
              <a:t>Seethaler</a:t>
            </a:r>
            <a:r>
              <a:rPr lang="en-US" sz="2300" dirty="0"/>
              <a:t>, 2015).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4941" y="2383435"/>
            <a:ext cx="524933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The Learner</a:t>
            </a:r>
            <a:r>
              <a:rPr lang="is-IS" b="1" dirty="0"/>
              <a:t>…</a:t>
            </a:r>
            <a:endParaRPr lang="en-US" b="1" dirty="0"/>
          </a:p>
          <a:p>
            <a:r>
              <a:rPr lang="en-US" b="1" dirty="0"/>
              <a:t>Metacognitive knowledge.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Differentiate between concepts mastered and those requiring further study.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Understand strategies for learning.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Knows how, and when, to use different strategies.</a:t>
            </a:r>
          </a:p>
          <a:p>
            <a:endParaRPr lang="en-US" dirty="0"/>
          </a:p>
          <a:p>
            <a:r>
              <a:rPr lang="en-US" b="1" dirty="0"/>
              <a:t>Motivation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Has high self-efficacy and is interested in learning.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Learns autonomously, has self-accountability.</a:t>
            </a:r>
          </a:p>
          <a:p>
            <a:endParaRPr lang="en-US" dirty="0"/>
          </a:p>
          <a:p>
            <a:r>
              <a:rPr lang="en-US" b="1" dirty="0"/>
              <a:t>Behavior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Optimizes study environment.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Employs appropriate learning strategies, and adjusts approach as needed, based on feedback.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99013" y="2779057"/>
            <a:ext cx="296131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Self-Regulated Learning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23650" y="3209944"/>
            <a:ext cx="3693431" cy="2462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/>
              <a:t>In response to metacognitive awareness of a gap between performance and goals, and driven by self-efficacy and the will to improve, the learner implements intentional changes in learning strategies.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324039" y="2853763"/>
            <a:ext cx="3819961" cy="27885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617797" y="5693552"/>
            <a:ext cx="12937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Feedback </a:t>
            </a:r>
          </a:p>
        </p:txBody>
      </p:sp>
      <p:sp>
        <p:nvSpPr>
          <p:cNvPr id="18" name="Curved Down Arrow 17"/>
          <p:cNvSpPr/>
          <p:nvPr/>
        </p:nvSpPr>
        <p:spPr>
          <a:xfrm>
            <a:off x="4422588" y="2047258"/>
            <a:ext cx="2632969" cy="672353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619874" y="6261420"/>
            <a:ext cx="135285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/>
              <a:t>Strategies</a:t>
            </a:r>
            <a:endParaRPr lang="en-US" sz="2200" dirty="0"/>
          </a:p>
        </p:txBody>
      </p:sp>
      <p:sp>
        <p:nvSpPr>
          <p:cNvPr id="20" name="Rectangle 19"/>
          <p:cNvSpPr/>
          <p:nvPr/>
        </p:nvSpPr>
        <p:spPr>
          <a:xfrm>
            <a:off x="5605921" y="6261420"/>
            <a:ext cx="94192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/>
              <a:t>Action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7896612" y="6019317"/>
            <a:ext cx="414630" cy="2719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6714053" y="6500423"/>
            <a:ext cx="8311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6203167" y="5989435"/>
            <a:ext cx="414630" cy="3137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7738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12088</TotalTime>
  <Words>4700</Words>
  <Application>Microsoft Macintosh PowerPoint</Application>
  <PresentationFormat>On-screen Show (4:3)</PresentationFormat>
  <Paragraphs>524</Paragraphs>
  <Slides>68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7" baseType="lpstr">
      <vt:lpstr>Arial</vt:lpstr>
      <vt:lpstr>Calibri</vt:lpstr>
      <vt:lpstr>Calibri (headings)</vt:lpstr>
      <vt:lpstr>Courier New</vt:lpstr>
      <vt:lpstr>Kabel Bk BT</vt:lpstr>
      <vt:lpstr>Kabel Ult BT</vt:lpstr>
      <vt:lpstr>Lucida Grande</vt:lpstr>
      <vt:lpstr>Wingdings 2</vt:lpstr>
      <vt:lpstr>Office Theme</vt:lpstr>
      <vt:lpstr>Metacognition is not enough:  Promoting self regulated learning in your class</vt:lpstr>
      <vt:lpstr>Context</vt:lpstr>
      <vt:lpstr>Context</vt:lpstr>
      <vt:lpstr>Context</vt:lpstr>
      <vt:lpstr>Context</vt:lpstr>
      <vt:lpstr>Context</vt:lpstr>
      <vt:lpstr>Context</vt:lpstr>
      <vt:lpstr>Context</vt:lpstr>
      <vt:lpstr>Context</vt:lpstr>
      <vt:lpstr>Metacognitive Knowledge</vt:lpstr>
      <vt:lpstr>Metacognitive Knowledge</vt:lpstr>
      <vt:lpstr>Metacognitive Knowledge</vt:lpstr>
      <vt:lpstr>Metacognitive Knowledge</vt:lpstr>
      <vt:lpstr>PowerPoint Presentation</vt:lpstr>
      <vt:lpstr>PowerPoint Presentation</vt:lpstr>
      <vt:lpstr>PowerPoint Presentation</vt:lpstr>
      <vt:lpstr>Metacognitive Knowledge</vt:lpstr>
      <vt:lpstr>Metacognitive Knowledge</vt:lpstr>
      <vt:lpstr>PowerPoint Presentation</vt:lpstr>
      <vt:lpstr>McGuire’s Approach</vt:lpstr>
      <vt:lpstr>McGuire’s Approach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Open-Response Prompt</vt:lpstr>
      <vt:lpstr>Open-Response Prompt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In-Class, Post-Class</vt:lpstr>
      <vt:lpstr>In-Class, Post-Class</vt:lpstr>
      <vt:lpstr>In-Class, Post-Class</vt:lpstr>
      <vt:lpstr>In-Class, Post-Class</vt:lpstr>
      <vt:lpstr>In-Class, Post-Class</vt:lpstr>
      <vt:lpstr>Exam Prep.</vt:lpstr>
      <vt:lpstr>Exam Prep.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Ted Clark</dc:creator>
  <cp:lastModifiedBy>Kevin McChesney</cp:lastModifiedBy>
  <cp:revision>434</cp:revision>
  <dcterms:created xsi:type="dcterms:W3CDTF">2017-12-12T14:58:04Z</dcterms:created>
  <dcterms:modified xsi:type="dcterms:W3CDTF">2018-10-24T21:57:18Z</dcterms:modified>
</cp:coreProperties>
</file>