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2.bin" ContentType="application/vnd.openxmlformats-officedocument.oleObject"/>
  <Override PartName="/ppt/notesSlides/notesSlide23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92" r:id="rId2"/>
    <p:sldId id="296" r:id="rId3"/>
    <p:sldId id="297" r:id="rId4"/>
    <p:sldId id="298" r:id="rId5"/>
    <p:sldId id="299" r:id="rId6"/>
    <p:sldId id="304" r:id="rId7"/>
    <p:sldId id="306" r:id="rId8"/>
    <p:sldId id="307" r:id="rId9"/>
    <p:sldId id="308" r:id="rId10"/>
    <p:sldId id="305" r:id="rId11"/>
    <p:sldId id="352" r:id="rId12"/>
    <p:sldId id="353" r:id="rId13"/>
    <p:sldId id="331" r:id="rId14"/>
    <p:sldId id="355" r:id="rId15"/>
    <p:sldId id="356" r:id="rId16"/>
    <p:sldId id="357" r:id="rId17"/>
    <p:sldId id="333" r:id="rId18"/>
    <p:sldId id="359" r:id="rId19"/>
    <p:sldId id="358" r:id="rId20"/>
    <p:sldId id="363" r:id="rId21"/>
    <p:sldId id="364" r:id="rId22"/>
    <p:sldId id="365" r:id="rId23"/>
    <p:sldId id="367" r:id="rId24"/>
    <p:sldId id="369" r:id="rId25"/>
    <p:sldId id="267" r:id="rId2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F0"/>
    <a:srgbClr val="CE0000"/>
    <a:srgbClr val="CC006B"/>
    <a:srgbClr val="ADADD6"/>
    <a:srgbClr val="7A7ABC"/>
    <a:srgbClr val="333399"/>
    <a:srgbClr val="93001B"/>
    <a:srgbClr val="932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68" y="-80"/>
      </p:cViewPr>
      <p:guideLst>
        <p:guide orient="horz" pos="976"/>
        <p:guide orient="horz" pos="272"/>
        <p:guide orient="horz" pos="4224"/>
        <p:guide orient="horz" pos="3622"/>
        <p:guide orient="horz" pos="3022"/>
        <p:guide orient="horz" pos="2384"/>
        <p:guide orient="horz" pos="3840"/>
        <p:guide pos="2880"/>
        <p:guide pos="96"/>
        <p:guide pos="328"/>
        <p:guide pos="5280"/>
        <p:guide pos="3096"/>
        <p:guide pos="2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5.png"/><Relationship Id="rId5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D3378E8-F5E1-0647-9895-93CF5754F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5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BFA798-91A2-564C-97FB-533BB9EE9C2C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FF7C88-B5B9-9B4B-B809-6577FB14ECDF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F0374-FDAB-6945-8804-3D2BF203705E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65FB84-A9AE-C84A-82A2-EF5C268A2361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F08D2C-0ECF-384A-ABCD-D839BAD82C6A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EEDD38-85DF-E944-A1DD-555E4B8EBB28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F9EC12-2080-8F40-B513-B2EE04362439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5BDC76-8ADC-F34E-94B7-F7EB8D016057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C97EEA-359A-A341-880A-277799F90F9F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0A081E-8EB0-E54F-9FA1-61886C3B6042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ED7F98-D78F-C94D-82AB-9C9CCC0B19EF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D20C1-5429-F44A-9D29-17BA8A57799F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D5C58C-E74D-0349-A083-8ADAB218AC20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94FE34-0EDE-B64D-9614-056BBB7FC9BE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0A219A-30A1-A444-BD39-1F68E6498C5F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616F43-E1A1-214F-BDF8-7A7246435790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8BA7DD-29B6-C743-AFED-07ECCBA3E896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BE3C2D-3F1C-6E4D-815D-0D02EA3E778C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34441A-42F9-1D44-BE4E-CA336202F2D0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0681FB-3C22-2147-B180-989AB9658A39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01161-7DEB-9D46-981E-815868C225D9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F9CBAD-655D-C844-895B-A09EE288E7A5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9B8D35-0A93-7542-A2BB-7614B61597B2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08EEF7-8672-F046-8941-78E45B0815AA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6449F4-EF20-A54A-8C56-E6AA6955458E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llision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0" b="4262"/>
          <a:stretch>
            <a:fillRect/>
          </a:stretch>
        </p:blipFill>
        <p:spPr bwMode="auto">
          <a:xfrm>
            <a:off x="0" y="106363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11" descr="Pearson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earson_Strap_Bound_Whi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092200" y="2127250"/>
            <a:ext cx="5529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500" b="0">
                <a:cs typeface="Arial" charset="0"/>
              </a:rPr>
              <a:t>FOR SCIENTISTS AND ENGINEERS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571500" y="876300"/>
            <a:ext cx="3587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000" b="0">
                <a:solidFill>
                  <a:srgbClr val="000000"/>
                </a:solidFill>
                <a:cs typeface="Arial" charset="0"/>
              </a:rPr>
              <a:t>physics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4076700" y="2728913"/>
            <a:ext cx="3636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b="0">
                <a:solidFill>
                  <a:srgbClr val="93001B"/>
                </a:solidFill>
                <a:cs typeface="Arial" charset="0"/>
              </a:rPr>
              <a:t>a strategic approach</a:t>
            </a: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4113213" y="3270250"/>
            <a:ext cx="1222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b="0">
                <a:solidFill>
                  <a:srgbClr val="000000"/>
                </a:solidFill>
                <a:latin typeface="Helvetica" charset="0"/>
                <a:cs typeface="Arial" charset="0"/>
              </a:rPr>
              <a:t>THIRD EDITION</a:t>
            </a: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3314700" y="5284788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0">
                <a:latin typeface="Helvetica" charset="0"/>
                <a:cs typeface="Arial" charset="0"/>
              </a:rPr>
              <a:t>randall d. knight</a:t>
            </a:r>
          </a:p>
        </p:txBody>
      </p:sp>
      <p:sp>
        <p:nvSpPr>
          <p:cNvPr id="11" name="Text Box 34"/>
          <p:cNvSpPr txBox="1">
            <a:spLocks noChangeArrowheads="1"/>
          </p:cNvSpPr>
          <p:nvPr userDrawn="1"/>
        </p:nvSpPr>
        <p:spPr bwMode="auto">
          <a:xfrm>
            <a:off x="76200" y="6130925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smtClean="0">
                <a:latin typeface="Times New Roman" charset="0"/>
              </a:rPr>
              <a:t>© 2013 Pearson Education, Inc.</a:t>
            </a: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C082-6294-C641-B8D6-C37A5186C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9F31-2825-F648-BE1B-79F67AA98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0BC5-F931-7A4D-B400-3C53407ED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7818-71A6-6A4F-ADEF-C70477D8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6F71-99FF-1940-9AE1-1716A0869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3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3FE75-40A4-9F46-ADCC-5C79171B6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1092-8FDB-7947-B85A-9F358FF8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0294-55ED-9E4D-AB25-71F07E5E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266D-2C84-204E-B22F-91BA7546D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0F92-FBD2-F44C-A150-081573E39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3CBA-5329-4B4B-95ED-5CFB6FB4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5CAF88F-296C-A14D-942F-8727F0B0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34"/>
          <p:cNvSpPr txBox="1">
            <a:spLocks noChangeArrowheads="1"/>
          </p:cNvSpPr>
          <p:nvPr userDrawn="1"/>
        </p:nvSpPr>
        <p:spPr bwMode="auto">
          <a:xfrm>
            <a:off x="76200" y="6507163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smtClean="0">
                <a:latin typeface="Times New Roman" charset="0"/>
              </a:rPr>
              <a:t>© 2013 Pearson Education, Inc.</a:t>
            </a:r>
          </a:p>
        </p:txBody>
      </p:sp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2413" cy="5794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3001B"/>
        </a:buClr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3001B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6" Type="http://schemas.openxmlformats.org/officeDocument/2006/relationships/image" Target="../media/image26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6" Type="http://schemas.openxmlformats.org/officeDocument/2006/relationships/image" Target="../media/image4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5.png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6" Type="http://schemas.openxmlformats.org/officeDocument/2006/relationships/image" Target="../media/image1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700"/>
            <a:ext cx="7772400" cy="558800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Chapter 4 Preview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4-5</a:t>
            </a:r>
          </a:p>
        </p:txBody>
      </p:sp>
      <p:pic>
        <p:nvPicPr>
          <p:cNvPr id="14339" name="Picture 6" descr="04_ChPreview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"/>
          <a:stretch>
            <a:fillRect/>
          </a:stretch>
        </p:blipFill>
        <p:spPr bwMode="auto">
          <a:xfrm>
            <a:off x="762000" y="1400175"/>
            <a:ext cx="7620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1" descr="CH4_PPT_Slide_4-3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67150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10" descr="CH4_PPT_Slide_4-3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711450"/>
            <a:ext cx="279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68400"/>
            <a:ext cx="5054600" cy="55118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An object</a:t>
            </a:r>
            <a:r>
              <a:rPr lang="ja-JP" altLang="en-US" sz="26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600">
                <a:latin typeface="Arial" charset="0"/>
                <a:ea typeface="ＭＳ Ｐゴシック" charset="0"/>
                <a:cs typeface="Arial" charset="0"/>
              </a:rPr>
              <a:t>s acceleration can</a:t>
            </a:r>
            <a:br>
              <a:rPr lang="en-US" altLang="ja-JP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sz="2600">
                <a:latin typeface="Arial" charset="0"/>
                <a:ea typeface="ＭＳ Ｐゴシック" charset="0"/>
                <a:cs typeface="Arial" charset="0"/>
              </a:rPr>
              <a:t>be decomposed into components parallel and perpendicular to the velocity.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b="1" i="1">
                <a:latin typeface="Arial" charset="0"/>
                <a:ea typeface="ＭＳ Ｐゴシック" charset="0"/>
                <a:cs typeface="Arial" charset="0"/>
              </a:rPr>
              <a:t>  	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is the piece of the acceleration that causes the object to change speed.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  	is the piece of the acceleration that causes the object to change direction.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An object changing direction 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</a:rPr>
              <a:t>always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has a component of acceleration perpendicular to the direction of motion.</a:t>
            </a:r>
            <a:endParaRPr lang="en-US" sz="2600" i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Analyzing the Acceleration Vector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4-33</a:t>
            </a:r>
          </a:p>
        </p:txBody>
      </p:sp>
      <p:pic>
        <p:nvPicPr>
          <p:cNvPr id="32774" name="Picture 9" descr="04_03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>
            <a:fillRect/>
          </a:stretch>
        </p:blipFill>
        <p:spPr bwMode="auto">
          <a:xfrm>
            <a:off x="5184775" y="1495425"/>
            <a:ext cx="3806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93800"/>
            <a:ext cx="4749800" cy="4902200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Consider a ball on a roulette wheel.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It moves along a circular path of radius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r.</a:t>
            </a:r>
            <a:endParaRPr lang="en-US" sz="2600" i="1">
              <a:latin typeface="Arial" charset="0"/>
              <a:ea typeface="ＭＳ Ｐゴシック" charset="0"/>
              <a:cs typeface="Arial" charset="0"/>
            </a:endParaRPr>
          </a:p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Other examples of circular motion are a satellite in an orbit or a ball on the end of a string.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Circular motion is an example of two-dimensional motion in a plane.</a:t>
            </a: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355600" indent="-355600" eaLnBrk="1" hangingPunct="1">
              <a:lnSpc>
                <a:spcPct val="90000"/>
              </a:lnSpc>
            </a:pPr>
            <a:endParaRPr lang="en-US" sz="2400" i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Circular Motion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4-79</a:t>
            </a:r>
          </a:p>
        </p:txBody>
      </p:sp>
      <p:pic>
        <p:nvPicPr>
          <p:cNvPr id="34820" name="Picture 7" descr="04_Pg98_Un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4938713" y="1889125"/>
            <a:ext cx="3987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93800"/>
            <a:ext cx="4521200" cy="4902200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To begin the study of circular motion, consider a particle that moves at 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</a:rPr>
              <a:t>constant speed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around a circle of radius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r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This is called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uniform circular motion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sz="2600" b="1">
              <a:latin typeface="Arial" charset="0"/>
              <a:ea typeface="ＭＳ Ｐゴシック" charset="0"/>
              <a:cs typeface="Arial" charset="0"/>
            </a:endParaRPr>
          </a:p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The time interval to complete one revolution is called the period,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sz="2600" i="1">
              <a:latin typeface="Arial" charset="0"/>
              <a:ea typeface="ＭＳ Ｐゴシック" charset="0"/>
              <a:cs typeface="Arial" charset="0"/>
            </a:endParaRPr>
          </a:p>
          <a:p>
            <a:pPr marL="355600" indent="-355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The period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is related to the speed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v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: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Uniform Circular Motion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4-80</a:t>
            </a:r>
          </a:p>
        </p:txBody>
      </p:sp>
      <p:pic>
        <p:nvPicPr>
          <p:cNvPr id="36868" name="Picture 8" descr="04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"/>
          <a:stretch>
            <a:fillRect/>
          </a:stretch>
        </p:blipFill>
        <p:spPr bwMode="auto">
          <a:xfrm>
            <a:off x="4648200" y="990600"/>
            <a:ext cx="42672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CH4_PPT_Slide_4-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2352675" y="5695950"/>
            <a:ext cx="3590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" y="1219200"/>
            <a:ext cx="4978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Consider a particle at a distance </a:t>
            </a:r>
            <a:r>
              <a:rPr lang="en-US" sz="2400" i="1">
                <a:latin typeface="Times New Roman" charset="0"/>
                <a:ea typeface="ＭＳ Ｐゴシック" charset="0"/>
                <a:cs typeface="Arial" charset="0"/>
              </a:rPr>
              <a:t>r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from the origin, at an angle </a:t>
            </a:r>
            <a:r>
              <a:rPr lang="en-US" sz="24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from the positive </a:t>
            </a:r>
            <a:r>
              <a:rPr lang="en-US" sz="2400" i="1">
                <a:latin typeface="Times New Roman" charset="0"/>
                <a:ea typeface="ＭＳ Ｐゴシック" charset="0"/>
                <a:cs typeface="Arial" charset="0"/>
              </a:rPr>
              <a:t>x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axis.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The angle may be measured in degrees, revolutions (rev) or </a:t>
            </a:r>
            <a:r>
              <a:rPr lang="en-US" sz="2400" b="1">
                <a:latin typeface="Arial" charset="0"/>
                <a:ea typeface="ＭＳ Ｐゴシック" charset="0"/>
                <a:cs typeface="Arial" charset="0"/>
              </a:rPr>
              <a:t>radians 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(rad), that are related by:</a:t>
            </a:r>
          </a:p>
          <a:p>
            <a:pPr eaLnBrk="1" hangingPunct="1">
              <a:lnSpc>
                <a:spcPct val="90000"/>
              </a:lnSpc>
            </a:pPr>
            <a:endParaRPr lang="en-US" sz="2400" i="1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If the angle is measured in radians, then there is a simple relation between </a:t>
            </a:r>
            <a:r>
              <a:rPr lang="en-US" sz="24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 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and the </a:t>
            </a:r>
            <a:r>
              <a:rPr lang="en-US" sz="2400" b="1">
                <a:latin typeface="Arial" charset="0"/>
                <a:ea typeface="ＭＳ Ｐゴシック" charset="0"/>
                <a:cs typeface="Arial" charset="0"/>
              </a:rPr>
              <a:t>arc length </a:t>
            </a:r>
            <a:r>
              <a:rPr lang="en-US" sz="2400" i="1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that the particle travels along the edge of a circle of radius </a:t>
            </a:r>
            <a:r>
              <a:rPr lang="en-US" sz="2400" i="1">
                <a:latin typeface="Times New Roman" charset="0"/>
                <a:ea typeface="ＭＳ Ｐゴシック" charset="0"/>
                <a:cs typeface="Arial" charset="0"/>
              </a:rPr>
              <a:t>r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: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Angular Position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4-82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71463" y="3505200"/>
            <a:ext cx="434181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sz="2600" b="0">
                <a:latin typeface="Times New Roman" charset="0"/>
                <a:cs typeface="Arial" charset="0"/>
              </a:rPr>
              <a:t>1 rev = 360</a:t>
            </a:r>
            <a:r>
              <a:rPr lang="en-US" sz="2600" b="0">
                <a:latin typeface="Times New Roman" charset="0"/>
                <a:cs typeface="Arial" charset="0"/>
                <a:sym typeface="Symbol" charset="0"/>
              </a:rPr>
              <a:t></a:t>
            </a:r>
            <a:r>
              <a:rPr lang="en-US" sz="2600" b="0">
                <a:latin typeface="Times New Roman" charset="0"/>
                <a:cs typeface="Arial" charset="0"/>
              </a:rPr>
              <a:t> = 2</a:t>
            </a:r>
            <a:r>
              <a:rPr lang="en-US" sz="2600" b="0" i="1">
                <a:latin typeface="Times New Roman" charset="0"/>
                <a:cs typeface="Arial" charset="0"/>
                <a:sym typeface="Symbol" charset="0"/>
              </a:rPr>
              <a:t></a:t>
            </a:r>
            <a:r>
              <a:rPr lang="en-US" sz="2600" b="0">
                <a:latin typeface="Times New Roman" charset="0"/>
                <a:cs typeface="Arial" charset="0"/>
              </a:rPr>
              <a:t> rad</a:t>
            </a:r>
          </a:p>
        </p:txBody>
      </p:sp>
      <p:pic>
        <p:nvPicPr>
          <p:cNvPr id="38917" name="Picture 9" descr="04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r="33055" b="21860"/>
          <a:stretch>
            <a:fillRect/>
          </a:stretch>
        </p:blipFill>
        <p:spPr bwMode="auto">
          <a:xfrm>
            <a:off x="2590800" y="5819775"/>
            <a:ext cx="4038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 descr="04_26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"/>
          <a:stretch>
            <a:fillRect/>
          </a:stretch>
        </p:blipFill>
        <p:spPr bwMode="auto">
          <a:xfrm>
            <a:off x="5254625" y="1260475"/>
            <a:ext cx="35083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" y="1219200"/>
            <a:ext cx="79375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 particle on a circular path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moves through an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angular </a:t>
            </a:r>
            <a:br>
              <a:rPr lang="en-US" sz="2600" b="1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displacement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∆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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600" baseline="-25000">
                <a:latin typeface="Times New Roman" charset="0"/>
                <a:ea typeface="ＭＳ Ｐゴシック" charset="0"/>
                <a:cs typeface="Arial" charset="0"/>
              </a:rPr>
              <a:t>f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>
                <a:latin typeface="Times New Roman" charset="0"/>
                <a:ea typeface="ＭＳ Ｐゴシック" charset="0"/>
                <a:cs typeface="Arial" charset="0"/>
              </a:rPr>
              <a:t>–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600" baseline="-25000">
                <a:latin typeface="Times New Roman" charset="0"/>
                <a:ea typeface="ＭＳ Ｐゴシック" charset="0"/>
                <a:cs typeface="Arial" charset="0"/>
              </a:rPr>
              <a:t>i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in a time interval ∆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Times New Roman" charset="0"/>
                <a:ea typeface="ＭＳ Ｐゴシック" charset="0"/>
                <a:cs typeface="Arial" charset="0"/>
              </a:rPr>
              <a:t> =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 baseline="-25000">
                <a:latin typeface="Times New Roman" charset="0"/>
                <a:ea typeface="ＭＳ Ｐゴシック" charset="0"/>
                <a:cs typeface="Arial" charset="0"/>
              </a:rPr>
              <a:t>f</a:t>
            </a:r>
            <a:r>
              <a:rPr lang="en-US" sz="2600">
                <a:latin typeface="Times New Roman" charset="0"/>
                <a:ea typeface="ＭＳ Ｐゴシック" charset="0"/>
                <a:cs typeface="Arial" charset="0"/>
              </a:rPr>
              <a:t> –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 baseline="-25000">
                <a:latin typeface="Times New Roman" charset="0"/>
                <a:ea typeface="ＭＳ Ｐゴシック" charset="0"/>
                <a:cs typeface="Arial" charset="0"/>
              </a:rPr>
              <a:t>i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In analogy with linear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motion, we define: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26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26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As the time interval ∆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becomes very small, we arrive at the definition of instantaneous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angular velocity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Angular Velocity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4-83</a:t>
            </a:r>
          </a:p>
        </p:txBody>
      </p:sp>
      <p:pic>
        <p:nvPicPr>
          <p:cNvPr id="40964" name="Picture 11" descr="04_2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"/>
          <a:stretch>
            <a:fillRect/>
          </a:stretch>
        </p:blipFill>
        <p:spPr bwMode="auto">
          <a:xfrm>
            <a:off x="4953000" y="1260475"/>
            <a:ext cx="38735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2" descr="CH4_PPT_Slide_4-8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0"/>
          <a:stretch>
            <a:fillRect/>
          </a:stretch>
        </p:blipFill>
        <p:spPr bwMode="auto">
          <a:xfrm>
            <a:off x="784225" y="3778250"/>
            <a:ext cx="38639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3" descr="CH4_PPT_Slide_4-8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0"/>
          <a:stretch>
            <a:fillRect/>
          </a:stretch>
        </p:blipFill>
        <p:spPr bwMode="auto">
          <a:xfrm>
            <a:off x="1997075" y="5791200"/>
            <a:ext cx="4708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0" descr="04_KeyEquation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13445" b="12572"/>
          <a:stretch>
            <a:fillRect/>
          </a:stretch>
        </p:blipFill>
        <p:spPr bwMode="auto">
          <a:xfrm>
            <a:off x="1828800" y="5505450"/>
            <a:ext cx="55213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990600"/>
            <a:ext cx="6232525" cy="4089400"/>
          </a:xfrm>
        </p:spPr>
        <p:txBody>
          <a:bodyPr/>
          <a:lstStyle/>
          <a:p>
            <a:pPr marL="355600" indent="-35560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Angular velocity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ω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is the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 i="1">
                <a:latin typeface="Arial" charset="0"/>
                <a:ea typeface="ＭＳ Ｐゴシック" charset="0"/>
                <a:cs typeface="Arial" charset="0"/>
              </a:rPr>
              <a:t>rate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at which a particle</a:t>
            </a:r>
            <a:r>
              <a:rPr lang="ja-JP" altLang="en-US" sz="26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600">
                <a:latin typeface="Arial" charset="0"/>
                <a:ea typeface="ＭＳ Ｐゴシック" charset="0"/>
                <a:cs typeface="Arial" charset="0"/>
              </a:rPr>
              <a:t>s </a:t>
            </a:r>
            <a:br>
              <a:rPr lang="en-US" altLang="ja-JP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sz="2600">
                <a:latin typeface="Arial" charset="0"/>
                <a:ea typeface="ＭＳ Ｐゴシック" charset="0"/>
                <a:cs typeface="Arial" charset="0"/>
              </a:rPr>
              <a:t>angular position is changing.</a:t>
            </a:r>
          </a:p>
          <a:p>
            <a:pPr marL="355600" indent="-35560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As shown in the figure,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ω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can be positive or negative,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and this follows from our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definition of 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  <a:sym typeface="Symbol" charset="0"/>
              </a:rPr>
              <a:t>.</a:t>
            </a:r>
            <a:endParaRPr lang="en-US" sz="2600" i="1">
              <a:latin typeface="Arial" charset="0"/>
              <a:ea typeface="ＭＳ Ｐゴシック" charset="0"/>
              <a:cs typeface="Arial" charset="0"/>
            </a:endParaRPr>
          </a:p>
          <a:p>
            <a:pPr marL="355600" indent="-35560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 particle moves with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uniform circular motion if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ω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</a:rPr>
              <a:t> is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constant. </a:t>
            </a:r>
          </a:p>
          <a:p>
            <a:pPr marL="355600" indent="-35560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ω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26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are related graphically: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Angular Velocity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4-84</a:t>
            </a:r>
          </a:p>
        </p:txBody>
      </p:sp>
      <p:pic>
        <p:nvPicPr>
          <p:cNvPr id="43013" name="Picture 11" descr="04_2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"/>
          <a:stretch>
            <a:fillRect/>
          </a:stretch>
        </p:blipFill>
        <p:spPr bwMode="auto">
          <a:xfrm>
            <a:off x="5264150" y="990600"/>
            <a:ext cx="3575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1231900"/>
            <a:ext cx="5994400" cy="4978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This is the angular velocity graph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of a wheel. How many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revolutions does the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wheel make in the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first 4 s?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sz="2300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sz="2300">
              <a:latin typeface="Arial" charset="0"/>
              <a:ea typeface="ＭＳ Ｐゴシック" charset="0"/>
              <a:cs typeface="Arial" charset="0"/>
            </a:endParaRPr>
          </a:p>
          <a:p>
            <a:pPr marL="596900" lvl="1" indent="-595313" eaLnBrk="1" hangingPunct="1">
              <a:lnSpc>
                <a:spcPts val="3000"/>
              </a:lnSpc>
              <a:buClrTx/>
              <a:buFontTx/>
              <a:buAutoNum type="alphaUcPeriod"/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1</a:t>
            </a:r>
          </a:p>
          <a:p>
            <a:pPr marL="596900" lvl="1" indent="-595313" eaLnBrk="1" hangingPunct="1">
              <a:lnSpc>
                <a:spcPts val="3000"/>
              </a:lnSpc>
              <a:buClrTx/>
              <a:buFontTx/>
              <a:buAutoNum type="alphaUcPeriod"/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2</a:t>
            </a:r>
          </a:p>
          <a:p>
            <a:pPr marL="596900" lvl="1" indent="-595313" eaLnBrk="1" hangingPunct="1">
              <a:lnSpc>
                <a:spcPts val="3000"/>
              </a:lnSpc>
              <a:buClrTx/>
              <a:buFontTx/>
              <a:buAutoNum type="alphaUcPeriod"/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4</a:t>
            </a:r>
          </a:p>
          <a:p>
            <a:pPr marL="596900" lvl="1" indent="-595313" eaLnBrk="1" hangingPunct="1">
              <a:lnSpc>
                <a:spcPts val="3000"/>
              </a:lnSpc>
              <a:buClrTx/>
              <a:buFontTx/>
              <a:buAutoNum type="alphaUcPeriod"/>
            </a:pPr>
            <a:r>
              <a:rPr lang="en-US" sz="2400" b="1">
                <a:latin typeface="Arial" charset="0"/>
                <a:ea typeface="ＭＳ Ｐゴシック" charset="0"/>
                <a:cs typeface="Arial" charset="0"/>
              </a:rPr>
              <a:t>6</a:t>
            </a: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596900" lvl="1" indent="-595313" eaLnBrk="1" hangingPunct="1">
              <a:lnSpc>
                <a:spcPts val="3000"/>
              </a:lnSpc>
              <a:buClrTx/>
              <a:buFontTx/>
              <a:buAutoNum type="alphaUcPeriod"/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8</a:t>
            </a:r>
            <a:endParaRPr lang="en-US" sz="2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4.10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4-86</a:t>
            </a:r>
          </a:p>
        </p:txBody>
      </p:sp>
      <p:graphicFrame>
        <p:nvGraphicFramePr>
          <p:cNvPr id="45060" name="Object 12"/>
          <p:cNvGraphicFramePr>
            <a:graphicFrameLocks noChangeAspect="1"/>
          </p:cNvGraphicFramePr>
          <p:nvPr/>
        </p:nvGraphicFramePr>
        <p:xfrm>
          <a:off x="115888" y="5154613"/>
          <a:ext cx="3635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5154613"/>
                        <a:ext cx="3635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14"/>
          <p:cNvSpPr txBox="1">
            <a:spLocks/>
          </p:cNvSpPr>
          <p:nvPr/>
        </p:nvSpPr>
        <p:spPr bwMode="auto">
          <a:xfrm>
            <a:off x="1814513" y="5132388"/>
            <a:ext cx="49291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0">
                <a:solidFill>
                  <a:srgbClr val="CE0000"/>
                </a:solidFill>
                <a:latin typeface="Symbol" charset="0"/>
                <a:cs typeface="Arial" charset="0"/>
                <a:sym typeface="Symbol" charset="0"/>
              </a:rPr>
              <a:t></a:t>
            </a:r>
            <a:r>
              <a:rPr lang="en-US" sz="2200" b="0" i="1">
                <a:solidFill>
                  <a:srgbClr val="CE0000"/>
                </a:solidFill>
                <a:latin typeface="Symbol" charset="0"/>
                <a:cs typeface="Arial" charset="0"/>
                <a:sym typeface="Symbol" charset="0"/>
              </a:rPr>
              <a:t></a:t>
            </a:r>
            <a:r>
              <a:rPr lang="en-US" sz="2200" b="0">
                <a:solidFill>
                  <a:srgbClr val="CE0000"/>
                </a:solidFill>
                <a:latin typeface="Times New Roman" charset="0"/>
                <a:cs typeface="Arial" charset="0"/>
              </a:rPr>
              <a:t> = area under the angular velocity curve</a:t>
            </a:r>
          </a:p>
        </p:txBody>
      </p:sp>
      <p:pic>
        <p:nvPicPr>
          <p:cNvPr id="45062" name="Picture 14" descr="CH4_PPT_Slide84-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7184"/>
          <a:stretch>
            <a:fillRect/>
          </a:stretch>
        </p:blipFill>
        <p:spPr bwMode="auto">
          <a:xfrm>
            <a:off x="4416425" y="2051050"/>
            <a:ext cx="43465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68400"/>
            <a:ext cx="8788400" cy="4902200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When angular velocity </a:t>
            </a:r>
            <a:r>
              <a:rPr lang="en-US" sz="2600" b="1" i="1">
                <a:latin typeface="Times New Roman" charset="0"/>
                <a:ea typeface="ＭＳ Ｐゴシック" charset="0"/>
                <a:cs typeface="Arial" charset="0"/>
              </a:rPr>
              <a:t>ω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is constant, this is uniform circular motion.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In this case, as the particle goes around a circle one time, its angular displacement is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</a:t>
            </a:r>
            <a:r>
              <a:rPr lang="en-US" sz="2600" b="1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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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2</a:t>
            </a:r>
            <a:r>
              <a:rPr lang="en-US" sz="2600" b="1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 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during one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period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</a:t>
            </a:r>
            <a:r>
              <a:rPr lang="en-US" sz="2600" b="1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</a:t>
            </a:r>
            <a:r>
              <a:rPr lang="en-US" sz="2600" b="1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b="1" i="1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Times New Roman" charset="0"/>
                <a:ea typeface="ＭＳ Ｐゴシック" charset="0"/>
                <a:cs typeface="Arial" charset="0"/>
              </a:rPr>
              <a:t>.</a:t>
            </a:r>
            <a:endParaRPr lang="en-US" sz="2600" i="1">
              <a:latin typeface="Arial" charset="0"/>
              <a:ea typeface="ＭＳ Ｐゴシック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The absolute value of the constant angular velocity is related to the period of the motion by:</a:t>
            </a:r>
          </a:p>
          <a:p>
            <a:pPr marL="355600" indent="-355600" eaLnBrk="1" hangingPunct="1">
              <a:lnSpc>
                <a:spcPct val="90000"/>
              </a:lnSpc>
            </a:pPr>
            <a:endParaRPr lang="en-US" sz="2400" i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87630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Angular Velocity in Uniform Circular Motion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4-87</a:t>
            </a:r>
          </a:p>
        </p:txBody>
      </p:sp>
      <p:pic>
        <p:nvPicPr>
          <p:cNvPr id="47108" name="Picture 7" descr="CH4_PPT_Slide_4-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1"/>
          <a:stretch>
            <a:fillRect/>
          </a:stretch>
        </p:blipFill>
        <p:spPr bwMode="auto">
          <a:xfrm>
            <a:off x="2133600" y="4356100"/>
            <a:ext cx="4664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1193800"/>
            <a:ext cx="7366000" cy="332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2800">
                <a:latin typeface="Arial" charset="0"/>
                <a:ea typeface="ＭＳ Ｐゴシック" charset="0"/>
                <a:cs typeface="Arial" charset="0"/>
              </a:rPr>
              <a:t>A ball rolls around a circular track with an angular velocity of 4</a:t>
            </a:r>
            <a:r>
              <a:rPr lang="en-GB" sz="2800" i="1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</a:t>
            </a:r>
            <a:r>
              <a:rPr lang="en-GB" sz="2800">
                <a:latin typeface="Arial" charset="0"/>
                <a:ea typeface="ＭＳ Ｐゴシック" charset="0"/>
                <a:cs typeface="Arial" charset="0"/>
              </a:rPr>
              <a:t> rad/s. What is the period of the motion?</a:t>
            </a: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GB" sz="2000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GB" sz="2000">
              <a:latin typeface="Arial" charset="0"/>
              <a:ea typeface="ＭＳ Ｐゴシック" charset="0"/>
              <a:cs typeface="Arial" charset="0"/>
            </a:endParaRPr>
          </a:p>
          <a:p>
            <a:pPr marL="596900" lvl="1" indent="-595313" eaLnBrk="1" hangingPunct="1">
              <a:lnSpc>
                <a:spcPct val="90000"/>
              </a:lnSpc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600" b="1">
                <a:latin typeface="Arial" charset="0"/>
                <a:ea typeface="ＭＳ Ｐゴシック" charset="0"/>
                <a:cs typeface="Arial" charset="0"/>
              </a:rPr>
              <a:t>   s</a:t>
            </a:r>
            <a:endParaRPr lang="en-GB" sz="2600">
              <a:latin typeface="Arial" charset="0"/>
              <a:ea typeface="ＭＳ Ｐゴシック" charset="0"/>
              <a:cs typeface="Arial" charset="0"/>
            </a:endParaRPr>
          </a:p>
          <a:p>
            <a:pPr marL="596900" lvl="1" indent="-595313" eaLnBrk="1" hangingPunct="1">
              <a:lnSpc>
                <a:spcPct val="90000"/>
              </a:lnSpc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600">
                <a:latin typeface="Arial" charset="0"/>
                <a:ea typeface="ＭＳ Ｐゴシック" charset="0"/>
                <a:cs typeface="Arial" charset="0"/>
              </a:rPr>
              <a:t>1 s</a:t>
            </a:r>
          </a:p>
          <a:p>
            <a:pPr marL="596900" lvl="1" indent="-595313" eaLnBrk="1" hangingPunct="1">
              <a:lnSpc>
                <a:spcPct val="90000"/>
              </a:lnSpc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600">
                <a:latin typeface="Arial" charset="0"/>
                <a:ea typeface="ＭＳ Ｐゴシック" charset="0"/>
                <a:cs typeface="Arial" charset="0"/>
              </a:rPr>
              <a:t>2 s</a:t>
            </a:r>
          </a:p>
          <a:p>
            <a:pPr marL="596900" lvl="1" indent="-595313" eaLnBrk="1" hangingPunct="1">
              <a:lnSpc>
                <a:spcPct val="90000"/>
              </a:lnSpc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600">
                <a:latin typeface="Arial" charset="0"/>
                <a:ea typeface="ＭＳ Ｐゴシック" charset="0"/>
                <a:cs typeface="Arial" charset="0"/>
              </a:rPr>
              <a:t>     s</a:t>
            </a:r>
          </a:p>
          <a:p>
            <a:pPr marL="596900" lvl="1" indent="-595313" eaLnBrk="1" hangingPunct="1">
              <a:lnSpc>
                <a:spcPct val="90000"/>
              </a:lnSpc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600">
                <a:latin typeface="Arial" charset="0"/>
                <a:ea typeface="ＭＳ Ｐゴシック" charset="0"/>
                <a:cs typeface="Arial" charset="0"/>
              </a:rPr>
              <a:t>     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4.11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4-89</a:t>
            </a:r>
          </a:p>
        </p:txBody>
      </p:sp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1069975" y="3276600"/>
          <a:ext cx="1952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215900" imgH="647700" progId="Equation.DSMT4">
                  <p:embed/>
                </p:oleObj>
              </mc:Choice>
              <mc:Fallback>
                <p:oleObj name="Equation" r:id="rId4" imgW="2159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276600"/>
                        <a:ext cx="1952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6"/>
          <p:cNvGraphicFramePr>
            <a:graphicFrameLocks noChangeAspect="1"/>
          </p:cNvGraphicFramePr>
          <p:nvPr/>
        </p:nvGraphicFramePr>
        <p:xfrm>
          <a:off x="1058863" y="4876800"/>
          <a:ext cx="3429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6" imgW="381000" imgH="647700" progId="Equation.DSMT4">
                  <p:embed/>
                </p:oleObj>
              </mc:Choice>
              <mc:Fallback>
                <p:oleObj name="Equation" r:id="rId6" imgW="381000" imgH="647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876800"/>
                        <a:ext cx="3429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7"/>
          <p:cNvGraphicFramePr>
            <a:graphicFrameLocks noChangeAspect="1"/>
          </p:cNvGraphicFramePr>
          <p:nvPr/>
        </p:nvGraphicFramePr>
        <p:xfrm>
          <a:off x="1055688" y="5513388"/>
          <a:ext cx="35401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8" imgW="393700" imgH="647700" progId="Equation.DSMT4">
                  <p:embed/>
                </p:oleObj>
              </mc:Choice>
              <mc:Fallback>
                <p:oleObj name="Equation" r:id="rId8" imgW="393700" imgH="647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513388"/>
                        <a:ext cx="35401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8"/>
          <p:cNvGraphicFramePr>
            <a:graphicFrameLocks noChangeAspect="1"/>
          </p:cNvGraphicFramePr>
          <p:nvPr/>
        </p:nvGraphicFramePr>
        <p:xfrm>
          <a:off x="101600" y="3398838"/>
          <a:ext cx="3635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Photo Editor Photo" r:id="rId10" imgW="476316" imgH="438095" progId="MSPhotoEd.3">
                  <p:embed/>
                </p:oleObj>
              </mc:Choice>
              <mc:Fallback>
                <p:oleObj name="Photo Editor Photo" r:id="rId10" imgW="476316" imgH="43809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3398838"/>
                        <a:ext cx="36353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9"/>
          <p:cNvGraphicFramePr>
            <a:graphicFrameLocks noChangeAspect="1"/>
          </p:cNvGraphicFramePr>
          <p:nvPr/>
        </p:nvGraphicFramePr>
        <p:xfrm>
          <a:off x="2085975" y="3263900"/>
          <a:ext cx="84613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12" imgW="939800" imgH="774700" progId="Equation.DSMT4">
                  <p:embed/>
                </p:oleObj>
              </mc:Choice>
              <mc:Fallback>
                <p:oleObj name="Equation" r:id="rId12" imgW="939800" imgH="774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3263900"/>
                        <a:ext cx="84613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68400"/>
            <a:ext cx="8331200" cy="5308600"/>
          </a:xfrm>
        </p:spPr>
        <p:txBody>
          <a:bodyPr/>
          <a:lstStyle/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The tangential velocity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component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v</a:t>
            </a:r>
            <a:r>
              <a:rPr lang="en-US" sz="2600" i="1" baseline="-25000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is the rate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ds</a:t>
            </a:r>
            <a:r>
              <a:rPr lang="en-US" sz="2600">
                <a:latin typeface="Times New Roman" charset="0"/>
                <a:ea typeface="ＭＳ Ｐゴシック" charset="0"/>
                <a:cs typeface="Arial" charset="0"/>
              </a:rPr>
              <a:t>/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dt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at which the particle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moves around the circle,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where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s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is the arc length.</a:t>
            </a: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The tangential velocity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and the angular velocity 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are related by:</a:t>
            </a: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endParaRPr lang="en-US" sz="2600">
              <a:latin typeface="Arial" charset="0"/>
              <a:ea typeface="ＭＳ Ｐゴシック" charset="0"/>
              <a:cs typeface="Arial" charset="0"/>
            </a:endParaRP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endParaRPr lang="en-US" sz="2600">
              <a:latin typeface="Arial" charset="0"/>
              <a:ea typeface="ＭＳ Ｐゴシック" charset="0"/>
              <a:cs typeface="Arial" charset="0"/>
            </a:endParaRP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In this equation, the units of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v</a:t>
            </a:r>
            <a:r>
              <a:rPr lang="en-US" sz="2600" i="1" baseline="-25000">
                <a:latin typeface="Times New Roman" charset="0"/>
                <a:ea typeface="ＭＳ Ｐゴシック" charset="0"/>
                <a:cs typeface="Arial" charset="0"/>
              </a:rPr>
              <a:t>t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are m/s, the units of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ω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are rad/s, and the units of </a:t>
            </a:r>
            <a:r>
              <a:rPr lang="en-US" sz="2600" i="1">
                <a:latin typeface="Times New Roman" charset="0"/>
                <a:ea typeface="ＭＳ Ｐゴシック" charset="0"/>
                <a:cs typeface="Arial" charset="0"/>
              </a:rPr>
              <a:t>r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are m.</a:t>
            </a:r>
            <a:endParaRPr lang="en-US" sz="2400" i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Tangential Velocity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4-92</a:t>
            </a:r>
          </a:p>
        </p:txBody>
      </p:sp>
      <p:pic>
        <p:nvPicPr>
          <p:cNvPr id="51204" name="Picture 8" descr="04_KeyEquation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r="33755" b="21860"/>
          <a:stretch>
            <a:fillRect/>
          </a:stretch>
        </p:blipFill>
        <p:spPr bwMode="auto">
          <a:xfrm>
            <a:off x="636588" y="4573588"/>
            <a:ext cx="3870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0" descr="04_31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"/>
          <a:stretch>
            <a:fillRect/>
          </a:stretch>
        </p:blipFill>
        <p:spPr bwMode="auto">
          <a:xfrm>
            <a:off x="4876800" y="915988"/>
            <a:ext cx="4105275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1536700"/>
            <a:ext cx="8610600" cy="3327400"/>
          </a:xfrm>
        </p:spPr>
        <p:txBody>
          <a:bodyPr/>
          <a:lstStyle/>
          <a:p>
            <a:pPr marL="596900" indent="-596900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quantity with the symbol </a:t>
            </a:r>
            <a:r>
              <a:rPr lang="el-GR" sz="2800" i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ω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(wonky w) is called</a:t>
            </a: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pPr marL="596900" indent="-596900" eaLnBrk="1" hangingPunct="1">
              <a:spcBef>
                <a:spcPct val="0"/>
              </a:spcBef>
              <a:buClrTx/>
              <a:buFontTx/>
              <a:buNone/>
            </a:pP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circular weight. 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circular velocity. 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The angular velocity / speed.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centripetal acceleration.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angular acceleration.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Reading Question 4.4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4-14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76200" y="3429000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429000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38238"/>
            <a:ext cx="8890000" cy="5551487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In uniform circular motion,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although the speed is constant,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there is an acceleration because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500" i="1">
                <a:latin typeface="Arial" charset="0"/>
                <a:ea typeface="ＭＳ Ｐゴシック" charset="0"/>
                <a:cs typeface="Arial" charset="0"/>
              </a:rPr>
              <a:t>direction </a:t>
            </a: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of the velocity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vector is always changing. </a:t>
            </a:r>
          </a:p>
          <a:p>
            <a:pPr marL="357188" indent="-357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The acceleration of uniform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circular motion is called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 b="1">
                <a:latin typeface="Arial" charset="0"/>
                <a:ea typeface="ＭＳ Ｐゴシック" charset="0"/>
                <a:cs typeface="Arial" charset="0"/>
              </a:rPr>
              <a:t>centripetal acceleration</a:t>
            </a: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sz="2500" b="1">
              <a:latin typeface="Arial" charset="0"/>
              <a:ea typeface="ＭＳ Ｐゴシック" charset="0"/>
              <a:cs typeface="Arial" charset="0"/>
            </a:endParaRPr>
          </a:p>
          <a:p>
            <a:pPr marL="357188" indent="-357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The direction of the centripetal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acceleration is toward the </a:t>
            </a:r>
            <a:br>
              <a:rPr lang="en-US" sz="25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center of the circle.</a:t>
            </a:r>
          </a:p>
          <a:p>
            <a:pPr marL="357188" indent="-357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latin typeface="Arial" charset="0"/>
                <a:ea typeface="ＭＳ Ｐゴシック" charset="0"/>
                <a:cs typeface="Arial" charset="0"/>
              </a:rPr>
              <a:t>The magnitude of the centripetal acceleration is constant for uniform circular motion.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Centripetal Acceleration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4-93</a:t>
            </a:r>
          </a:p>
        </p:txBody>
      </p:sp>
      <p:pic>
        <p:nvPicPr>
          <p:cNvPr id="53252" name="Picture 16" descr="04_3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"/>
          <a:stretch>
            <a:fillRect/>
          </a:stretch>
        </p:blipFill>
        <p:spPr bwMode="auto">
          <a:xfrm>
            <a:off x="5334000" y="1295400"/>
            <a:ext cx="36480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3" descr="CH4_PPT_Slide_4-9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65275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14" descr="CH4_PPT_Slide_4-9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939925"/>
            <a:ext cx="33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5" descr="CH4_PPT_Slide_4-9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732088"/>
            <a:ext cx="1568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1" descr="04_32_Fig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>
            <a:fillRect/>
          </a:stretch>
        </p:blipFill>
        <p:spPr bwMode="auto">
          <a:xfrm>
            <a:off x="5181600" y="860425"/>
            <a:ext cx="36322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93800"/>
            <a:ext cx="8331200" cy="5308600"/>
          </a:xfrm>
        </p:spPr>
        <p:txBody>
          <a:bodyPr/>
          <a:lstStyle/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The figure shows the velocity </a:t>
            </a:r>
            <a:br>
              <a:rPr lang="en-US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   at one instant and the </a:t>
            </a:r>
            <a:br>
              <a:rPr lang="en-US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velocity     an infinitesimal </a:t>
            </a:r>
            <a:br>
              <a:rPr lang="en-US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amount of time </a:t>
            </a:r>
            <a:r>
              <a:rPr lang="en-US" sz="2400" i="1">
                <a:latin typeface="Arial" charset="0"/>
                <a:ea typeface="ＭＳ Ｐゴシック" charset="0"/>
                <a:cs typeface="Arial" charset="0"/>
              </a:rPr>
              <a:t>dt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later.</a:t>
            </a: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By definition,                   . </a:t>
            </a:r>
            <a:endParaRPr lang="en-US" sz="2400" i="1">
              <a:latin typeface="Arial" charset="0"/>
              <a:ea typeface="ＭＳ Ｐゴシック" charset="0"/>
              <a:cs typeface="Arial" charset="0"/>
            </a:endParaRP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By analyzing the isosceles </a:t>
            </a:r>
            <a:br>
              <a:rPr lang="en-US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triangle of velocity vectors, </a:t>
            </a:r>
            <a:br>
              <a:rPr lang="en-US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we can show that:</a:t>
            </a: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393700" indent="-39370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which can be written in terms of angular velocity as: </a:t>
            </a:r>
            <a:r>
              <a:rPr lang="en-US" sz="2400" i="1">
                <a:latin typeface="Times New Roman" charset="0"/>
                <a:ea typeface="ＭＳ Ｐゴシック" charset="0"/>
                <a:cs typeface="Arial" charset="0"/>
              </a:rPr>
              <a:t>a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>
                <a:latin typeface="Arial" charset="0"/>
                <a:ea typeface="ＭＳ Ｐゴシック" charset="0"/>
                <a:cs typeface="Arial" charset="0"/>
                <a:sym typeface="Symbol" charset="0"/>
              </a:rPr>
              <a:t>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  <a:cs typeface="Arial" charset="0"/>
              </a:rPr>
              <a:t>ω</a:t>
            </a:r>
            <a:r>
              <a:rPr lang="en-US" sz="2400" baseline="30000">
                <a:latin typeface="Times New Roman" charset="0"/>
                <a:ea typeface="ＭＳ Ｐゴシック" charset="0"/>
                <a:cs typeface="Arial" charset="0"/>
              </a:rPr>
              <a:t>2</a:t>
            </a:r>
            <a:r>
              <a:rPr lang="en-US" sz="2400" i="1">
                <a:latin typeface="Times New Roman" charset="0"/>
                <a:ea typeface="ＭＳ Ｐゴシック" charset="0"/>
                <a:cs typeface="Arial" charset="0"/>
              </a:rPr>
              <a:t>r</a:t>
            </a:r>
            <a:r>
              <a:rPr lang="en-US" sz="2400" i="1">
                <a:latin typeface="Arial" charset="0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Centripetal Acceleration</a:t>
            </a:r>
          </a:p>
        </p:txBody>
      </p:sp>
      <p:sp>
        <p:nvSpPr>
          <p:cNvPr id="55303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4-94</a:t>
            </a:r>
          </a:p>
        </p:txBody>
      </p:sp>
      <p:pic>
        <p:nvPicPr>
          <p:cNvPr id="55304" name="Picture 12" descr="04_KeyEquation_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14336" b="21597"/>
          <a:stretch>
            <a:fillRect/>
          </a:stretch>
        </p:blipFill>
        <p:spPr bwMode="auto">
          <a:xfrm>
            <a:off x="533400" y="4679950"/>
            <a:ext cx="5813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193800"/>
            <a:ext cx="8610600" cy="5257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Rasheed and Sofia are riding a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merry-go-round that is spinning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steadily. Sofia is twice as far from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the axis as is Rasheed. Sofia’s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angular velocity is ______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that of Rasheed. </a:t>
            </a: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sz="23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half</a:t>
            </a: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 b="1">
                <a:latin typeface="Arial" charset="0"/>
                <a:ea typeface="ＭＳ Ｐゴシック" charset="0"/>
                <a:cs typeface="Arial" charset="0"/>
              </a:rPr>
              <a:t>the same as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twice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four times</a:t>
            </a: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We can’t say without knowing their radii.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4.12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4-96</a:t>
            </a:r>
          </a:p>
        </p:txBody>
      </p:sp>
      <p:graphicFrame>
        <p:nvGraphicFramePr>
          <p:cNvPr id="57348" name="Object 6"/>
          <p:cNvGraphicFramePr>
            <a:graphicFrameLocks noChangeAspect="1"/>
          </p:cNvGraphicFramePr>
          <p:nvPr/>
        </p:nvGraphicFramePr>
        <p:xfrm>
          <a:off x="128588" y="4452938"/>
          <a:ext cx="3635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452938"/>
                        <a:ext cx="3635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9" name="Picture 7" descr="CH4_PPT_Slide94-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7874"/>
          <a:stretch>
            <a:fillRect/>
          </a:stretch>
        </p:blipFill>
        <p:spPr bwMode="auto">
          <a:xfrm>
            <a:off x="5076825" y="1641475"/>
            <a:ext cx="37623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8" descr="CH4_PPT_Slide94-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7874"/>
          <a:stretch>
            <a:fillRect/>
          </a:stretch>
        </p:blipFill>
        <p:spPr bwMode="auto">
          <a:xfrm>
            <a:off x="5076825" y="1641475"/>
            <a:ext cx="37623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193800"/>
            <a:ext cx="8610600" cy="5257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Rasheed and Sofia are riding a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merry-go-round that is spinning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steadily. Sofia is twice as far from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the axis as is Rasheed. Sofia’s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speed is ______ that of Rasheed. </a:t>
            </a: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sz="23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half</a:t>
            </a: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the same as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 b="1">
                <a:latin typeface="Arial" charset="0"/>
                <a:ea typeface="ＭＳ Ｐゴシック" charset="0"/>
                <a:cs typeface="Arial" charset="0"/>
              </a:rPr>
              <a:t>twice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four times</a:t>
            </a: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We can’t say without knowing their radii.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4.13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4-98</a:t>
            </a:r>
          </a:p>
        </p:txBody>
      </p:sp>
      <p:graphicFrame>
        <p:nvGraphicFramePr>
          <p:cNvPr id="59397" name="Object 6"/>
          <p:cNvGraphicFramePr>
            <a:graphicFrameLocks noChangeAspect="1"/>
          </p:cNvGraphicFramePr>
          <p:nvPr/>
        </p:nvGraphicFramePr>
        <p:xfrm>
          <a:off x="128588" y="4618038"/>
          <a:ext cx="3635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618038"/>
                        <a:ext cx="3635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7"/>
          <p:cNvGraphicFramePr>
            <a:graphicFrameLocks noChangeAspect="1"/>
          </p:cNvGraphicFramePr>
          <p:nvPr/>
        </p:nvGraphicFramePr>
        <p:xfrm>
          <a:off x="2843213" y="4660900"/>
          <a:ext cx="8905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7" imgW="990600" imgH="241300" progId="Equation.DSMT4">
                  <p:embed/>
                </p:oleObj>
              </mc:Choice>
              <mc:Fallback>
                <p:oleObj name="Equation" r:id="rId7" imgW="9906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60900"/>
                        <a:ext cx="89058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8" descr="CH4_PPT_Slide94-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7874"/>
          <a:stretch>
            <a:fillRect/>
          </a:stretch>
        </p:blipFill>
        <p:spPr bwMode="auto">
          <a:xfrm>
            <a:off x="5076825" y="1143000"/>
            <a:ext cx="37623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193800"/>
            <a:ext cx="8610600" cy="5257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Rasheed and Sofia are riding a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merry-go-round that is spinning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steadily. Sofia is twice as far from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the axis as is Rasheed. Sofia’s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acceleration is ______ that </a:t>
            </a:r>
            <a:br>
              <a:rPr lang="en-GB" sz="2400"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of Rasheed. </a:t>
            </a: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sz="23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half</a:t>
            </a: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the same as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 b="1">
                <a:latin typeface="Arial" charset="0"/>
                <a:ea typeface="ＭＳ Ｐゴシック" charset="0"/>
                <a:cs typeface="Arial" charset="0"/>
              </a:rPr>
              <a:t>twice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four times</a:t>
            </a:r>
          </a:p>
          <a:p>
            <a:pPr marL="571500" lvl="1" indent="-5699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GB" sz="2200">
                <a:latin typeface="Arial" charset="0"/>
                <a:ea typeface="ＭＳ Ｐゴシック" charset="0"/>
                <a:cs typeface="Arial" charset="0"/>
              </a:rPr>
              <a:t>We can’t say without knowing their radii.</a:t>
            </a:r>
            <a:endParaRPr lang="en-US" sz="22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4.14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4-100</a:t>
            </a:r>
          </a:p>
        </p:txBody>
      </p:sp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128588" y="4922838"/>
          <a:ext cx="3635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922838"/>
                        <a:ext cx="3635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7"/>
          <p:cNvGraphicFramePr>
            <a:graphicFrameLocks noChangeAspect="1"/>
          </p:cNvGraphicFramePr>
          <p:nvPr/>
        </p:nvGraphicFramePr>
        <p:xfrm>
          <a:off x="2601913" y="4652963"/>
          <a:ext cx="47894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7" imgW="5321300" imgH="939800" progId="Equation.DSMT4">
                  <p:embed/>
                </p:oleObj>
              </mc:Choice>
              <mc:Fallback>
                <p:oleObj name="Equation" r:id="rId7" imgW="5321300" imgH="93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652963"/>
                        <a:ext cx="47894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978900" cy="55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Chapter 4 Summary Slides</a:t>
            </a:r>
            <a:endParaRPr lang="en-US" sz="3200">
              <a:latin typeface="Arial" charset="0"/>
              <a:ea typeface="ＭＳ Ｐゴシック" charset="0"/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4-117</a:t>
            </a:r>
          </a:p>
        </p:txBody>
      </p:sp>
      <p:pic>
        <p:nvPicPr>
          <p:cNvPr id="63491" name="Picture 6" descr="04_Summary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 r="49991" b="7306"/>
          <a:stretch>
            <a:fillRect/>
          </a:stretch>
        </p:blipFill>
        <p:spPr bwMode="auto">
          <a:xfrm>
            <a:off x="25400" y="1295400"/>
            <a:ext cx="91789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1524000"/>
            <a:ext cx="8610600" cy="3327400"/>
          </a:xfrm>
        </p:spPr>
        <p:txBody>
          <a:bodyPr/>
          <a:lstStyle/>
          <a:p>
            <a:pPr marL="596900" indent="-596900">
              <a:lnSpc>
                <a:spcPts val="34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quantity with the symbol </a:t>
            </a:r>
            <a:r>
              <a:rPr lang="en-US" sz="28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Symbol" charset="0"/>
              </a:rPr>
              <a:t>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is called</a:t>
            </a:r>
          </a:p>
          <a:p>
            <a:pPr marL="596900" indent="-596900" eaLnBrk="1" hangingPunct="1">
              <a:spcBef>
                <a:spcPct val="0"/>
              </a:spcBef>
              <a:buClrTx/>
              <a:buFontTx/>
              <a:buNone/>
            </a:pP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circular weight. 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circular velocity. 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angular velocity. 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centripetal acceleration.</a:t>
            </a:r>
          </a:p>
          <a:p>
            <a:pPr marL="596900" indent="-5969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The angular acceleration.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Reading Question 4.5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4-16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76200" y="4378325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78325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1536700"/>
            <a:ext cx="8610600" cy="3327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For uniform circular motion, the acceleration</a:t>
            </a: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spcBef>
                <a:spcPct val="0"/>
              </a:spcBef>
              <a:buClrTx/>
              <a:buFontTx/>
              <a:buNone/>
            </a:pP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Points toward the center of the circle. </a:t>
            </a:r>
          </a:p>
          <a:p>
            <a:pPr marL="609600" indent="-6096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Points away from the circle. </a:t>
            </a:r>
          </a:p>
          <a:p>
            <a:pPr marL="609600" indent="-6096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Is tangent to the circle. </a:t>
            </a:r>
          </a:p>
          <a:p>
            <a:pPr marL="609600" indent="-609600">
              <a:lnSpc>
                <a:spcPts val="3000"/>
              </a:lnSpc>
              <a:buClrTx/>
              <a:buFontTx/>
              <a:buAutoNum type="alphaUcPeriod"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Is zero.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Reading Question 4.6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4-18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76200" y="2552700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52700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CH1_PPT_Slide_1-4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3"/>
          <a:stretch>
            <a:fillRect/>
          </a:stretch>
        </p:blipFill>
        <p:spPr bwMode="auto">
          <a:xfrm>
            <a:off x="8185150" y="2984500"/>
            <a:ext cx="482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9" descr="CH5_PPT_Slide_5-7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8"/>
          <a:stretch>
            <a:fillRect/>
          </a:stretch>
        </p:blipFill>
        <p:spPr bwMode="auto">
          <a:xfrm>
            <a:off x="2768600" y="2943225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55753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700" i="1">
                <a:latin typeface="Arial" charset="0"/>
                <a:ea typeface="ＭＳ Ｐゴシック" charset="0"/>
                <a:cs typeface="Arial" charset="0"/>
              </a:rPr>
              <a:t>average acceleration</a:t>
            </a: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 of a moving object is defined as the vector:</a:t>
            </a:r>
            <a:endParaRPr lang="en-US" sz="2700" i="1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sz="2700" i="1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sz="2700" i="1"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The acceleration    </a:t>
            </a:r>
            <a:r>
              <a:rPr lang="en-US" sz="2700" b="1">
                <a:latin typeface="Arial" charset="0"/>
                <a:ea typeface="ＭＳ Ｐゴシック" charset="0"/>
                <a:cs typeface="Arial" charset="0"/>
              </a:rPr>
              <a:t>points in the same direction as     </a:t>
            </a: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, the change in velocity.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As an object moves, its velocity vector can change in two possible ways:</a:t>
            </a:r>
          </a:p>
          <a:p>
            <a:pPr marL="419100" lvl="1" indent="-417513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Tx/>
              <a:buFontTx/>
              <a:buAutoNum type="arabicPeriod"/>
            </a:pP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The magnitude of the velocity can change, indicating a change in speed, or</a:t>
            </a:r>
          </a:p>
          <a:p>
            <a:pPr marL="419100" lvl="1" indent="-417513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2. The </a:t>
            </a:r>
            <a:r>
              <a:rPr lang="en-US" sz="2700" b="1">
                <a:latin typeface="Arial" charset="0"/>
                <a:ea typeface="ＭＳ Ｐゴシック" charset="0"/>
                <a:cs typeface="Arial" charset="0"/>
              </a:rPr>
              <a:t>direction</a:t>
            </a:r>
            <a:r>
              <a:rPr lang="en-US" sz="2700">
                <a:latin typeface="Arial" charset="0"/>
                <a:ea typeface="ＭＳ Ｐゴシック" charset="0"/>
                <a:cs typeface="Arial" charset="0"/>
              </a:rPr>
              <a:t> of the velocity can change, indicating that the object has changed direction.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Acceleration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4-20</a:t>
            </a:r>
          </a:p>
        </p:txBody>
      </p:sp>
      <p:pic>
        <p:nvPicPr>
          <p:cNvPr id="22534" name="Picture 10" descr="CH4_PPT_Slide_4-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0"/>
          <a:stretch>
            <a:fillRect/>
          </a:stretch>
        </p:blipFill>
        <p:spPr bwMode="auto">
          <a:xfrm>
            <a:off x="2652713" y="1835150"/>
            <a:ext cx="1628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17600"/>
            <a:ext cx="4978400" cy="5168900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figure to the right shows a motion diagram of Maria riding a Ferris wheel. 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Maria has constant speed but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not 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constant velocity, so she is accelerating.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For every pair of adjacent velocity vectors, we can subtract them to find the average acceleration near that point.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Acceleration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4-25</a:t>
            </a:r>
          </a:p>
        </p:txBody>
      </p:sp>
      <p:pic>
        <p:nvPicPr>
          <p:cNvPr id="24580" name="Picture 7" descr="04_01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3"/>
          <a:stretch>
            <a:fillRect/>
          </a:stretch>
        </p:blipFill>
        <p:spPr bwMode="auto">
          <a:xfrm>
            <a:off x="5410200" y="1666875"/>
            <a:ext cx="34909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117600"/>
            <a:ext cx="4826000" cy="5168900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At every point Maria</a:t>
            </a:r>
            <a:r>
              <a:rPr lang="ja-JP" altLang="en-US" sz="28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800">
                <a:latin typeface="Arial" charset="0"/>
                <a:ea typeface="ＭＳ Ｐゴシック" charset="0"/>
                <a:cs typeface="Arial" charset="0"/>
              </a:rPr>
              <a:t>s acceleration points </a:t>
            </a:r>
            <a:r>
              <a:rPr lang="en-US" altLang="ja-JP" sz="2800" b="1">
                <a:latin typeface="Arial" charset="0"/>
                <a:ea typeface="ＭＳ Ｐゴシック" charset="0"/>
                <a:cs typeface="Arial" charset="0"/>
              </a:rPr>
              <a:t>toward</a:t>
            </a:r>
            <a:r>
              <a:rPr lang="en-US" altLang="ja-JP" sz="2800">
                <a:latin typeface="Arial" charset="0"/>
                <a:ea typeface="ＭＳ Ｐゴシック" charset="0"/>
                <a:cs typeface="Arial" charset="0"/>
              </a:rPr>
              <a:t> the </a:t>
            </a:r>
            <a:r>
              <a:rPr lang="en-US" altLang="ja-JP" sz="2800" b="1">
                <a:latin typeface="Arial" charset="0"/>
                <a:ea typeface="ＭＳ Ｐゴシック" charset="0"/>
                <a:cs typeface="Arial" charset="0"/>
              </a:rPr>
              <a:t>center</a:t>
            </a:r>
            <a:r>
              <a:rPr lang="en-US" altLang="ja-JP" sz="2800">
                <a:latin typeface="Arial" charset="0"/>
                <a:ea typeface="ＭＳ Ｐゴシック" charset="0"/>
                <a:cs typeface="Arial" charset="0"/>
              </a:rPr>
              <a:t> of the circle. 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This is an acceleration </a:t>
            </a: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due to changing direction, not to changing speed.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Acceleration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4-26</a:t>
            </a:r>
          </a:p>
        </p:txBody>
      </p:sp>
      <p:pic>
        <p:nvPicPr>
          <p:cNvPr id="26628" name="Picture 7" descr="04_01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9"/>
          <a:stretch>
            <a:fillRect/>
          </a:stretch>
        </p:blipFill>
        <p:spPr bwMode="auto">
          <a:xfrm>
            <a:off x="5181600" y="1143000"/>
            <a:ext cx="37338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1536700"/>
            <a:ext cx="5308600" cy="3327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A car is traveling around a curve at a steady 45 mph. Is the car accelerating?</a:t>
            </a:r>
          </a:p>
          <a:p>
            <a:pPr marL="0" indent="0" eaLnBrk="1" hangingPunct="1">
              <a:spcBef>
                <a:spcPct val="50000"/>
              </a:spcBef>
              <a:buClrTx/>
              <a:buFontTx/>
              <a:buNone/>
            </a:pP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pPr marL="596900" lvl="1" indent="-5953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Yes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596900" lvl="1" indent="-595313" eaLnBrk="1" hangingPunct="1">
              <a:spcBef>
                <a:spcPct val="50000"/>
              </a:spcBef>
              <a:buClrTx/>
              <a:buFont typeface="Arial" charset="0"/>
              <a:buAutoNum type="alphaUcPeriod"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No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4.2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4-28</a:t>
            </a:r>
          </a:p>
        </p:txBody>
      </p:sp>
      <p:graphicFrame>
        <p:nvGraphicFramePr>
          <p:cNvPr id="28676" name="Object 12"/>
          <p:cNvGraphicFramePr>
            <a:graphicFrameLocks noChangeAspect="1"/>
          </p:cNvGraphicFramePr>
          <p:nvPr/>
        </p:nvGraphicFramePr>
        <p:xfrm>
          <a:off x="76200" y="3771900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771900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7" descr="CH4_PPT_Slide26-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8342" r="17902"/>
          <a:stretch>
            <a:fillRect/>
          </a:stretch>
        </p:blipFill>
        <p:spPr bwMode="auto">
          <a:xfrm>
            <a:off x="5873750" y="1638300"/>
            <a:ext cx="31305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CH4_PPT_Slid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r="6842"/>
          <a:stretch>
            <a:fillRect/>
          </a:stretch>
        </p:blipFill>
        <p:spPr bwMode="auto">
          <a:xfrm>
            <a:off x="4787900" y="1130300"/>
            <a:ext cx="4102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1536700"/>
            <a:ext cx="4419600" cy="33274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A car is traveling around a curve at a steady 45 mph. Which vector shows the direction of the car</a:t>
            </a:r>
            <a:r>
              <a:rPr lang="ja-JP" altLang="en-US" sz="28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800">
                <a:latin typeface="Arial" charset="0"/>
                <a:ea typeface="ＭＳ Ｐゴシック" charset="0"/>
                <a:cs typeface="Arial" charset="0"/>
              </a:rPr>
              <a:t>s acceleration?</a:t>
            </a:r>
            <a:endParaRPr lang="en-US" sz="2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7772400" cy="558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QuickCheck</a:t>
            </a: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 4.3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charset="0"/>
              <a:buNone/>
            </a:pPr>
            <a:r>
              <a:rPr lang="en-US" sz="1200" b="0"/>
              <a:t>Slide 4-30</a:t>
            </a:r>
          </a:p>
        </p:txBody>
      </p:sp>
      <p:sp>
        <p:nvSpPr>
          <p:cNvPr id="30725" name="Rectangle 20"/>
          <p:cNvSpPr>
            <a:spLocks/>
          </p:cNvSpPr>
          <p:nvPr/>
        </p:nvSpPr>
        <p:spPr bwMode="auto">
          <a:xfrm>
            <a:off x="4826000" y="4924425"/>
            <a:ext cx="3857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pPr eaLnBrk="1" hangingPunct="1"/>
            <a:r>
              <a:rPr lang="en-US" b="0">
                <a:cs typeface="Arial" charset="0"/>
              </a:rPr>
              <a:t>E. The acceleration is zero.</a:t>
            </a:r>
          </a:p>
        </p:txBody>
      </p:sp>
      <p:graphicFrame>
        <p:nvGraphicFramePr>
          <p:cNvPr id="30726" name="Object 20"/>
          <p:cNvGraphicFramePr>
            <a:graphicFrameLocks noChangeAspect="1"/>
          </p:cNvGraphicFramePr>
          <p:nvPr/>
        </p:nvGraphicFramePr>
        <p:xfrm>
          <a:off x="4927600" y="3932238"/>
          <a:ext cx="3635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932238"/>
                        <a:ext cx="36353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834</Words>
  <Application>Microsoft Macintosh PowerPoint</Application>
  <PresentationFormat>Letter Paper (8.5x11 in)</PresentationFormat>
  <Paragraphs>196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ＭＳ Ｐゴシック</vt:lpstr>
      <vt:lpstr>Wingdings</vt:lpstr>
      <vt:lpstr>Times</vt:lpstr>
      <vt:lpstr>Times New Roman</vt:lpstr>
      <vt:lpstr>Helvetica</vt:lpstr>
      <vt:lpstr>Symbol</vt:lpstr>
      <vt:lpstr>Blank Presentation</vt:lpstr>
      <vt:lpstr>Microsoft Photo Editor 3.0 Photo</vt:lpstr>
      <vt:lpstr>MathType 5.0 Equation</vt:lpstr>
      <vt:lpstr>Chapter 4 Preview</vt:lpstr>
      <vt:lpstr>Reading Question 4.4</vt:lpstr>
      <vt:lpstr>Reading Question 4.5</vt:lpstr>
      <vt:lpstr>Reading Question 4.6</vt:lpstr>
      <vt:lpstr>Acceleration</vt:lpstr>
      <vt:lpstr>Acceleration</vt:lpstr>
      <vt:lpstr>Acceleration</vt:lpstr>
      <vt:lpstr>QuickCheck 4.2</vt:lpstr>
      <vt:lpstr>QuickCheck 4.3</vt:lpstr>
      <vt:lpstr>Analyzing the Acceleration Vector</vt:lpstr>
      <vt:lpstr>Circular Motion</vt:lpstr>
      <vt:lpstr>Uniform Circular Motion</vt:lpstr>
      <vt:lpstr>Angular Position</vt:lpstr>
      <vt:lpstr>Angular Velocity</vt:lpstr>
      <vt:lpstr>Angular Velocity</vt:lpstr>
      <vt:lpstr>QuickCheck 4.10</vt:lpstr>
      <vt:lpstr>Angular Velocity in Uniform Circular Motion</vt:lpstr>
      <vt:lpstr>QuickCheck 4.11</vt:lpstr>
      <vt:lpstr>Tangential Velocity</vt:lpstr>
      <vt:lpstr>Centripetal Acceleration</vt:lpstr>
      <vt:lpstr>Centripetal Acceleration</vt:lpstr>
      <vt:lpstr>QuickCheck 4.12</vt:lpstr>
      <vt:lpstr>QuickCheck 4.13</vt:lpstr>
      <vt:lpstr>QuickCheck 4.14</vt:lpstr>
      <vt:lpstr>Chapter 4 Summary Slides</vt:lpstr>
    </vt:vector>
  </TitlesOfParts>
  <Company>Progressive Information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Kevin McChesney</cp:lastModifiedBy>
  <cp:revision>44</cp:revision>
  <cp:lastPrinted>2012-01-06T19:26:34Z</cp:lastPrinted>
  <dcterms:created xsi:type="dcterms:W3CDTF">2011-11-07T20:33:49Z</dcterms:created>
  <dcterms:modified xsi:type="dcterms:W3CDTF">2017-04-18T10:57:07Z</dcterms:modified>
</cp:coreProperties>
</file>