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>
  <p:sldMasterIdLst>
    <p:sldMasterId id="2147483648" r:id="rId1"/>
  </p:sldMasterIdLst>
  <p:notesMasterIdLst>
    <p:notesMasterId r:id="rId73"/>
  </p:notesMasterIdLst>
  <p:sldIdLst>
    <p:sldId id="266" r:id="rId2"/>
    <p:sldId id="267" r:id="rId3"/>
    <p:sldId id="268" r:id="rId4"/>
    <p:sldId id="269" r:id="rId5"/>
    <p:sldId id="270" r:id="rId6"/>
    <p:sldId id="271" r:id="rId7"/>
    <p:sldId id="281" r:id="rId8"/>
    <p:sldId id="282" r:id="rId9"/>
    <p:sldId id="283" r:id="rId10"/>
    <p:sldId id="284" r:id="rId11"/>
    <p:sldId id="285" r:id="rId12"/>
    <p:sldId id="288" r:id="rId13"/>
    <p:sldId id="289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7" r:id="rId24"/>
    <p:sldId id="310" r:id="rId25"/>
    <p:sldId id="313" r:id="rId26"/>
    <p:sldId id="314" r:id="rId27"/>
    <p:sldId id="315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7" r:id="rId36"/>
    <p:sldId id="328" r:id="rId37"/>
    <p:sldId id="329" r:id="rId38"/>
    <p:sldId id="330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50" r:id="rId53"/>
    <p:sldId id="351" r:id="rId54"/>
    <p:sldId id="356" r:id="rId55"/>
    <p:sldId id="357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365" r:id="rId64"/>
    <p:sldId id="366" r:id="rId65"/>
    <p:sldId id="367" r:id="rId66"/>
    <p:sldId id="368" r:id="rId67"/>
    <p:sldId id="369" r:id="rId68"/>
    <p:sldId id="370" r:id="rId69"/>
    <p:sldId id="371" r:id="rId70"/>
    <p:sldId id="372" r:id="rId71"/>
    <p:sldId id="373" r:id="rId72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3984">
          <p15:clr>
            <a:srgbClr val="A4A3A4"/>
          </p15:clr>
        </p15:guide>
        <p15:guide id="3" orient="horz" pos="2104">
          <p15:clr>
            <a:srgbClr val="A4A3A4"/>
          </p15:clr>
        </p15:guide>
        <p15:guide id="4" orient="horz" pos="1240">
          <p15:clr>
            <a:srgbClr val="A4A3A4"/>
          </p15:clr>
        </p15:guide>
        <p15:guide id="5" orient="horz" pos="581">
          <p15:clr>
            <a:srgbClr val="A4A3A4"/>
          </p15:clr>
        </p15:guide>
        <p15:guide id="6" pos="4784">
          <p15:clr>
            <a:srgbClr val="A4A3A4"/>
          </p15:clr>
        </p15:guide>
        <p15:guide id="7" pos="288">
          <p15:clr>
            <a:srgbClr val="A4A3A4"/>
          </p15:clr>
        </p15:guide>
        <p15:guide id="8" pos="96">
          <p15:clr>
            <a:srgbClr val="A4A3A4"/>
          </p15:clr>
        </p15:guide>
        <p15:guide id="9" pos="768">
          <p15:clr>
            <a:srgbClr val="A4A3A4"/>
          </p15:clr>
        </p15:guide>
        <p15:guide id="10" pos="30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/>
    <p:restoredTop sz="94617"/>
  </p:normalViewPr>
  <p:slideViewPr>
    <p:cSldViewPr>
      <p:cViewPr varScale="1">
        <p:scale>
          <a:sx n="84" d="100"/>
          <a:sy n="84" d="100"/>
        </p:scale>
        <p:origin x="1712" y="176"/>
      </p:cViewPr>
      <p:guideLst>
        <p:guide orient="horz" pos="288"/>
        <p:guide orient="horz" pos="3984"/>
        <p:guide orient="horz" pos="2104"/>
        <p:guide orient="horz" pos="1240"/>
        <p:guide orient="horz" pos="581"/>
        <p:guide pos="4784"/>
        <p:guide pos="288"/>
        <p:guide pos="96"/>
        <p:guide pos="768"/>
        <p:guide pos="30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CAC09ED7-31FA-CC4A-B972-A518373F6D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C7E583BA-6533-9D48-8A3A-B9216435E2E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9DDDD707-3CD6-2F4C-8F22-F8B9A1EC4A3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90E7221F-7B2B-8F40-A43B-6F5FD82820C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7830" name="Rectangle 6">
            <a:extLst>
              <a:ext uri="{FF2B5EF4-FFF2-40B4-BE49-F238E27FC236}">
                <a16:creationId xmlns:a16="http://schemas.microsoft.com/office/drawing/2014/main" id="{3F8AC89B-4149-E146-A4F8-0FF9A52806F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>
            <a:extLst>
              <a:ext uri="{FF2B5EF4-FFF2-40B4-BE49-F238E27FC236}">
                <a16:creationId xmlns:a16="http://schemas.microsoft.com/office/drawing/2014/main" id="{9DA10425-41D0-E54E-9787-E344620626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6E35EA-2BF0-1445-9AF9-2EDC49C5D8D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ollision16">
            <a:extLst>
              <a:ext uri="{FF2B5EF4-FFF2-40B4-BE49-F238E27FC236}">
                <a16:creationId xmlns:a16="http://schemas.microsoft.com/office/drawing/2014/main" id="{674C6E02-AA69-EE45-8B26-E5AB0F8273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0" b="4262"/>
          <a:stretch>
            <a:fillRect/>
          </a:stretch>
        </p:blipFill>
        <p:spPr bwMode="auto">
          <a:xfrm>
            <a:off x="0" y="106363"/>
            <a:ext cx="91440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F529B048-97AF-C949-AE8C-5AE5EA2632B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6400800"/>
            <a:ext cx="9144000" cy="4572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11" descr="Pearson_Bound_White">
            <a:extLst>
              <a:ext uri="{FF2B5EF4-FFF2-40B4-BE49-F238E27FC236}">
                <a16:creationId xmlns:a16="http://schemas.microsoft.com/office/drawing/2014/main" id="{5014242E-0967-844E-94F1-6BBB58675E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356350"/>
            <a:ext cx="1528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Pearson_Strap_Bound_White">
            <a:extLst>
              <a:ext uri="{FF2B5EF4-FFF2-40B4-BE49-F238E27FC236}">
                <a16:creationId xmlns:a16="http://schemas.microsoft.com/office/drawing/2014/main" id="{4733222C-F41B-3143-B0FB-CE8D442F1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7621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5BA8536B-0DA0-9944-85B3-D261EA3566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92200" y="2127250"/>
            <a:ext cx="55292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500">
                <a:latin typeface="Arial" charset="0"/>
                <a:ea typeface="ＭＳ Ｐゴシック" charset="0"/>
                <a:cs typeface="Arial" charset="0"/>
              </a:rPr>
              <a:t>FOR SCIENTISTS AND ENGINEERS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499A46E0-3DE6-344B-B5C5-DEFFFB947F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1500" y="876300"/>
            <a:ext cx="35877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0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physics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3A5BBA4A-CB54-B345-B64B-652E9701B4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76700" y="2728913"/>
            <a:ext cx="36369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93001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000">
                <a:solidFill>
                  <a:srgbClr val="93001B"/>
                </a:solidFill>
                <a:latin typeface="Arial" charset="0"/>
                <a:ea typeface="ＭＳ Ｐゴシック" charset="0"/>
                <a:cs typeface="Arial" charset="0"/>
              </a:rPr>
              <a:t>a strategic approach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18E40BDF-5157-624F-8B84-2594DE307F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13213" y="3270250"/>
            <a:ext cx="12223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>
                <a:solidFill>
                  <a:srgbClr val="000000"/>
                </a:solidFill>
                <a:latin typeface="Helvetica" charset="0"/>
                <a:ea typeface="ＭＳ Ｐゴシック" charset="0"/>
                <a:cs typeface="Arial" charset="0"/>
              </a:rPr>
              <a:t>THIRD EDITION</a:t>
            </a: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FBD2B337-83F4-2043-9BA1-9C8EC07F86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14700" y="5284788"/>
            <a:ext cx="2514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600">
                <a:latin typeface="Helvetica" charset="0"/>
                <a:ea typeface="ＭＳ Ｐゴシック" charset="0"/>
                <a:cs typeface="Arial" charset="0"/>
              </a:rPr>
              <a:t>randall d. knight</a:t>
            </a:r>
          </a:p>
        </p:txBody>
      </p:sp>
      <p:sp>
        <p:nvSpPr>
          <p:cNvPr id="11" name="Text Box 34">
            <a:extLst>
              <a:ext uri="{FF2B5EF4-FFF2-40B4-BE49-F238E27FC236}">
                <a16:creationId xmlns:a16="http://schemas.microsoft.com/office/drawing/2014/main" id="{E618C082-FBF8-0247-8583-8440440D6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130925"/>
            <a:ext cx="2225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latin typeface="Times New Roman" panose="02020603050405020304" pitchFamily="18" charset="0"/>
              </a:rPr>
              <a:t>© 2013 Pearson Education, Inc.</a:t>
            </a: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89A4E521-9C08-904E-AD85-B7F78693C8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06CDFB6A-6586-6A48-B55E-FC3499B8AD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C941A460-006D-B640-8C02-610D7061DB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E69DBD2-B135-1048-A802-97C689CEEC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fld id="{6AC0C141-6A69-744C-9D5D-2D531EF913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48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26011E-F510-804D-9636-179695C5EC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037E97-1F4A-2543-AD8E-B558E0C46F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56D0FA-D016-5447-B5D5-DA5FFAF427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02DE60-A4EA-3E44-B770-89D0B8BF18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04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3436C0-0EA7-7047-9874-708759AB7C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8A163F-28AD-5E47-86FD-A8F9A5240B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2564C9-743B-D94E-8C3A-0ADBF58BE3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DFE6F-A17E-D742-B89E-84E390E87B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5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9BC7DE-D1AF-734E-9DF8-1B9A22D985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BB590A-B486-C94C-BF1E-064F8F5521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B9B41A-2F48-B04B-B92B-689DCE966B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F78C5-0031-B342-A5A0-E1E88A16B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91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0A110F-6C8A-D342-8CB3-F5EECDE970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FFEE48-4081-7548-A504-039136009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72E21E-C8BA-9E4F-996D-9A26F6047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4C1BD6-133D-C649-9C0F-D739644E1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917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248343-5740-FE44-A49E-77887F7922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78D39-7999-8F44-BCDE-6333B66DDB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CA1CE7-507D-454E-9C3E-CA640EAF4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EF8BC-BD34-2E4E-B7FF-4A934461F5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792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597F9F-3CF3-C240-92EC-9E1909F86C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6E760F-B637-A747-8F3B-E74D94BCE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24EBA4-BEBA-0845-81C8-E64E80B6C2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03F68-8388-0841-9F13-A663451F14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21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694B21-9A0B-414E-A875-F3DD9E2A25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929BF0C-FC0B-2D45-B0BB-30149AA6D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F0B66A2-050B-D444-BFC1-1F82F22DB6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09D70B-9EEF-F248-B15A-182910776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54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0B7B935-CDC3-1044-BF98-865900C11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218D640-006A-A940-94EB-60FA233786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20943E-980A-A440-A685-AD0E38272D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3B143-706C-EC4E-A224-1893549E81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29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4194F8-2D52-2948-B20A-3F3B57D53B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6C650C-6EEB-0047-8E1E-86E03F0B8C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87AB2B-90E1-F04E-AA69-8EB6CB63BC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48E8E5-26FC-AC4F-9C8F-41121B0BC9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13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B9D5EB-8D3D-F648-9164-D48B4DB7D7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8E2E3-D181-AD42-97D3-CBB79F6EF2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2688A-8379-D941-9AA7-4C6CFD1131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F0A88-8B9B-7B4D-8832-6E77C4C621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93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52F390-A50E-0844-AE7F-C765821232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1F75033-876B-9740-AAFD-B13E4A2A3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1F757BF-0DD3-CF4B-90E5-1FBCF81179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D49D8BD-A60C-EC47-8048-1F6603D1F8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23B6E34-03C9-F140-9C41-C9395B1FBA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DCEA87A-79AC-C448-BCE6-70B036B08F5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Text Box 34">
            <a:extLst>
              <a:ext uri="{FF2B5EF4-FFF2-40B4-BE49-F238E27FC236}">
                <a16:creationId xmlns:a16="http://schemas.microsoft.com/office/drawing/2014/main" id="{2430418B-ECE3-2146-BF29-447B810401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507163"/>
            <a:ext cx="2225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latin typeface="Times New Roman" panose="02020603050405020304" pitchFamily="18" charset="0"/>
              </a:rPr>
              <a:t>© 2013 Pearson Education, Inc.</a:t>
            </a:r>
          </a:p>
        </p:txBody>
      </p:sp>
      <p:sp>
        <p:nvSpPr>
          <p:cNvPr id="1032" name="Rectangle 10">
            <a:extLst>
              <a:ext uri="{FF2B5EF4-FFF2-40B4-BE49-F238E27FC236}">
                <a16:creationId xmlns:a16="http://schemas.microsoft.com/office/drawing/2014/main" id="{5F2BBC56-BD73-2543-AA0A-3B4DEF5496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2413" cy="579438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3001B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3001B"/>
        </a:buClr>
        <a:buFont typeface="Times" pitchFamily="2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>
            <a:extLst>
              <a:ext uri="{FF2B5EF4-FFF2-40B4-BE49-F238E27FC236}">
                <a16:creationId xmlns:a16="http://schemas.microsoft.com/office/drawing/2014/main" id="{4F2E14F6-9ED9-794D-8F81-B6454750A37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7772400" cy="3048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26 The Electric Field  </a:t>
            </a:r>
          </a:p>
        </p:txBody>
      </p:sp>
      <p:sp>
        <p:nvSpPr>
          <p:cNvPr id="14338" name="Text Box 7">
            <a:extLst>
              <a:ext uri="{FF2B5EF4-FFF2-40B4-BE49-F238E27FC236}">
                <a16:creationId xmlns:a16="http://schemas.microsoft.com/office/drawing/2014/main" id="{E28C2316-7A61-A448-8568-B2F27FDA5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5494338"/>
            <a:ext cx="81264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/>
              <a:t>Chapter Goal: </a:t>
            </a:r>
            <a:r>
              <a:rPr lang="en-US" altLang="en-US" sz="2800"/>
              <a:t>To learn how to calculate and use the electric field.</a:t>
            </a: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76702CD7-405B-3B46-8F1C-4C93B4EBD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26-2</a:t>
            </a:r>
          </a:p>
        </p:txBody>
      </p:sp>
      <p:pic>
        <p:nvPicPr>
          <p:cNvPr id="14340" name="Picture 6" descr="26_00_Figure">
            <a:extLst>
              <a:ext uri="{FF2B5EF4-FFF2-40B4-BE49-F238E27FC236}">
                <a16:creationId xmlns:a16="http://schemas.microsoft.com/office/drawing/2014/main" id="{ADD7B2AD-8F0B-3944-959F-EA248DDD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3"/>
          <a:stretch>
            <a:fillRect/>
          </a:stretch>
        </p:blipFill>
        <p:spPr bwMode="auto">
          <a:xfrm>
            <a:off x="682625" y="685800"/>
            <a:ext cx="77755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24EB91D0-BE3D-974B-A034-87C9CB92C71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2075" y="184150"/>
            <a:ext cx="8229600" cy="2301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Field</a:t>
            </a:r>
          </a:p>
        </p:txBody>
      </p:sp>
      <p:sp>
        <p:nvSpPr>
          <p:cNvPr id="23554" name="Rectangle 10">
            <a:extLst>
              <a:ext uri="{FF2B5EF4-FFF2-40B4-BE49-F238E27FC236}">
                <a16:creationId xmlns:a16="http://schemas.microsoft.com/office/drawing/2014/main" id="{BBA13195-314E-F04D-8FE1-4C88A480E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2143125"/>
            <a:ext cx="98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00">
                <a:solidFill>
                  <a:srgbClr val="000000"/>
                </a:solidFill>
                <a:latin typeface="MT Extra" pitchFamily="2" charset="77"/>
              </a:rPr>
              <a:t> </a:t>
            </a:r>
            <a:endParaRPr lang="en-US" altLang="en-US"/>
          </a:p>
        </p:txBody>
      </p:sp>
      <p:grpSp>
        <p:nvGrpSpPr>
          <p:cNvPr id="23555" name="Group 26">
            <a:extLst>
              <a:ext uri="{FF2B5EF4-FFF2-40B4-BE49-F238E27FC236}">
                <a16:creationId xmlns:a16="http://schemas.microsoft.com/office/drawing/2014/main" id="{BD8E8F58-6403-6F4E-A3BF-1AC0C31D2EC5}"/>
              </a:ext>
            </a:extLst>
          </p:cNvPr>
          <p:cNvGrpSpPr>
            <a:grpSpLocks/>
          </p:cNvGrpSpPr>
          <p:nvPr/>
        </p:nvGrpSpPr>
        <p:grpSpPr bwMode="auto">
          <a:xfrm>
            <a:off x="60325" y="914400"/>
            <a:ext cx="3151188" cy="5389563"/>
            <a:chOff x="38" y="576"/>
            <a:chExt cx="1985" cy="3395"/>
          </a:xfrm>
        </p:grpSpPr>
        <p:sp>
          <p:nvSpPr>
            <p:cNvPr id="23562" name="Text Box 3">
              <a:extLst>
                <a:ext uri="{FF2B5EF4-FFF2-40B4-BE49-F238E27FC236}">
                  <a16:creationId xmlns:a16="http://schemas.microsoft.com/office/drawing/2014/main" id="{E2733C89-BC72-CD49-9466-9E2158ECEC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" y="576"/>
              <a:ext cx="1985" cy="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36550" indent="-336550">
                <a:tabLst>
                  <a:tab pos="29051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29051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29051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29051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29051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9051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9051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9051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9051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800"/>
                <a:t>The electric field was defined as:              </a:t>
              </a:r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endParaRPr lang="en-US" altLang="en-US" sz="2800"/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None/>
              </a:pPr>
              <a:r>
                <a:rPr lang="en-US" altLang="en-US" sz="2800"/>
                <a:t>   where   </a:t>
              </a:r>
              <a:r>
                <a:rPr lang="en-US" altLang="en-US" sz="2800" baseline="-25000">
                  <a:latin typeface="Times New Roman" panose="02020603050405020304" pitchFamily="18" charset="0"/>
                </a:rPr>
                <a:t>on </a:t>
              </a:r>
              <a:r>
                <a:rPr lang="en-US" altLang="en-US" sz="2800" i="1" baseline="-25000">
                  <a:latin typeface="Times New Roman" panose="02020603050405020304" pitchFamily="18" charset="0"/>
                </a:rPr>
                <a:t>q</a:t>
              </a:r>
              <a:r>
                <a:rPr lang="en-US" altLang="en-US" sz="2800"/>
                <a:t> is the electric force on test charge </a:t>
              </a:r>
              <a:r>
                <a:rPr lang="en-US" altLang="en-US" sz="2800" i="1">
                  <a:latin typeface="Times New Roman" panose="02020603050405020304" pitchFamily="18" charset="0"/>
                </a:rPr>
                <a:t>q</a:t>
              </a:r>
              <a:r>
                <a:rPr lang="en-US" altLang="en-US" sz="2800" i="1"/>
                <a:t>.</a:t>
              </a:r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800"/>
                <a:t>The SI units of electric field are therefore Newtons per Coulomb (</a:t>
              </a:r>
              <a:r>
                <a:rPr lang="en-US" altLang="en-US" sz="2800">
                  <a:latin typeface="Times New Roman" panose="02020603050405020304" pitchFamily="18" charset="0"/>
                </a:rPr>
                <a:t>N/C</a:t>
              </a:r>
              <a:r>
                <a:rPr lang="en-US" altLang="en-US" sz="2800"/>
                <a:t>).</a:t>
              </a:r>
            </a:p>
          </p:txBody>
        </p:sp>
        <p:pic>
          <p:nvPicPr>
            <p:cNvPr id="23563" name="Picture 7" descr="CH12_PPT_Slide_12-20">
              <a:extLst>
                <a:ext uri="{FF2B5EF4-FFF2-40B4-BE49-F238E27FC236}">
                  <a16:creationId xmlns:a16="http://schemas.microsoft.com/office/drawing/2014/main" id="{8BEF052E-3B06-7341-B27A-4FA177007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" t="1985" r="75897" b="2234"/>
            <a:stretch>
              <a:fillRect/>
            </a:stretch>
          </p:blipFill>
          <p:spPr bwMode="auto">
            <a:xfrm>
              <a:off x="948" y="1588"/>
              <a:ext cx="188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6" name="Rectangle 11">
            <a:extLst>
              <a:ext uri="{FF2B5EF4-FFF2-40B4-BE49-F238E27FC236}">
                <a16:creationId xmlns:a16="http://schemas.microsoft.com/office/drawing/2014/main" id="{7DAD603D-6962-2E47-9D9C-060FF4087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26-20</a:t>
            </a:r>
          </a:p>
        </p:txBody>
      </p:sp>
      <p:pic>
        <p:nvPicPr>
          <p:cNvPr id="23557" name="Picture 12" descr="26_01_Table">
            <a:extLst>
              <a:ext uri="{FF2B5EF4-FFF2-40B4-BE49-F238E27FC236}">
                <a16:creationId xmlns:a16="http://schemas.microsoft.com/office/drawing/2014/main" id="{6940CB67-36DF-B447-B4B2-C2725D3D7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"/>
          <a:stretch>
            <a:fillRect/>
          </a:stretch>
        </p:blipFill>
        <p:spPr bwMode="auto">
          <a:xfrm>
            <a:off x="3810000" y="1143000"/>
            <a:ext cx="502920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8" name="Group 25">
            <a:extLst>
              <a:ext uri="{FF2B5EF4-FFF2-40B4-BE49-F238E27FC236}">
                <a16:creationId xmlns:a16="http://schemas.microsoft.com/office/drawing/2014/main" id="{14E69A87-B5F2-F048-8094-BA9EFCDCE310}"/>
              </a:ext>
            </a:extLst>
          </p:cNvPr>
          <p:cNvGrpSpPr>
            <a:grpSpLocks/>
          </p:cNvGrpSpPr>
          <p:nvPr/>
        </p:nvGrpSpPr>
        <p:grpSpPr bwMode="auto">
          <a:xfrm>
            <a:off x="800100" y="1876425"/>
            <a:ext cx="2400300" cy="547688"/>
            <a:chOff x="504" y="1182"/>
            <a:chExt cx="1512" cy="345"/>
          </a:xfrm>
        </p:grpSpPr>
        <p:pic>
          <p:nvPicPr>
            <p:cNvPr id="23559" name="Picture 23" descr="CH25_PPT_Slide_25-92">
              <a:extLst>
                <a:ext uri="{FF2B5EF4-FFF2-40B4-BE49-F238E27FC236}">
                  <a16:creationId xmlns:a16="http://schemas.microsoft.com/office/drawing/2014/main" id="{4E3491AB-4903-E241-ADAB-8287298A7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56" r="95728" b="23239"/>
            <a:stretch>
              <a:fillRect/>
            </a:stretch>
          </p:blipFill>
          <p:spPr bwMode="auto">
            <a:xfrm>
              <a:off x="539" y="1182"/>
              <a:ext cx="2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22" descr="CH5_PPT_Slide_5-27">
              <a:extLst>
                <a:ext uri="{FF2B5EF4-FFF2-40B4-BE49-F238E27FC236}">
                  <a16:creationId xmlns:a16="http://schemas.microsoft.com/office/drawing/2014/main" id="{2C310EF0-9E03-1C44-A079-06B5D9E927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63" r="95520" b="28712"/>
            <a:stretch>
              <a:fillRect/>
            </a:stretch>
          </p:blipFill>
          <p:spPr bwMode="auto">
            <a:xfrm>
              <a:off x="906" y="1214"/>
              <a:ext cx="23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52" name="Text Box 24">
              <a:extLst>
                <a:ext uri="{FF2B5EF4-FFF2-40B4-BE49-F238E27FC236}">
                  <a16:creationId xmlns:a16="http://schemas.microsoft.com/office/drawing/2014/main" id="{B50D2787-817C-2744-B9BF-EFB3F59145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" y="1200"/>
              <a:ext cx="151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>
                  <a:latin typeface="Arial" charset="0"/>
                  <a:ea typeface="ＭＳ Ｐゴシック" charset="0"/>
                  <a:cs typeface="ＭＳ Ｐゴシック" charset="0"/>
                  <a:sym typeface="Symbol" charset="0"/>
                </a:rPr>
                <a:t>     </a:t>
              </a:r>
              <a:r>
                <a:rPr lang="en-US" sz="2800"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aseline="-25000">
                  <a:latin typeface="Times New Roman" charset="0"/>
                  <a:ea typeface="ＭＳ Ｐゴシック" charset="0"/>
                  <a:cs typeface="ＭＳ Ｐゴシック" charset="0"/>
                </a:rPr>
                <a:t>on </a:t>
              </a:r>
              <a:r>
                <a:rPr lang="en-US" sz="2800" i="1" baseline="-25000">
                  <a:latin typeface="Times New Roman" charset="0"/>
                  <a:ea typeface="ＭＳ Ｐゴシック" charset="0"/>
                  <a:cs typeface="ＭＳ Ｐゴシック" charset="0"/>
                </a:rPr>
                <a:t>q</a:t>
              </a:r>
              <a:r>
                <a:rPr lang="en-US" sz="2800">
                  <a:latin typeface="Arial" charset="0"/>
                  <a:ea typeface="ＭＳ Ｐゴシック" charset="0"/>
                  <a:cs typeface="ＭＳ Ｐゴシック" charset="0"/>
                </a:rPr>
                <a:t> / </a:t>
              </a:r>
              <a:r>
                <a:rPr lang="en-US" sz="2800" i="1">
                  <a:solidFill>
                    <a:srgbClr val="0000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q</a:t>
              </a:r>
              <a:r>
                <a:rPr lang="en-US"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195F0408-9764-5947-8D68-C2E6B66105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0325"/>
            <a:ext cx="8229600" cy="5349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Field of Multiple Point Charges</a:t>
            </a:r>
          </a:p>
        </p:txBody>
      </p:sp>
      <p:grpSp>
        <p:nvGrpSpPr>
          <p:cNvPr id="24578" name="Group 7">
            <a:extLst>
              <a:ext uri="{FF2B5EF4-FFF2-40B4-BE49-F238E27FC236}">
                <a16:creationId xmlns:a16="http://schemas.microsoft.com/office/drawing/2014/main" id="{804B4F90-BF6E-AD44-8BAF-D1AF4F81FE17}"/>
              </a:ext>
            </a:extLst>
          </p:cNvPr>
          <p:cNvGrpSpPr>
            <a:grpSpLocks/>
          </p:cNvGrpSpPr>
          <p:nvPr/>
        </p:nvGrpSpPr>
        <p:grpSpPr bwMode="auto">
          <a:xfrm>
            <a:off x="60325" y="1273175"/>
            <a:ext cx="8312150" cy="2314575"/>
            <a:chOff x="38" y="802"/>
            <a:chExt cx="5236" cy="1458"/>
          </a:xfrm>
        </p:grpSpPr>
        <p:sp>
          <p:nvSpPr>
            <p:cNvPr id="24581" name="Text Box 3">
              <a:extLst>
                <a:ext uri="{FF2B5EF4-FFF2-40B4-BE49-F238E27FC236}">
                  <a16:creationId xmlns:a16="http://schemas.microsoft.com/office/drawing/2014/main" id="{2A2DBF47-4F62-644B-9902-F3F5FC5FC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" y="802"/>
              <a:ext cx="5236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36550" indent="-336550"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/>
                <a:t>Suppose the source of an electric field is a group of point charges</a:t>
              </a:r>
              <a:r>
                <a:rPr lang="en-US" altLang="en-US" sz="2600">
                  <a:latin typeface="Times New Roman" panose="02020603050405020304" pitchFamily="18" charset="0"/>
                </a:rPr>
                <a:t> </a:t>
              </a:r>
              <a:r>
                <a:rPr lang="en-US" altLang="en-US" sz="2600" i="1">
                  <a:latin typeface="Times New Roman" panose="02020603050405020304" pitchFamily="18" charset="0"/>
                </a:rPr>
                <a:t>q</a:t>
              </a:r>
              <a:r>
                <a:rPr lang="en-US" altLang="en-US" sz="2600" baseline="-25000">
                  <a:latin typeface="Times New Roman" panose="02020603050405020304" pitchFamily="18" charset="0"/>
                </a:rPr>
                <a:t>1</a:t>
              </a:r>
              <a:r>
                <a:rPr lang="en-US" altLang="en-US" sz="2600"/>
                <a:t>, </a:t>
              </a:r>
              <a:r>
                <a:rPr lang="en-US" altLang="en-US" sz="2600" i="1">
                  <a:latin typeface="Times New Roman" panose="02020603050405020304" pitchFamily="18" charset="0"/>
                </a:rPr>
                <a:t>q</a:t>
              </a:r>
              <a:r>
                <a:rPr lang="en-US" altLang="en-US" sz="2600" baseline="-25000">
                  <a:latin typeface="Times New Roman" panose="02020603050405020304" pitchFamily="18" charset="0"/>
                </a:rPr>
                <a:t>2</a:t>
              </a:r>
              <a:r>
                <a:rPr lang="en-US" altLang="en-US" sz="2600"/>
                <a:t>, …</a:t>
              </a:r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/>
                <a:t>The net electric field </a:t>
              </a:r>
              <a:r>
                <a:rPr lang="en-US" altLang="en-US" sz="2600" i="1">
                  <a:latin typeface="Times New Roman" panose="02020603050405020304" pitchFamily="18" charset="0"/>
                </a:rPr>
                <a:t>E</a:t>
              </a:r>
              <a:r>
                <a:rPr lang="en-US" altLang="en-US" sz="2600" baseline="-25000">
                  <a:latin typeface="Times New Roman" panose="02020603050405020304" pitchFamily="18" charset="0"/>
                </a:rPr>
                <a:t>net</a:t>
              </a:r>
              <a:r>
                <a:rPr lang="en-US" altLang="en-US" sz="2600"/>
                <a:t> at each point in space is a superposition of the electric fields due to each individual charge:</a:t>
              </a:r>
            </a:p>
          </p:txBody>
        </p:sp>
        <p:pic>
          <p:nvPicPr>
            <p:cNvPr id="24582" name="Picture 6" descr="CH5_PPT_Slide_5-73a">
              <a:extLst>
                <a:ext uri="{FF2B5EF4-FFF2-40B4-BE49-F238E27FC236}">
                  <a16:creationId xmlns:a16="http://schemas.microsoft.com/office/drawing/2014/main" id="{04CE0797-6F26-0A41-BD36-2644EC4DB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87" b="56766"/>
            <a:stretch>
              <a:fillRect/>
            </a:stretch>
          </p:blipFill>
          <p:spPr bwMode="auto">
            <a:xfrm>
              <a:off x="2256" y="1364"/>
              <a:ext cx="19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Rectangle 8">
            <a:extLst>
              <a:ext uri="{FF2B5EF4-FFF2-40B4-BE49-F238E27FC236}">
                <a16:creationId xmlns:a16="http://schemas.microsoft.com/office/drawing/2014/main" id="{AC96961C-0D3F-AF48-8BC1-4B3FBAB50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26-21</a:t>
            </a:r>
          </a:p>
        </p:txBody>
      </p:sp>
      <p:pic>
        <p:nvPicPr>
          <p:cNvPr id="24580" name="Picture 9" descr="CH26_PPT_Slide_26-20">
            <a:extLst>
              <a:ext uri="{FF2B5EF4-FFF2-40B4-BE49-F238E27FC236}">
                <a16:creationId xmlns:a16="http://schemas.microsoft.com/office/drawing/2014/main" id="{8F44E455-C4CC-594B-9BCA-DB1591970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64"/>
          <a:stretch>
            <a:fillRect/>
          </a:stretch>
        </p:blipFill>
        <p:spPr bwMode="auto">
          <a:xfrm>
            <a:off x="1676400" y="3886200"/>
            <a:ext cx="5799138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89B52514-54B9-B542-901C-8B3AE3CC6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6E274C8-2ACD-1247-AC59-C8E4DF99EE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325" y="244475"/>
            <a:ext cx="8778875" cy="6096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Problem-Solving Strategy: The Electric Field of Multiple Point Charges</a:t>
            </a: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054785E2-CDE3-A149-A3CB-E2B730267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26-24</a:t>
            </a:r>
          </a:p>
        </p:txBody>
      </p:sp>
      <p:pic>
        <p:nvPicPr>
          <p:cNvPr id="25604" name="Picture 6" descr="26_ProblemSolvingStrat_01">
            <a:extLst>
              <a:ext uri="{FF2B5EF4-FFF2-40B4-BE49-F238E27FC236}">
                <a16:creationId xmlns:a16="http://schemas.microsoft.com/office/drawing/2014/main" id="{0CBC7767-57C3-8C4C-B9C7-EDBA3EBDA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21"/>
          <a:stretch>
            <a:fillRect/>
          </a:stretch>
        </p:blipFill>
        <p:spPr bwMode="auto">
          <a:xfrm>
            <a:off x="312738" y="1771650"/>
            <a:ext cx="852646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B5616281-5EE2-614F-9C3D-18568EC86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5CFE8397-0418-9541-A06F-207227A88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" y="244475"/>
            <a:ext cx="87788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Problem-Solving Strategy: The Electric Field of Multiple Point Charges</a:t>
            </a:r>
          </a:p>
        </p:txBody>
      </p:sp>
      <p:sp>
        <p:nvSpPr>
          <p:cNvPr id="26627" name="Rectangle 6">
            <a:extLst>
              <a:ext uri="{FF2B5EF4-FFF2-40B4-BE49-F238E27FC236}">
                <a16:creationId xmlns:a16="http://schemas.microsoft.com/office/drawing/2014/main" id="{35713F14-0E43-5C47-B818-B4EC8FC1D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26-25</a:t>
            </a:r>
          </a:p>
        </p:txBody>
      </p:sp>
      <p:pic>
        <p:nvPicPr>
          <p:cNvPr id="26628" name="Picture 8" descr="26_ProblemSolvingStrat_01">
            <a:extLst>
              <a:ext uri="{FF2B5EF4-FFF2-40B4-BE49-F238E27FC236}">
                <a16:creationId xmlns:a16="http://schemas.microsoft.com/office/drawing/2014/main" id="{527F5624-B4F1-A143-9952-FC22CD66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01"/>
          <a:stretch>
            <a:fillRect/>
          </a:stretch>
        </p:blipFill>
        <p:spPr bwMode="auto">
          <a:xfrm>
            <a:off x="404813" y="1584325"/>
            <a:ext cx="83343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9" descr="26_ProblemSolvingStrat_01">
            <a:extLst>
              <a:ext uri="{FF2B5EF4-FFF2-40B4-BE49-F238E27FC236}">
                <a16:creationId xmlns:a16="http://schemas.microsoft.com/office/drawing/2014/main" id="{DFE01427-6A1D-4B44-8951-6DA10AC55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6898"/>
          <a:stretch>
            <a:fillRect/>
          </a:stretch>
        </p:blipFill>
        <p:spPr bwMode="auto">
          <a:xfrm>
            <a:off x="404813" y="2743200"/>
            <a:ext cx="83343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>
            <a:extLst>
              <a:ext uri="{FF2B5EF4-FFF2-40B4-BE49-F238E27FC236}">
                <a16:creationId xmlns:a16="http://schemas.microsoft.com/office/drawing/2014/main" id="{D7265DAE-E670-CA43-A428-5D1362A80B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625" y="168275"/>
            <a:ext cx="7772400" cy="3048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Electric Dipoles</a:t>
            </a:r>
          </a:p>
        </p:txBody>
      </p:sp>
      <p:sp>
        <p:nvSpPr>
          <p:cNvPr id="27650" name="Text Box 3">
            <a:extLst>
              <a:ext uri="{FF2B5EF4-FFF2-40B4-BE49-F238E27FC236}">
                <a16:creationId xmlns:a16="http://schemas.microsoft.com/office/drawing/2014/main" id="{ACF34A83-C758-4940-A4A6-1878B9274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1768475"/>
            <a:ext cx="35210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6550" indent="-3365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Two equal but opposite charges separated by a small distance form an </a:t>
            </a:r>
            <a:r>
              <a:rPr lang="en-US" altLang="en-US" sz="2600" i="1"/>
              <a:t>electric dipole.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figure shows two examples.</a:t>
            </a:r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CB29175E-2012-734A-89A3-ADE1FB5C6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26-30</a:t>
            </a:r>
          </a:p>
        </p:txBody>
      </p:sp>
      <p:pic>
        <p:nvPicPr>
          <p:cNvPr id="27652" name="Picture 6" descr="26_05_Figure">
            <a:extLst>
              <a:ext uri="{FF2B5EF4-FFF2-40B4-BE49-F238E27FC236}">
                <a16:creationId xmlns:a16="http://schemas.microsoft.com/office/drawing/2014/main" id="{A7BDF26B-253D-A344-8953-59AB36DC7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2"/>
          <a:stretch>
            <a:fillRect/>
          </a:stretch>
        </p:blipFill>
        <p:spPr bwMode="auto">
          <a:xfrm>
            <a:off x="3962400" y="1068388"/>
            <a:ext cx="48736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>
            <a:extLst>
              <a:ext uri="{FF2B5EF4-FFF2-40B4-BE49-F238E27FC236}">
                <a16:creationId xmlns:a16="http://schemas.microsoft.com/office/drawing/2014/main" id="{5D875BE3-FE1B-984F-95EC-488B878045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2075" y="76200"/>
            <a:ext cx="7772400" cy="4572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Dipole Moment</a:t>
            </a:r>
          </a:p>
        </p:txBody>
      </p:sp>
      <p:grpSp>
        <p:nvGrpSpPr>
          <p:cNvPr id="28674" name="Group 9">
            <a:extLst>
              <a:ext uri="{FF2B5EF4-FFF2-40B4-BE49-F238E27FC236}">
                <a16:creationId xmlns:a16="http://schemas.microsoft.com/office/drawing/2014/main" id="{1262B55B-49CB-C044-8114-73028409E9EF}"/>
              </a:ext>
            </a:extLst>
          </p:cNvPr>
          <p:cNvGrpSpPr>
            <a:grpSpLocks/>
          </p:cNvGrpSpPr>
          <p:nvPr/>
        </p:nvGrpSpPr>
        <p:grpSpPr bwMode="auto">
          <a:xfrm>
            <a:off x="60325" y="2743200"/>
            <a:ext cx="3938588" cy="1758950"/>
            <a:chOff x="38" y="2211"/>
            <a:chExt cx="2481" cy="1108"/>
          </a:xfrm>
        </p:grpSpPr>
        <p:pic>
          <p:nvPicPr>
            <p:cNvPr id="28679" name="Picture 8" descr="CH5_PPT_Slide_5-73a">
              <a:extLst>
                <a:ext uri="{FF2B5EF4-FFF2-40B4-BE49-F238E27FC236}">
                  <a16:creationId xmlns:a16="http://schemas.microsoft.com/office/drawing/2014/main" id="{E56EDE6B-1107-5346-90CA-C2A99B53C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87" b="56766"/>
            <a:stretch>
              <a:fillRect/>
            </a:stretch>
          </p:blipFill>
          <p:spPr bwMode="auto">
            <a:xfrm>
              <a:off x="1738" y="2448"/>
              <a:ext cx="19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 Box 3">
              <a:extLst>
                <a:ext uri="{FF2B5EF4-FFF2-40B4-BE49-F238E27FC236}">
                  <a16:creationId xmlns:a16="http://schemas.microsoft.com/office/drawing/2014/main" id="{3F34B30C-65F0-5C47-96D7-2BEC051C51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" y="2211"/>
              <a:ext cx="2481" cy="1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36550" indent="-336550"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33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/>
                <a:t>It is useful to define the dipole moment </a:t>
              </a:r>
              <a:r>
                <a:rPr lang="en-US" altLang="en-US" sz="2600" i="1">
                  <a:latin typeface="Times New Roman" panose="02020603050405020304" pitchFamily="18" charset="0"/>
                </a:rPr>
                <a:t>p</a:t>
              </a:r>
              <a:r>
                <a:rPr lang="en-US" altLang="en-US" sz="2600"/>
                <a:t>, shown in the figure, as the vector:</a:t>
              </a:r>
            </a:p>
          </p:txBody>
        </p:sp>
      </p:grpSp>
      <p:sp>
        <p:nvSpPr>
          <p:cNvPr id="28675" name="Text Box 3">
            <a:extLst>
              <a:ext uri="{FF2B5EF4-FFF2-40B4-BE49-F238E27FC236}">
                <a16:creationId xmlns:a16="http://schemas.microsoft.com/office/drawing/2014/main" id="{632A671D-67D3-C440-8B0E-8E46FDB57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5589588"/>
            <a:ext cx="83010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6550" indent="-3365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SI units of the dipole moment are </a:t>
            </a:r>
            <a:r>
              <a:rPr lang="en-US" altLang="en-US" sz="2600">
                <a:latin typeface="Times New Roman" panose="02020603050405020304" pitchFamily="18" charset="0"/>
              </a:rPr>
              <a:t>C m</a:t>
            </a:r>
            <a:r>
              <a:rPr lang="en-US" altLang="en-US" sz="2600"/>
              <a:t>.</a:t>
            </a:r>
          </a:p>
        </p:txBody>
      </p:sp>
      <p:sp>
        <p:nvSpPr>
          <p:cNvPr id="28676" name="Rectangle 10">
            <a:extLst>
              <a:ext uri="{FF2B5EF4-FFF2-40B4-BE49-F238E27FC236}">
                <a16:creationId xmlns:a16="http://schemas.microsoft.com/office/drawing/2014/main" id="{CD75DDFC-643F-204D-8B9E-EA7E4DA48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26-31</a:t>
            </a:r>
          </a:p>
        </p:txBody>
      </p:sp>
      <p:pic>
        <p:nvPicPr>
          <p:cNvPr id="28677" name="Picture 11" descr="26_07_Figure">
            <a:extLst>
              <a:ext uri="{FF2B5EF4-FFF2-40B4-BE49-F238E27FC236}">
                <a16:creationId xmlns:a16="http://schemas.microsoft.com/office/drawing/2014/main" id="{F675C4AB-3283-294A-8D29-5C6CC9712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7"/>
          <a:stretch>
            <a:fillRect/>
          </a:stretch>
        </p:blipFill>
        <p:spPr bwMode="auto">
          <a:xfrm>
            <a:off x="4572000" y="754063"/>
            <a:ext cx="42703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2" descr="CH26_PPT_Slide_26-30">
            <a:extLst>
              <a:ext uri="{FF2B5EF4-FFF2-40B4-BE49-F238E27FC236}">
                <a16:creationId xmlns:a16="http://schemas.microsoft.com/office/drawing/2014/main" id="{B367C81B-750A-6C49-88B3-99E6B3A61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84"/>
          <a:stretch>
            <a:fillRect/>
          </a:stretch>
        </p:blipFill>
        <p:spPr bwMode="auto">
          <a:xfrm>
            <a:off x="457200" y="4724400"/>
            <a:ext cx="66436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>
            <a:extLst>
              <a:ext uri="{FF2B5EF4-FFF2-40B4-BE49-F238E27FC236}">
                <a16:creationId xmlns:a16="http://schemas.microsoft.com/office/drawing/2014/main" id="{6DFF7163-4FEA-4040-87A9-38DDDFB37FA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6838" y="76200"/>
            <a:ext cx="8513762" cy="5143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Dipole Electric Field at Two Points</a:t>
            </a:r>
          </a:p>
        </p:txBody>
      </p:sp>
      <p:sp>
        <p:nvSpPr>
          <p:cNvPr id="29698" name="Rectangle 4">
            <a:extLst>
              <a:ext uri="{FF2B5EF4-FFF2-40B4-BE49-F238E27FC236}">
                <a16:creationId xmlns:a16="http://schemas.microsoft.com/office/drawing/2014/main" id="{C1CED679-6B9D-7249-8ACF-91B722067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26-32</a:t>
            </a:r>
          </a:p>
        </p:txBody>
      </p:sp>
      <p:pic>
        <p:nvPicPr>
          <p:cNvPr id="29699" name="Picture 5" descr="26_06_Figure">
            <a:extLst>
              <a:ext uri="{FF2B5EF4-FFF2-40B4-BE49-F238E27FC236}">
                <a16:creationId xmlns:a16="http://schemas.microsoft.com/office/drawing/2014/main" id="{FCB4E830-51B4-5949-A806-A7AA6AB4A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"/>
          <a:stretch>
            <a:fillRect/>
          </a:stretch>
        </p:blipFill>
        <p:spPr bwMode="auto">
          <a:xfrm>
            <a:off x="1924050" y="758825"/>
            <a:ext cx="5292725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9" descr="26_KeyEquation_01">
            <a:extLst>
              <a:ext uri="{FF2B5EF4-FFF2-40B4-BE49-F238E27FC236}">
                <a16:creationId xmlns:a16="http://schemas.microsoft.com/office/drawing/2014/main" id="{A2664CB2-8891-0A47-BDBF-FB80284E8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r="18793"/>
          <a:stretch>
            <a:fillRect/>
          </a:stretch>
        </p:blipFill>
        <p:spPr bwMode="auto">
          <a:xfrm>
            <a:off x="1181100" y="1295400"/>
            <a:ext cx="6716713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10" descr="26_KeyEquation_02">
            <a:extLst>
              <a:ext uri="{FF2B5EF4-FFF2-40B4-BE49-F238E27FC236}">
                <a16:creationId xmlns:a16="http://schemas.microsoft.com/office/drawing/2014/main" id="{C62A5738-E324-2E40-BF13-4CDAF8C1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r="27707"/>
          <a:stretch>
            <a:fillRect/>
          </a:stretch>
        </p:blipFill>
        <p:spPr bwMode="auto">
          <a:xfrm>
            <a:off x="2095500" y="4278313"/>
            <a:ext cx="49530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2">
            <a:extLst>
              <a:ext uri="{FF2B5EF4-FFF2-40B4-BE49-F238E27FC236}">
                <a16:creationId xmlns:a16="http://schemas.microsoft.com/office/drawing/2014/main" id="{F03C49C3-96D5-9046-BB5D-88A19CBE0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838200"/>
            <a:ext cx="82994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 The electric field at a point on the axis of a dipole is:</a:t>
            </a:r>
            <a:endParaRPr lang="en-US" altLang="en-US" sz="2600"/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A03BC4CD-EF2C-E94B-BBC3-09E82A4693A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9538" y="200025"/>
            <a:ext cx="7772400" cy="2286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Field of a Dipole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AA9ACB00-3628-2349-808B-378CD10BC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8" y="2508250"/>
            <a:ext cx="82550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>
                <a:cs typeface="Arial" panose="020B0604020202020204" pitchFamily="34" charset="0"/>
              </a:rPr>
              <a:t>   where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>
                <a:cs typeface="Arial" panose="020B0604020202020204" pitchFamily="34" charset="0"/>
              </a:rPr>
              <a:t> is the distance measured from the </a:t>
            </a:r>
            <a:r>
              <a:rPr lang="en-US" altLang="en-US" sz="2600" i="1">
                <a:cs typeface="Arial" panose="020B0604020202020204" pitchFamily="34" charset="0"/>
              </a:rPr>
              <a:t>center</a:t>
            </a:r>
            <a:r>
              <a:rPr lang="en-US" altLang="en-US" sz="2600">
                <a:cs typeface="Arial" panose="020B0604020202020204" pitchFamily="34" charset="0"/>
              </a:rPr>
              <a:t> of the dipole.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electric field in the plane that bisects and is perpendicular to the dipole is</a:t>
            </a:r>
          </a:p>
        </p:txBody>
      </p:sp>
      <p:sp>
        <p:nvSpPr>
          <p:cNvPr id="30726" name="Text Box 7">
            <a:extLst>
              <a:ext uri="{FF2B5EF4-FFF2-40B4-BE49-F238E27FC236}">
                <a16:creationId xmlns:a16="http://schemas.microsoft.com/office/drawing/2014/main" id="{DA9DAB7D-E3D5-1848-A4FF-56A1AABB3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5376863"/>
            <a:ext cx="8294688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This field is opposite to the dipole direction, and it is only half the strength of the on-axis field at the same distance.</a:t>
            </a:r>
          </a:p>
        </p:txBody>
      </p:sp>
      <p:sp>
        <p:nvSpPr>
          <p:cNvPr id="30727" name="Rectangle 8">
            <a:extLst>
              <a:ext uri="{FF2B5EF4-FFF2-40B4-BE49-F238E27FC236}">
                <a16:creationId xmlns:a16="http://schemas.microsoft.com/office/drawing/2014/main" id="{E2170D1D-52BF-3A41-B165-C78EC2843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26-33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>
            <a:extLst>
              <a:ext uri="{FF2B5EF4-FFF2-40B4-BE49-F238E27FC236}">
                <a16:creationId xmlns:a16="http://schemas.microsoft.com/office/drawing/2014/main" id="{8729CF71-B771-DA47-80CA-13E35FFFE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668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4EC0920-9A5F-2B47-A557-819CEA22298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233363"/>
            <a:ext cx="8777287" cy="665162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26.2 The Electric Field of a Water Molecule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1836255C-527E-CB46-83D0-058A25B89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26-34</a:t>
            </a:r>
          </a:p>
        </p:txBody>
      </p:sp>
      <p:pic>
        <p:nvPicPr>
          <p:cNvPr id="31748" name="Picture 6" descr="CH26_PPT_Slide_26-33">
            <a:extLst>
              <a:ext uri="{FF2B5EF4-FFF2-40B4-BE49-F238E27FC236}">
                <a16:creationId xmlns:a16="http://schemas.microsoft.com/office/drawing/2014/main" id="{858227C8-1F89-7A49-A812-CE9FBFF15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459038"/>
            <a:ext cx="85486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0976DE0F-5F4B-384E-AD52-974132D11C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5250" y="25400"/>
            <a:ext cx="8896350" cy="5762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Tactics: Drawing and Using Electric Field Lines</a:t>
            </a:r>
          </a:p>
        </p:txBody>
      </p:sp>
      <p:sp>
        <p:nvSpPr>
          <p:cNvPr id="32770" name="Rectangle 4">
            <a:extLst>
              <a:ext uri="{FF2B5EF4-FFF2-40B4-BE49-F238E27FC236}">
                <a16:creationId xmlns:a16="http://schemas.microsoft.com/office/drawing/2014/main" id="{95863F6D-3715-E840-9ECE-1B628EC7A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26-35</a:t>
            </a:r>
          </a:p>
        </p:txBody>
      </p:sp>
      <p:pic>
        <p:nvPicPr>
          <p:cNvPr id="32771" name="Picture 5" descr="26_TacticsBox_01">
            <a:extLst>
              <a:ext uri="{FF2B5EF4-FFF2-40B4-BE49-F238E27FC236}">
                <a16:creationId xmlns:a16="http://schemas.microsoft.com/office/drawing/2014/main" id="{5B5DDD3C-670A-8B45-A527-20500A8B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2271"/>
          <a:stretch>
            <a:fillRect/>
          </a:stretch>
        </p:blipFill>
        <p:spPr bwMode="auto">
          <a:xfrm>
            <a:off x="296863" y="1758950"/>
            <a:ext cx="8548687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3">
            <a:extLst>
              <a:ext uri="{FF2B5EF4-FFF2-40B4-BE49-F238E27FC236}">
                <a16:creationId xmlns:a16="http://schemas.microsoft.com/office/drawing/2014/main" id="{A68E9648-B13A-504C-A76D-2B4B33BFFE1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95263"/>
            <a:ext cx="8229600" cy="246062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26 Preview</a:t>
            </a:r>
          </a:p>
        </p:txBody>
      </p:sp>
      <p:sp>
        <p:nvSpPr>
          <p:cNvPr id="15362" name="Rectangle 4">
            <a:extLst>
              <a:ext uri="{FF2B5EF4-FFF2-40B4-BE49-F238E27FC236}">
                <a16:creationId xmlns:a16="http://schemas.microsoft.com/office/drawing/2014/main" id="{53FCCB78-EC6F-1B4B-876C-65B640D5D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26-3</a:t>
            </a:r>
          </a:p>
        </p:txBody>
      </p:sp>
      <p:pic>
        <p:nvPicPr>
          <p:cNvPr id="15363" name="Picture 5" descr="26_ChPreview_01">
            <a:extLst>
              <a:ext uri="{FF2B5EF4-FFF2-40B4-BE49-F238E27FC236}">
                <a16:creationId xmlns:a16="http://schemas.microsoft.com/office/drawing/2014/main" id="{884B8DEF-47CB-5542-A13C-61756896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1612900" y="1265238"/>
            <a:ext cx="5778500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>
            <a:extLst>
              <a:ext uri="{FF2B5EF4-FFF2-40B4-BE49-F238E27FC236}">
                <a16:creationId xmlns:a16="http://schemas.microsoft.com/office/drawing/2014/main" id="{49D09A61-7DCA-2C49-AEE8-87B5E3F52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2627313"/>
            <a:ext cx="37480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800">
                <a:cs typeface="Arial" panose="020B0604020202020204" pitchFamily="34" charset="0"/>
              </a:rPr>
              <a:t>This figure represents the electric field of a dipole as a field-vector diagram. </a:t>
            </a:r>
            <a:endParaRPr lang="en-US" altLang="en-US" sz="2800"/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11A75BCC-4451-8541-967B-520B9FFF88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66688"/>
            <a:ext cx="7772400" cy="3048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Field of a Dipole</a:t>
            </a:r>
          </a:p>
        </p:txBody>
      </p:sp>
      <p:sp>
        <p:nvSpPr>
          <p:cNvPr id="33795" name="Rectangle 8">
            <a:extLst>
              <a:ext uri="{FF2B5EF4-FFF2-40B4-BE49-F238E27FC236}">
                <a16:creationId xmlns:a16="http://schemas.microsoft.com/office/drawing/2014/main" id="{37291478-CE1E-1440-93A5-DF6845E8C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1069975"/>
            <a:ext cx="576263" cy="365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796" name="Rectangle 6">
            <a:extLst>
              <a:ext uri="{FF2B5EF4-FFF2-40B4-BE49-F238E27FC236}">
                <a16:creationId xmlns:a16="http://schemas.microsoft.com/office/drawing/2014/main" id="{387DA508-7D39-E949-8EFB-B9B461F7F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26-36</a:t>
            </a:r>
          </a:p>
        </p:txBody>
      </p:sp>
      <p:pic>
        <p:nvPicPr>
          <p:cNvPr id="33797" name="Picture 8" descr="26_08_FigureA">
            <a:extLst>
              <a:ext uri="{FF2B5EF4-FFF2-40B4-BE49-F238E27FC236}">
                <a16:creationId xmlns:a16="http://schemas.microsoft.com/office/drawing/2014/main" id="{BEB096EB-12B5-0B48-A0BD-426030D3B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7"/>
          <a:stretch>
            <a:fillRect/>
          </a:stretch>
        </p:blipFill>
        <p:spPr bwMode="auto">
          <a:xfrm>
            <a:off x="254000" y="762000"/>
            <a:ext cx="4241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>
            <a:extLst>
              <a:ext uri="{FF2B5EF4-FFF2-40B4-BE49-F238E27FC236}">
                <a16:creationId xmlns:a16="http://schemas.microsoft.com/office/drawing/2014/main" id="{F40AF1B4-2CB5-5341-87AD-D51BAEA03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" y="5486400"/>
            <a:ext cx="82391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800">
                <a:cs typeface="Arial" panose="020B0604020202020204" pitchFamily="34" charset="0"/>
              </a:rPr>
              <a:t>This figure represents the electric field of a dipole using electric field lines.</a:t>
            </a:r>
            <a:endParaRPr lang="en-US" altLang="en-US" sz="2800"/>
          </a:p>
        </p:txBody>
      </p:sp>
      <p:sp>
        <p:nvSpPr>
          <p:cNvPr id="34818" name="Rectangle 8">
            <a:extLst>
              <a:ext uri="{FF2B5EF4-FFF2-40B4-BE49-F238E27FC236}">
                <a16:creationId xmlns:a16="http://schemas.microsoft.com/office/drawing/2014/main" id="{DA388F88-DF8C-C149-AC5C-984CEE1D2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1069975"/>
            <a:ext cx="576263" cy="365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FCAF1E6-468E-2B4D-84BE-A0C769E77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66688"/>
            <a:ext cx="777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The Electric Field of a Dipole</a:t>
            </a:r>
          </a:p>
        </p:txBody>
      </p:sp>
      <p:sp>
        <p:nvSpPr>
          <p:cNvPr id="34820" name="Rectangle 8">
            <a:extLst>
              <a:ext uri="{FF2B5EF4-FFF2-40B4-BE49-F238E27FC236}">
                <a16:creationId xmlns:a16="http://schemas.microsoft.com/office/drawing/2014/main" id="{893D2940-964E-F549-8D6E-004519F63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26-37</a:t>
            </a:r>
          </a:p>
        </p:txBody>
      </p:sp>
      <p:pic>
        <p:nvPicPr>
          <p:cNvPr id="34821" name="Picture 11" descr="26_08_FigureB">
            <a:extLst>
              <a:ext uri="{FF2B5EF4-FFF2-40B4-BE49-F238E27FC236}">
                <a16:creationId xmlns:a16="http://schemas.microsoft.com/office/drawing/2014/main" id="{D2ED383D-C458-6044-8D35-A960D9DB5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" b="2727"/>
          <a:stretch>
            <a:fillRect/>
          </a:stretch>
        </p:blipFill>
        <p:spPr bwMode="auto">
          <a:xfrm>
            <a:off x="1295400" y="766763"/>
            <a:ext cx="64770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>
            <a:extLst>
              <a:ext uri="{FF2B5EF4-FFF2-40B4-BE49-F238E27FC236}">
                <a16:creationId xmlns:a16="http://schemas.microsoft.com/office/drawing/2014/main" id="{F840F818-9919-E44C-8414-4B0CD0C8D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75" y="2181225"/>
            <a:ext cx="364172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800">
                <a:cs typeface="Arial" panose="020B0604020202020204" pitchFamily="34" charset="0"/>
              </a:rPr>
              <a:t>This figure represents the electric field of two same-sign charges using electric field lines.</a:t>
            </a:r>
            <a:endParaRPr lang="en-US" altLang="en-US" sz="2800"/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5E11F006-EC1F-B14E-966C-40C6DD3CFB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7788" y="57150"/>
            <a:ext cx="9053512" cy="5270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Field of Two Equal Positive Charges</a:t>
            </a:r>
          </a:p>
        </p:txBody>
      </p:sp>
      <p:sp>
        <p:nvSpPr>
          <p:cNvPr id="35843" name="Rectangle 6">
            <a:extLst>
              <a:ext uri="{FF2B5EF4-FFF2-40B4-BE49-F238E27FC236}">
                <a16:creationId xmlns:a16="http://schemas.microsoft.com/office/drawing/2014/main" id="{F9A70460-5D7B-9A45-B590-C4ECA3587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26-38</a:t>
            </a:r>
          </a:p>
        </p:txBody>
      </p:sp>
      <p:pic>
        <p:nvPicPr>
          <p:cNvPr id="35844" name="Picture 7" descr="26_09_Figure">
            <a:extLst>
              <a:ext uri="{FF2B5EF4-FFF2-40B4-BE49-F238E27FC236}">
                <a16:creationId xmlns:a16="http://schemas.microsoft.com/office/drawing/2014/main" id="{F933BA23-4F94-FB4E-BA26-75D0D9139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1"/>
          <a:stretch>
            <a:fillRect/>
          </a:stretch>
        </p:blipFill>
        <p:spPr bwMode="auto">
          <a:xfrm>
            <a:off x="327025" y="1117600"/>
            <a:ext cx="4321175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0E280795-0E48-BB46-8215-8DA018F196D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23813"/>
            <a:ext cx="8229600" cy="5334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Continuous Charge Distributions</a:t>
            </a:r>
          </a:p>
        </p:txBody>
      </p:sp>
      <p:sp>
        <p:nvSpPr>
          <p:cNvPr id="36866" name="Text Box 6">
            <a:extLst>
              <a:ext uri="{FF2B5EF4-FFF2-40B4-BE49-F238E27FC236}">
                <a16:creationId xmlns:a16="http://schemas.microsoft.com/office/drawing/2014/main" id="{4E545D51-8C53-2545-A66A-D1302CF4C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8" y="3781425"/>
            <a:ext cx="372903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>
                <a:cs typeface="Arial" panose="020B0604020202020204" pitchFamily="34" charset="0"/>
              </a:rPr>
              <a:t>Linear charge density, which has units of </a:t>
            </a:r>
            <a:r>
              <a:rPr lang="en-US" altLang="en-US" sz="2800">
                <a:latin typeface="Times New Roman" panose="02020603050405020304" pitchFamily="18" charset="0"/>
                <a:cs typeface="Arial" panose="020B0604020202020204" pitchFamily="34" charset="0"/>
              </a:rPr>
              <a:t>C/m</a:t>
            </a:r>
            <a:r>
              <a:rPr lang="en-US" altLang="en-US" sz="2800">
                <a:cs typeface="Arial" panose="020B0604020202020204" pitchFamily="34" charset="0"/>
              </a:rPr>
              <a:t>, is the amount of charge </a:t>
            </a:r>
            <a:r>
              <a:rPr lang="en-US" altLang="en-US" sz="2800" i="1">
                <a:cs typeface="Arial" panose="020B0604020202020204" pitchFamily="34" charset="0"/>
              </a:rPr>
              <a:t>per meter</a:t>
            </a:r>
            <a:r>
              <a:rPr lang="en-US" altLang="en-US" sz="2800">
                <a:cs typeface="Arial" panose="020B0604020202020204" pitchFamily="34" charset="0"/>
              </a:rPr>
              <a:t> of length.</a:t>
            </a:r>
          </a:p>
        </p:txBody>
      </p:sp>
      <p:sp>
        <p:nvSpPr>
          <p:cNvPr id="36867" name="Rectangle 6">
            <a:extLst>
              <a:ext uri="{FF2B5EF4-FFF2-40B4-BE49-F238E27FC236}">
                <a16:creationId xmlns:a16="http://schemas.microsoft.com/office/drawing/2014/main" id="{498D1333-52F9-F84D-81EA-772B889AF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6288" y="1704975"/>
            <a:ext cx="587375" cy="587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6868" name="Text Box 3">
            <a:extLst>
              <a:ext uri="{FF2B5EF4-FFF2-40B4-BE49-F238E27FC236}">
                <a16:creationId xmlns:a16="http://schemas.microsoft.com/office/drawing/2014/main" id="{34122A6E-283E-7F47-AE40-A8827A371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838200"/>
            <a:ext cx="37877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>
                <a:cs typeface="Arial" panose="020B0604020202020204" pitchFamily="34" charset="0"/>
              </a:rPr>
              <a:t>The linear charge density of an object of length </a:t>
            </a:r>
            <a:r>
              <a:rPr lang="en-US" altLang="en-US" sz="2800" i="1"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altLang="en-US" sz="2800">
                <a:cs typeface="Arial" panose="020B0604020202020204" pitchFamily="34" charset="0"/>
              </a:rPr>
              <a:t> and charge </a:t>
            </a:r>
            <a:r>
              <a:rPr lang="en-US" altLang="en-US" sz="28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800">
                <a:cs typeface="Arial" panose="020B0604020202020204" pitchFamily="34" charset="0"/>
              </a:rPr>
              <a:t> is defined as</a:t>
            </a:r>
          </a:p>
        </p:txBody>
      </p:sp>
      <p:sp>
        <p:nvSpPr>
          <p:cNvPr id="36869" name="Rectangle 8">
            <a:extLst>
              <a:ext uri="{FF2B5EF4-FFF2-40B4-BE49-F238E27FC236}">
                <a16:creationId xmlns:a16="http://schemas.microsoft.com/office/drawing/2014/main" id="{453748F3-AA5D-AF43-8A86-6C4D33E39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26-43</a:t>
            </a:r>
          </a:p>
        </p:txBody>
      </p:sp>
      <p:pic>
        <p:nvPicPr>
          <p:cNvPr id="36870" name="Picture 9" descr="26_10_FigureA">
            <a:extLst>
              <a:ext uri="{FF2B5EF4-FFF2-40B4-BE49-F238E27FC236}">
                <a16:creationId xmlns:a16="http://schemas.microsoft.com/office/drawing/2014/main" id="{998566BC-4A3D-074A-AE48-E9A2322D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b="4059"/>
          <a:stretch>
            <a:fillRect/>
          </a:stretch>
        </p:blipFill>
        <p:spPr bwMode="auto">
          <a:xfrm>
            <a:off x="3990975" y="1447800"/>
            <a:ext cx="5000625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0" descr="CH26_PPT_Slide_26-42">
            <a:extLst>
              <a:ext uri="{FF2B5EF4-FFF2-40B4-BE49-F238E27FC236}">
                <a16:creationId xmlns:a16="http://schemas.microsoft.com/office/drawing/2014/main" id="{C867DD3D-9231-6D4B-BDC9-768567691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89"/>
          <a:stretch>
            <a:fillRect/>
          </a:stretch>
        </p:blipFill>
        <p:spPr bwMode="auto">
          <a:xfrm>
            <a:off x="1143000" y="2590800"/>
            <a:ext cx="12890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151435C8-4086-5B41-A4D0-897D7645D1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76213"/>
            <a:ext cx="8229600" cy="252412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Continuous Charge Distributions</a:t>
            </a:r>
          </a:p>
        </p:txBody>
      </p:sp>
      <p:sp>
        <p:nvSpPr>
          <p:cNvPr id="37890" name="Rectangle 8">
            <a:extLst>
              <a:ext uri="{FF2B5EF4-FFF2-40B4-BE49-F238E27FC236}">
                <a16:creationId xmlns:a16="http://schemas.microsoft.com/office/drawing/2014/main" id="{C6C83211-5D0D-7D43-866A-953DE8A5E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398588"/>
            <a:ext cx="752475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3A442055-4978-0C4C-B378-3F19BE789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914400"/>
            <a:ext cx="3833812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cs typeface="Arial" panose="020B0604020202020204" pitchFamily="34" charset="0"/>
              </a:rPr>
              <a:t>The surface charge density of a two-dimensional distribution of charge across a surface of area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altLang="en-US" sz="2600">
                <a:cs typeface="Arial" panose="020B0604020202020204" pitchFamily="34" charset="0"/>
              </a:rPr>
              <a:t> is defined as:</a:t>
            </a:r>
          </a:p>
        </p:txBody>
      </p:sp>
      <p:sp>
        <p:nvSpPr>
          <p:cNvPr id="37892" name="Text Box 6">
            <a:extLst>
              <a:ext uri="{FF2B5EF4-FFF2-40B4-BE49-F238E27FC236}">
                <a16:creationId xmlns:a16="http://schemas.microsoft.com/office/drawing/2014/main" id="{91801146-4548-DA41-94EA-4214D1BDD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400550"/>
            <a:ext cx="344646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cs typeface="Arial" panose="020B0604020202020204" pitchFamily="34" charset="0"/>
              </a:rPr>
              <a:t>Surface charge density, with units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C/m</a:t>
            </a:r>
            <a:r>
              <a:rPr lang="en-US" altLang="en-US" sz="2600" baseline="30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600">
                <a:cs typeface="Arial" panose="020B0604020202020204" pitchFamily="34" charset="0"/>
              </a:rPr>
              <a:t>, is the amount of charge </a:t>
            </a:r>
            <a:r>
              <a:rPr lang="en-US" altLang="en-US" sz="2600" i="1">
                <a:cs typeface="Arial" panose="020B0604020202020204" pitchFamily="34" charset="0"/>
              </a:rPr>
              <a:t>per square meter</a:t>
            </a:r>
            <a:r>
              <a:rPr lang="en-US" altLang="en-US" sz="260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37893" name="Rectangle 8">
            <a:extLst>
              <a:ext uri="{FF2B5EF4-FFF2-40B4-BE49-F238E27FC236}">
                <a16:creationId xmlns:a16="http://schemas.microsoft.com/office/drawing/2014/main" id="{2966E1A7-B902-CD43-A40C-83BBEF72C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26-46</a:t>
            </a:r>
          </a:p>
        </p:txBody>
      </p:sp>
      <p:pic>
        <p:nvPicPr>
          <p:cNvPr id="37894" name="Picture 9" descr="26_10_FigureB">
            <a:extLst>
              <a:ext uri="{FF2B5EF4-FFF2-40B4-BE49-F238E27FC236}">
                <a16:creationId xmlns:a16="http://schemas.microsoft.com/office/drawing/2014/main" id="{676251DB-D1C1-3C4D-B05A-7AD8E5CE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8"/>
          <a:stretch>
            <a:fillRect/>
          </a:stretch>
        </p:blipFill>
        <p:spPr bwMode="auto">
          <a:xfrm>
            <a:off x="3698875" y="1676400"/>
            <a:ext cx="5292725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3" descr="CH26_PPT_Slide_26-45">
            <a:extLst>
              <a:ext uri="{FF2B5EF4-FFF2-40B4-BE49-F238E27FC236}">
                <a16:creationId xmlns:a16="http://schemas.microsoft.com/office/drawing/2014/main" id="{AAF5140C-A391-0E47-BAD0-9A71F9622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71"/>
          <a:stretch>
            <a:fillRect/>
          </a:stretch>
        </p:blipFill>
        <p:spPr bwMode="auto">
          <a:xfrm>
            <a:off x="1377950" y="3429000"/>
            <a:ext cx="9842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C96D97B7-B269-7344-9F9A-94F0643D8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7A56B0C4-F525-D143-AF4F-530A470E61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228600"/>
            <a:ext cx="8853487" cy="7159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Problem-Solving Strategy: The Electric Field of a Continuous Distribution of Charge</a:t>
            </a:r>
          </a:p>
        </p:txBody>
      </p:sp>
      <p:sp>
        <p:nvSpPr>
          <p:cNvPr id="38915" name="Rectangle 5">
            <a:extLst>
              <a:ext uri="{FF2B5EF4-FFF2-40B4-BE49-F238E27FC236}">
                <a16:creationId xmlns:a16="http://schemas.microsoft.com/office/drawing/2014/main" id="{FAA3A2C2-F095-524B-8BC2-E3BE74D2F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26-49</a:t>
            </a:r>
          </a:p>
        </p:txBody>
      </p:sp>
      <p:pic>
        <p:nvPicPr>
          <p:cNvPr id="38916" name="Picture 7" descr="26_ProblemSolvingStrat_02">
            <a:extLst>
              <a:ext uri="{FF2B5EF4-FFF2-40B4-BE49-F238E27FC236}">
                <a16:creationId xmlns:a16="http://schemas.microsoft.com/office/drawing/2014/main" id="{C52A7C0B-E2DC-2743-9678-3703697DA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838200" y="1531938"/>
            <a:ext cx="7467600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>
            <a:extLst>
              <a:ext uri="{FF2B5EF4-FFF2-40B4-BE49-F238E27FC236}">
                <a16:creationId xmlns:a16="http://schemas.microsoft.com/office/drawing/2014/main" id="{54162919-F16E-F441-8CAA-F17B51F54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60532AE-9C67-2644-8393-DBFFE2B57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228600"/>
            <a:ext cx="8853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Problem-Solving Strategy: The Electric Field of a Continuous Distribution of Charge</a:t>
            </a:r>
          </a:p>
        </p:txBody>
      </p:sp>
      <p:sp>
        <p:nvSpPr>
          <p:cNvPr id="39939" name="Rectangle 6">
            <a:extLst>
              <a:ext uri="{FF2B5EF4-FFF2-40B4-BE49-F238E27FC236}">
                <a16:creationId xmlns:a16="http://schemas.microsoft.com/office/drawing/2014/main" id="{21F114F7-730B-394A-B240-A4FF209E2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26-50</a:t>
            </a:r>
          </a:p>
        </p:txBody>
      </p:sp>
      <p:pic>
        <p:nvPicPr>
          <p:cNvPr id="39940" name="Picture 8" descr="26_ProblemSolvingStrat_02">
            <a:extLst>
              <a:ext uri="{FF2B5EF4-FFF2-40B4-BE49-F238E27FC236}">
                <a16:creationId xmlns:a16="http://schemas.microsoft.com/office/drawing/2014/main" id="{649E87FB-AC55-F44D-991D-8441B6DAC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87"/>
          <a:stretch>
            <a:fillRect/>
          </a:stretch>
        </p:blipFill>
        <p:spPr bwMode="auto">
          <a:xfrm>
            <a:off x="1066800" y="1579563"/>
            <a:ext cx="68580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 descr="26_ProblemSolvingStrat_02">
            <a:extLst>
              <a:ext uri="{FF2B5EF4-FFF2-40B4-BE49-F238E27FC236}">
                <a16:creationId xmlns:a16="http://schemas.microsoft.com/office/drawing/2014/main" id="{7C2165B8-8800-4049-B15F-E327251CF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229"/>
          <a:stretch>
            <a:fillRect/>
          </a:stretch>
        </p:blipFill>
        <p:spPr bwMode="auto">
          <a:xfrm>
            <a:off x="1066800" y="2392363"/>
            <a:ext cx="6858000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11AC4639-57E3-D843-8E34-AD63D6CCC6C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Field of a Finite Line of Charge</a:t>
            </a:r>
          </a:p>
        </p:txBody>
      </p:sp>
      <p:sp>
        <p:nvSpPr>
          <p:cNvPr id="40962" name="Text Box 5">
            <a:extLst>
              <a:ext uri="{FF2B5EF4-FFF2-40B4-BE49-F238E27FC236}">
                <a16:creationId xmlns:a16="http://schemas.microsoft.com/office/drawing/2014/main" id="{2CAEBE06-8B19-2447-A58D-E7AE43D7B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00" y="1066800"/>
            <a:ext cx="39370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cs typeface="Arial" panose="020B0604020202020204" pitchFamily="34" charset="0"/>
              </a:rPr>
              <a:t>Example 26.3 in the text uses integration to find the electric field strength at a radial distance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>
                <a:cs typeface="Arial" panose="020B0604020202020204" pitchFamily="34" charset="0"/>
              </a:rPr>
              <a:t> in the plane that bisects a rod of length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altLang="en-US" sz="2600">
                <a:cs typeface="Arial" panose="020B0604020202020204" pitchFamily="34" charset="0"/>
              </a:rPr>
              <a:t> with total charge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>
                <a:cs typeface="Arial" panose="020B0604020202020204" pitchFamily="34" charset="0"/>
              </a:rPr>
              <a:t>: </a:t>
            </a:r>
            <a:endParaRPr lang="en-US" altLang="en-US" sz="2600" i="1">
              <a:cs typeface="Arial" panose="020B0604020202020204" pitchFamily="34" charset="0"/>
            </a:endParaRPr>
          </a:p>
        </p:txBody>
      </p:sp>
      <p:sp>
        <p:nvSpPr>
          <p:cNvPr id="40963" name="Rectangle 6">
            <a:extLst>
              <a:ext uri="{FF2B5EF4-FFF2-40B4-BE49-F238E27FC236}">
                <a16:creationId xmlns:a16="http://schemas.microsoft.com/office/drawing/2014/main" id="{4E22E927-8114-1347-ACD0-C9D9D7208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26-51</a:t>
            </a:r>
          </a:p>
        </p:txBody>
      </p:sp>
      <p:pic>
        <p:nvPicPr>
          <p:cNvPr id="40964" name="Picture 7" descr="26_11_Figure">
            <a:extLst>
              <a:ext uri="{FF2B5EF4-FFF2-40B4-BE49-F238E27FC236}">
                <a16:creationId xmlns:a16="http://schemas.microsoft.com/office/drawing/2014/main" id="{06B06C89-9115-C74F-BF41-02810B525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4"/>
          <a:stretch>
            <a:fillRect/>
          </a:stretch>
        </p:blipFill>
        <p:spPr bwMode="auto">
          <a:xfrm>
            <a:off x="127000" y="1222375"/>
            <a:ext cx="44799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8" descr="CH26_PPT_Slide_26-50">
            <a:extLst>
              <a:ext uri="{FF2B5EF4-FFF2-40B4-BE49-F238E27FC236}">
                <a16:creationId xmlns:a16="http://schemas.microsoft.com/office/drawing/2014/main" id="{407DE77F-CA42-1E4C-808E-5C0DEEED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19600"/>
            <a:ext cx="4114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6">
            <a:extLst>
              <a:ext uri="{FF2B5EF4-FFF2-40B4-BE49-F238E27FC236}">
                <a16:creationId xmlns:a16="http://schemas.microsoft.com/office/drawing/2014/main" id="{7FA33547-DF9D-8B48-A0DC-C8B9E418D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The Electric Field of a Finite Line of Charge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4552E77F-3E38-ED4F-A1F6-A9CBF3C497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0013"/>
            <a:ext cx="7772400" cy="381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An Infinite Line of Charge</a:t>
            </a:r>
          </a:p>
        </p:txBody>
      </p:sp>
      <p:sp>
        <p:nvSpPr>
          <p:cNvPr id="41986" name="Text Box 5">
            <a:extLst>
              <a:ext uri="{FF2B5EF4-FFF2-40B4-BE49-F238E27FC236}">
                <a16:creationId xmlns:a16="http://schemas.microsoft.com/office/drawing/2014/main" id="{159C3A05-A2EE-634D-A4CB-80C6FF118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3" y="1165225"/>
            <a:ext cx="406876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cs typeface="Arial" panose="020B0604020202020204" pitchFamily="34" charset="0"/>
              </a:rPr>
              <a:t>The electric field of a thin, uniformly charged rod may be written: </a:t>
            </a:r>
            <a:endParaRPr lang="en-US" altLang="en-US" sz="2600" i="1">
              <a:cs typeface="Arial" panose="020B0604020202020204" pitchFamily="34" charset="0"/>
            </a:endParaRPr>
          </a:p>
        </p:txBody>
      </p:sp>
      <p:sp>
        <p:nvSpPr>
          <p:cNvPr id="41987" name="Text Box 5">
            <a:extLst>
              <a:ext uri="{FF2B5EF4-FFF2-40B4-BE49-F238E27FC236}">
                <a16:creationId xmlns:a16="http://schemas.microsoft.com/office/drawing/2014/main" id="{1EACC634-48B5-2044-B39D-0D9609BC1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238" y="3746500"/>
            <a:ext cx="406876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cs typeface="Arial" panose="020B0604020202020204" pitchFamily="34" charset="0"/>
              </a:rPr>
              <a:t>If we now let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</a:t>
            </a:r>
            <a:r>
              <a:rPr lang="en-US" altLang="en-US" sz="2600">
                <a:cs typeface="Arial" panose="020B0604020202020204" pitchFamily="34" charset="0"/>
                <a:sym typeface="Symbol" pitchFamily="2" charset="2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</a:t>
            </a:r>
            <a:r>
              <a:rPr lang="en-US" altLang="en-US" sz="2600">
                <a:cs typeface="Arial" panose="020B0604020202020204" pitchFamily="34" charset="0"/>
              </a:rPr>
              <a:t>, the last term becomes simply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600">
                <a:cs typeface="Arial" panose="020B0604020202020204" pitchFamily="34" charset="0"/>
              </a:rPr>
              <a:t> and we</a:t>
            </a:r>
            <a:r>
              <a:rPr lang="ja-JP" altLang="en-US" sz="2600">
                <a:cs typeface="Arial" panose="020B0604020202020204" pitchFamily="34" charset="0"/>
              </a:rPr>
              <a:t>’</a:t>
            </a:r>
            <a:r>
              <a:rPr lang="en-US" altLang="ja-JP" sz="2600">
                <a:cs typeface="Arial" panose="020B0604020202020204" pitchFamily="34" charset="0"/>
              </a:rPr>
              <a:t>re left with:</a:t>
            </a:r>
            <a:endParaRPr lang="en-US" altLang="en-US" sz="2600" i="1">
              <a:cs typeface="Arial" panose="020B0604020202020204" pitchFamily="34" charset="0"/>
            </a:endParaRPr>
          </a:p>
        </p:txBody>
      </p:sp>
      <p:sp>
        <p:nvSpPr>
          <p:cNvPr id="41988" name="Rectangle 9">
            <a:extLst>
              <a:ext uri="{FF2B5EF4-FFF2-40B4-BE49-F238E27FC236}">
                <a16:creationId xmlns:a16="http://schemas.microsoft.com/office/drawing/2014/main" id="{D20A02B3-E3D4-2E49-91D2-29B511F4D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26-54</a:t>
            </a:r>
          </a:p>
        </p:txBody>
      </p:sp>
      <p:pic>
        <p:nvPicPr>
          <p:cNvPr id="41989" name="Picture 10" descr="26_13_Figure">
            <a:extLst>
              <a:ext uri="{FF2B5EF4-FFF2-40B4-BE49-F238E27FC236}">
                <a16:creationId xmlns:a16="http://schemas.microsoft.com/office/drawing/2014/main" id="{C4AF6A4B-6F3D-BA42-B2DA-0EC346E05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"/>
          <a:stretch>
            <a:fillRect/>
          </a:stretch>
        </p:blipFill>
        <p:spPr bwMode="auto">
          <a:xfrm>
            <a:off x="384175" y="1066800"/>
            <a:ext cx="38830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26_KeyEquation_03">
            <a:extLst>
              <a:ext uri="{FF2B5EF4-FFF2-40B4-BE49-F238E27FC236}">
                <a16:creationId xmlns:a16="http://schemas.microsoft.com/office/drawing/2014/main" id="{31432319-9458-7F48-9ACC-C361309B5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6" r="40186"/>
          <a:stretch>
            <a:fillRect/>
          </a:stretch>
        </p:blipFill>
        <p:spPr bwMode="auto">
          <a:xfrm>
            <a:off x="5486400" y="5210175"/>
            <a:ext cx="2438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5" descr="CH26_PPT_Slide_26-53">
            <a:extLst>
              <a:ext uri="{FF2B5EF4-FFF2-40B4-BE49-F238E27FC236}">
                <a16:creationId xmlns:a16="http://schemas.microsoft.com/office/drawing/2014/main" id="{23FD489F-722B-CB4F-8CAF-66D725B6D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2538413"/>
            <a:ext cx="44164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16C87D90-2D6B-A841-800C-0CBEC3C2E42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9538" y="157163"/>
            <a:ext cx="8229600" cy="2889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A Ring of Charge</a:t>
            </a:r>
          </a:p>
        </p:txBody>
      </p:sp>
      <p:sp>
        <p:nvSpPr>
          <p:cNvPr id="43010" name="Text Box 5">
            <a:extLst>
              <a:ext uri="{FF2B5EF4-FFF2-40B4-BE49-F238E27FC236}">
                <a16:creationId xmlns:a16="http://schemas.microsoft.com/office/drawing/2014/main" id="{96EF498A-A808-D74A-85FE-DF4F5B215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88" y="762000"/>
            <a:ext cx="4410075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2825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Consider the on-axis electric field of a positively charged ring of radius </a:t>
            </a:r>
            <a:r>
              <a:rPr lang="en-US" altLang="en-US" sz="2600" i="1">
                <a:latin typeface="Times New Roman" panose="02020603050405020304" pitchFamily="18" charset="0"/>
              </a:rPr>
              <a:t>R</a:t>
            </a:r>
            <a:r>
              <a:rPr lang="en-US" altLang="en-US" sz="2600"/>
              <a:t>.</a:t>
            </a:r>
            <a:endParaRPr lang="en-US" altLang="en-US" sz="2600" i="1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Define the </a:t>
            </a:r>
            <a:r>
              <a:rPr lang="en-US" altLang="en-US" sz="2600" i="1">
                <a:latin typeface="Times New Roman" panose="02020603050405020304" pitchFamily="18" charset="0"/>
              </a:rPr>
              <a:t>z</a:t>
            </a:r>
            <a:r>
              <a:rPr lang="en-US" altLang="en-US" sz="2600"/>
              <a:t>-axis to be the axis of the ring.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electric field on the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en-US" altLang="en-US" sz="2600">
                <a:cs typeface="Arial" panose="020B0604020202020204" pitchFamily="34" charset="0"/>
              </a:rPr>
              <a:t>-axis points away from the center of the ring, increasing in strength until reaching a maximum when |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en-US" altLang="en-US" sz="2600">
                <a:cs typeface="Arial" panose="020B0604020202020204" pitchFamily="34" charset="0"/>
              </a:rPr>
              <a:t>| ≈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>
                <a:cs typeface="Arial" panose="020B0604020202020204" pitchFamily="34" charset="0"/>
              </a:rPr>
              <a:t>, then decreasing:</a:t>
            </a:r>
          </a:p>
        </p:txBody>
      </p:sp>
      <p:sp>
        <p:nvSpPr>
          <p:cNvPr id="43011" name="Rectangle 6">
            <a:extLst>
              <a:ext uri="{FF2B5EF4-FFF2-40B4-BE49-F238E27FC236}">
                <a16:creationId xmlns:a16="http://schemas.microsoft.com/office/drawing/2014/main" id="{814C3DD6-D209-914D-A9A1-2981EAF38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26-55</a:t>
            </a:r>
          </a:p>
        </p:txBody>
      </p:sp>
      <p:pic>
        <p:nvPicPr>
          <p:cNvPr id="43012" name="Picture 7" descr="26_15_Figure">
            <a:extLst>
              <a:ext uri="{FF2B5EF4-FFF2-40B4-BE49-F238E27FC236}">
                <a16:creationId xmlns:a16="http://schemas.microsoft.com/office/drawing/2014/main" id="{D1422615-50AF-6A4A-B0CC-15C8AA646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"/>
          <a:stretch>
            <a:fillRect/>
          </a:stretch>
        </p:blipFill>
        <p:spPr bwMode="auto">
          <a:xfrm>
            <a:off x="228600" y="762000"/>
            <a:ext cx="40132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8" descr="CH26_PPT_Slide_26-54">
            <a:extLst>
              <a:ext uri="{FF2B5EF4-FFF2-40B4-BE49-F238E27FC236}">
                <a16:creationId xmlns:a16="http://schemas.microsoft.com/office/drawing/2014/main" id="{A9FC7BF6-C87D-EC44-81BC-85A65C35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86400"/>
            <a:ext cx="3962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3">
            <a:extLst>
              <a:ext uri="{FF2B5EF4-FFF2-40B4-BE49-F238E27FC236}">
                <a16:creationId xmlns:a16="http://schemas.microsoft.com/office/drawing/2014/main" id="{ACC4248A-5165-E343-B3D9-1D8FC6B86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95263"/>
            <a:ext cx="8229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Chapter 26 Preview</a:t>
            </a: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157FB457-40CB-DC42-9350-014EB68F1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26-4</a:t>
            </a:r>
          </a:p>
        </p:txBody>
      </p:sp>
      <p:pic>
        <p:nvPicPr>
          <p:cNvPr id="16387" name="Picture 6" descr="26_ChPreview_02">
            <a:extLst>
              <a:ext uri="{FF2B5EF4-FFF2-40B4-BE49-F238E27FC236}">
                <a16:creationId xmlns:a16="http://schemas.microsoft.com/office/drawing/2014/main" id="{AEACF878-9DD3-E849-9001-47966B603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6"/>
          <a:stretch>
            <a:fillRect/>
          </a:stretch>
        </p:blipFill>
        <p:spPr bwMode="auto">
          <a:xfrm>
            <a:off x="495300" y="1371600"/>
            <a:ext cx="8151813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4DFEAEAC-0683-0F4E-BFB3-2C037BEB22C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9538" y="147638"/>
            <a:ext cx="8229600" cy="2889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A Disk of Charge</a:t>
            </a:r>
          </a:p>
        </p:txBody>
      </p:sp>
      <p:sp>
        <p:nvSpPr>
          <p:cNvPr id="44034" name="Text Box 5">
            <a:extLst>
              <a:ext uri="{FF2B5EF4-FFF2-40B4-BE49-F238E27FC236}">
                <a16:creationId xmlns:a16="http://schemas.microsoft.com/office/drawing/2014/main" id="{E044176F-CF24-D348-8E89-5D80A10FF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5" y="914400"/>
            <a:ext cx="4408488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Consider the on-axis electric field of a positively charged disk of radius </a:t>
            </a:r>
            <a:r>
              <a:rPr lang="en-US" altLang="en-US" sz="2600" i="1">
                <a:latin typeface="Times New Roman" panose="02020603050405020304" pitchFamily="18" charset="0"/>
              </a:rPr>
              <a:t>R</a:t>
            </a:r>
            <a:r>
              <a:rPr lang="en-US" altLang="en-US" sz="2600"/>
              <a:t>.</a:t>
            </a:r>
            <a:endParaRPr lang="en-US" altLang="en-US" sz="2600" i="1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Define the </a:t>
            </a:r>
            <a:r>
              <a:rPr lang="en-US" altLang="en-US" sz="2600" i="1">
                <a:latin typeface="Times New Roman" panose="02020603050405020304" pitchFamily="18" charset="0"/>
              </a:rPr>
              <a:t>z</a:t>
            </a:r>
            <a:r>
              <a:rPr lang="en-US" altLang="en-US" sz="2600"/>
              <a:t>-axis to be the axis of the disk.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electric field on the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en-US" altLang="en-US" sz="2600">
                <a:cs typeface="Arial" panose="020B0604020202020204" pitchFamily="34" charset="0"/>
              </a:rPr>
              <a:t>-axis points away from the center of the disk, with magnitude:</a:t>
            </a:r>
          </a:p>
        </p:txBody>
      </p:sp>
      <p:sp>
        <p:nvSpPr>
          <p:cNvPr id="44035" name="Rectangle 6">
            <a:extLst>
              <a:ext uri="{FF2B5EF4-FFF2-40B4-BE49-F238E27FC236}">
                <a16:creationId xmlns:a16="http://schemas.microsoft.com/office/drawing/2014/main" id="{211B0C51-5651-1941-B4E1-0331FB18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26-56</a:t>
            </a:r>
          </a:p>
        </p:txBody>
      </p:sp>
      <p:pic>
        <p:nvPicPr>
          <p:cNvPr id="44036" name="Picture 7" descr="26_16_Figure">
            <a:extLst>
              <a:ext uri="{FF2B5EF4-FFF2-40B4-BE49-F238E27FC236}">
                <a16:creationId xmlns:a16="http://schemas.microsoft.com/office/drawing/2014/main" id="{F224D9CF-8C5E-FD40-8DDF-A28D0B114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"/>
          <a:stretch>
            <a:fillRect/>
          </a:stretch>
        </p:blipFill>
        <p:spPr bwMode="auto">
          <a:xfrm>
            <a:off x="152400" y="982663"/>
            <a:ext cx="42037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0" descr="CH26_PPT_Slide_26-55">
            <a:extLst>
              <a:ext uri="{FF2B5EF4-FFF2-40B4-BE49-F238E27FC236}">
                <a16:creationId xmlns:a16="http://schemas.microsoft.com/office/drawing/2014/main" id="{1BEA5C85-D046-2649-9A94-8D7117923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3221" r="44792" b="3368"/>
          <a:stretch>
            <a:fillRect/>
          </a:stretch>
        </p:blipFill>
        <p:spPr bwMode="auto">
          <a:xfrm>
            <a:off x="4873625" y="4762500"/>
            <a:ext cx="38131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1341E25F-3D63-7A4B-A8BB-F78EDEB79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668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D7316468-2534-7D48-9D5C-27C2D5D3ED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625" y="180975"/>
            <a:ext cx="8791575" cy="762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26.5 The Electric Field of a Charged Disk</a:t>
            </a:r>
          </a:p>
        </p:txBody>
      </p:sp>
      <p:sp>
        <p:nvSpPr>
          <p:cNvPr id="45059" name="Rectangle 5">
            <a:extLst>
              <a:ext uri="{FF2B5EF4-FFF2-40B4-BE49-F238E27FC236}">
                <a16:creationId xmlns:a16="http://schemas.microsoft.com/office/drawing/2014/main" id="{58566D76-AEE6-7141-A162-C9926E347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26-57</a:t>
            </a:r>
          </a:p>
        </p:txBody>
      </p:sp>
      <p:pic>
        <p:nvPicPr>
          <p:cNvPr id="45060" name="Picture 6" descr="CH26_PPT_Slide_26-56">
            <a:extLst>
              <a:ext uri="{FF2B5EF4-FFF2-40B4-BE49-F238E27FC236}">
                <a16:creationId xmlns:a16="http://schemas.microsoft.com/office/drawing/2014/main" id="{6CE6DEC8-8109-D54E-B064-DD1A781FD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931988"/>
            <a:ext cx="81280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>
            <a:extLst>
              <a:ext uri="{FF2B5EF4-FFF2-40B4-BE49-F238E27FC236}">
                <a16:creationId xmlns:a16="http://schemas.microsoft.com/office/drawing/2014/main" id="{87557421-1459-A547-9047-0DA230874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668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3F9544BE-F169-B946-80C7-B2F20B975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180975"/>
            <a:ext cx="8791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26.5 The Electric Field of a Charged Disk</a:t>
            </a:r>
          </a:p>
        </p:txBody>
      </p:sp>
      <p:sp>
        <p:nvSpPr>
          <p:cNvPr id="46083" name="Rectangle 6">
            <a:extLst>
              <a:ext uri="{FF2B5EF4-FFF2-40B4-BE49-F238E27FC236}">
                <a16:creationId xmlns:a16="http://schemas.microsoft.com/office/drawing/2014/main" id="{00283C8F-D628-444E-AABA-9DFD54274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26-58</a:t>
            </a:r>
          </a:p>
        </p:txBody>
      </p:sp>
      <p:pic>
        <p:nvPicPr>
          <p:cNvPr id="46084" name="Picture 7" descr="CH26_PPT_Slide_26-57">
            <a:extLst>
              <a:ext uri="{FF2B5EF4-FFF2-40B4-BE49-F238E27FC236}">
                <a16:creationId xmlns:a16="http://schemas.microsoft.com/office/drawing/2014/main" id="{2785A556-13C0-6A45-9705-04986D2C8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28725"/>
            <a:ext cx="64008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624AA523-BC66-4240-9EAE-CBC05C82F0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66688"/>
            <a:ext cx="7772400" cy="3048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A Plane of Charge</a:t>
            </a:r>
          </a:p>
        </p:txBody>
      </p:sp>
      <p:sp>
        <p:nvSpPr>
          <p:cNvPr id="47106" name="Text Box 3">
            <a:extLst>
              <a:ext uri="{FF2B5EF4-FFF2-40B4-BE49-F238E27FC236}">
                <a16:creationId xmlns:a16="http://schemas.microsoft.com/office/drawing/2014/main" id="{31F309E1-064A-4D40-928C-5F9CCFE1E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135063"/>
            <a:ext cx="904875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electric field of a plane of charge is found from the on-axis field of a charged disk by letting the radius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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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</a:t>
            </a:r>
            <a:r>
              <a:rPr lang="en-US" altLang="en-US" sz="2600"/>
              <a:t> electric field of an infinite plane of charge with surface charge density </a:t>
            </a:r>
            <a:r>
              <a:rPr lang="el-GR" altLang="en-US" sz="2600" i="1">
                <a:latin typeface="Symbol" pitchFamily="2" charset="2"/>
                <a:sym typeface="Symbol" pitchFamily="2" charset="2"/>
              </a:rPr>
              <a:t></a:t>
            </a:r>
            <a:r>
              <a:rPr lang="en-US" altLang="en-US" sz="2600"/>
              <a:t> is:</a:t>
            </a:r>
            <a:endParaRPr lang="el-GR" altLang="en-US" sz="2600"/>
          </a:p>
        </p:txBody>
      </p:sp>
      <p:sp>
        <p:nvSpPr>
          <p:cNvPr id="47107" name="Text Box 5">
            <a:extLst>
              <a:ext uri="{FF2B5EF4-FFF2-40B4-BE49-F238E27FC236}">
                <a16:creationId xmlns:a16="http://schemas.microsoft.com/office/drawing/2014/main" id="{CB70BE57-2853-7B4C-97F3-A1AEF56C7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3" y="3979863"/>
            <a:ext cx="889635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For a positively charged plane, with </a:t>
            </a:r>
            <a:r>
              <a:rPr lang="el-GR" altLang="en-US" sz="2600" i="1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</a:t>
            </a:r>
            <a:r>
              <a:rPr lang="el-GR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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600">
                <a:cs typeface="Arial" panose="020B0604020202020204" pitchFamily="34" charset="0"/>
              </a:rPr>
              <a:t>, the electric field points </a:t>
            </a:r>
            <a:r>
              <a:rPr lang="en-US" altLang="en-US" sz="2600" i="1">
                <a:cs typeface="Arial" panose="020B0604020202020204" pitchFamily="34" charset="0"/>
              </a:rPr>
              <a:t>away from</a:t>
            </a:r>
            <a:r>
              <a:rPr lang="en-US" altLang="en-US" sz="2600">
                <a:cs typeface="Arial" panose="020B0604020202020204" pitchFamily="34" charset="0"/>
              </a:rPr>
              <a:t> the plane on both sides of the plane.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For a negatively charged plane, with </a:t>
            </a:r>
            <a:r>
              <a:rPr lang="el-GR" altLang="en-US" sz="2600" i="1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</a:t>
            </a:r>
            <a:r>
              <a:rPr lang="el-GR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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600">
                <a:cs typeface="Arial" panose="020B0604020202020204" pitchFamily="34" charset="0"/>
              </a:rPr>
              <a:t>, the electric field points </a:t>
            </a:r>
            <a:r>
              <a:rPr lang="en-US" altLang="en-US" sz="2600" i="1">
                <a:cs typeface="Arial" panose="020B0604020202020204" pitchFamily="34" charset="0"/>
              </a:rPr>
              <a:t>towards</a:t>
            </a:r>
            <a:r>
              <a:rPr lang="en-US" altLang="en-US" sz="2600">
                <a:cs typeface="Arial" panose="020B0604020202020204" pitchFamily="34" charset="0"/>
              </a:rPr>
              <a:t> the plane on both sides of the plane.</a:t>
            </a:r>
          </a:p>
        </p:txBody>
      </p:sp>
      <p:sp>
        <p:nvSpPr>
          <p:cNvPr id="47108" name="Rectangle 6">
            <a:extLst>
              <a:ext uri="{FF2B5EF4-FFF2-40B4-BE49-F238E27FC236}">
                <a16:creationId xmlns:a16="http://schemas.microsoft.com/office/drawing/2014/main" id="{3337C591-9AEA-2441-BA29-874379A1B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26-59</a:t>
            </a:r>
          </a:p>
        </p:txBody>
      </p:sp>
      <p:pic>
        <p:nvPicPr>
          <p:cNvPr id="47109" name="Picture 7" descr="CH26_PPT_Slide_26-58">
            <a:extLst>
              <a:ext uri="{FF2B5EF4-FFF2-40B4-BE49-F238E27FC236}">
                <a16:creationId xmlns:a16="http://schemas.microsoft.com/office/drawing/2014/main" id="{F1A7CA53-4F12-5143-965E-36151760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64"/>
          <a:stretch>
            <a:fillRect/>
          </a:stretch>
        </p:blipFill>
        <p:spPr bwMode="auto">
          <a:xfrm>
            <a:off x="2547938" y="2941638"/>
            <a:ext cx="404653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142A62FF-D58F-B54D-BB75-29C8085B2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66688"/>
            <a:ext cx="777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A Plane of Charge</a:t>
            </a:r>
          </a:p>
        </p:txBody>
      </p:sp>
      <p:sp>
        <p:nvSpPr>
          <p:cNvPr id="48130" name="Rectangle 6">
            <a:extLst>
              <a:ext uri="{FF2B5EF4-FFF2-40B4-BE49-F238E27FC236}">
                <a16:creationId xmlns:a16="http://schemas.microsoft.com/office/drawing/2014/main" id="{D1163FD3-4604-4F45-849B-42154EEEB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26-60</a:t>
            </a:r>
          </a:p>
        </p:txBody>
      </p:sp>
      <p:pic>
        <p:nvPicPr>
          <p:cNvPr id="48131" name="Picture 7" descr="26_17_Figure">
            <a:extLst>
              <a:ext uri="{FF2B5EF4-FFF2-40B4-BE49-F238E27FC236}">
                <a16:creationId xmlns:a16="http://schemas.microsoft.com/office/drawing/2014/main" id="{8A1B5DC9-B5DE-494D-87EC-1470100A5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"/>
          <a:stretch>
            <a:fillRect/>
          </a:stretch>
        </p:blipFill>
        <p:spPr bwMode="auto">
          <a:xfrm>
            <a:off x="254000" y="701675"/>
            <a:ext cx="40513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10" descr="26_KeyEquation_05">
            <a:extLst>
              <a:ext uri="{FF2B5EF4-FFF2-40B4-BE49-F238E27FC236}">
                <a16:creationId xmlns:a16="http://schemas.microsoft.com/office/drawing/2014/main" id="{E5425580-1358-4843-973F-1E08417BA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7" r="33946"/>
          <a:stretch>
            <a:fillRect/>
          </a:stretch>
        </p:blipFill>
        <p:spPr bwMode="auto">
          <a:xfrm>
            <a:off x="4876800" y="2282825"/>
            <a:ext cx="39624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>
            <a:extLst>
              <a:ext uri="{FF2B5EF4-FFF2-40B4-BE49-F238E27FC236}">
                <a16:creationId xmlns:a16="http://schemas.microsoft.com/office/drawing/2014/main" id="{29370AFA-9E02-4047-96CF-9C33D9F66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1065213"/>
            <a:ext cx="82137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/>
              <a:t>A sphere of charge </a:t>
            </a:r>
            <a:r>
              <a:rPr lang="en-US" altLang="en-US" sz="2600" i="1">
                <a:latin typeface="Times New Roman" panose="02020603050405020304" pitchFamily="18" charset="0"/>
              </a:rPr>
              <a:t>Q</a:t>
            </a:r>
            <a:r>
              <a:rPr lang="en-US" altLang="en-US" sz="2600" i="1"/>
              <a:t> </a:t>
            </a:r>
            <a:r>
              <a:rPr lang="en-US" altLang="en-US" sz="2600"/>
              <a:t>and radius </a:t>
            </a:r>
            <a:r>
              <a:rPr lang="en-US" altLang="en-US" sz="2600" i="1">
                <a:latin typeface="Times New Roman" panose="02020603050405020304" pitchFamily="18" charset="0"/>
              </a:rPr>
              <a:t>R</a:t>
            </a:r>
            <a:r>
              <a:rPr lang="en-US" altLang="en-US" sz="2600" i="1"/>
              <a:t>, </a:t>
            </a:r>
            <a:r>
              <a:rPr lang="en-US" altLang="en-US" sz="2600"/>
              <a:t>be it a uniformly charged sphere or just a spherical shell, has an electric field </a:t>
            </a:r>
            <a:r>
              <a:rPr lang="en-US" altLang="en-US" sz="2600" i="1"/>
              <a:t>outside </a:t>
            </a:r>
            <a:r>
              <a:rPr lang="en-US" altLang="en-US" sz="2600"/>
              <a:t>the sphere that is exactly the same as that of a point charge </a:t>
            </a:r>
            <a:r>
              <a:rPr lang="en-US" altLang="en-US" sz="2600" i="1">
                <a:latin typeface="Times New Roman" panose="02020603050405020304" pitchFamily="18" charset="0"/>
              </a:rPr>
              <a:t>Q</a:t>
            </a:r>
            <a:r>
              <a:rPr lang="en-US" altLang="en-US" sz="2600" i="1"/>
              <a:t> </a:t>
            </a:r>
            <a:r>
              <a:rPr lang="en-US" altLang="en-US" sz="2600"/>
              <a:t>located at the center of the sphere:</a:t>
            </a:r>
          </a:p>
        </p:txBody>
      </p:sp>
      <p:sp>
        <p:nvSpPr>
          <p:cNvPr id="49154" name="Rectangle 4">
            <a:extLst>
              <a:ext uri="{FF2B5EF4-FFF2-40B4-BE49-F238E27FC236}">
                <a16:creationId xmlns:a16="http://schemas.microsoft.com/office/drawing/2014/main" id="{FD158EB5-3E6E-5D41-8A49-02A180CB75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3813"/>
            <a:ext cx="7772400" cy="5334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A Sphere of Charge</a:t>
            </a:r>
          </a:p>
        </p:txBody>
      </p:sp>
      <p:sp>
        <p:nvSpPr>
          <p:cNvPr id="49155" name="Rectangle 5">
            <a:extLst>
              <a:ext uri="{FF2B5EF4-FFF2-40B4-BE49-F238E27FC236}">
                <a16:creationId xmlns:a16="http://schemas.microsoft.com/office/drawing/2014/main" id="{0C04B9D1-B5D2-A14B-AE05-951A73C5F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26-63</a:t>
            </a:r>
          </a:p>
        </p:txBody>
      </p:sp>
      <p:pic>
        <p:nvPicPr>
          <p:cNvPr id="49156" name="Picture 6" descr="26_KeyEquation_06">
            <a:extLst>
              <a:ext uri="{FF2B5EF4-FFF2-40B4-BE49-F238E27FC236}">
                <a16:creationId xmlns:a16="http://schemas.microsoft.com/office/drawing/2014/main" id="{2DE97CE7-8D95-B44E-944D-D7B0F7E38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4" r="31271"/>
          <a:stretch>
            <a:fillRect/>
          </a:stretch>
        </p:blipFill>
        <p:spPr bwMode="auto">
          <a:xfrm>
            <a:off x="2057400" y="3581400"/>
            <a:ext cx="51054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>
            <a:extLst>
              <a:ext uri="{FF2B5EF4-FFF2-40B4-BE49-F238E27FC236}">
                <a16:creationId xmlns:a16="http://schemas.microsoft.com/office/drawing/2014/main" id="{9A130180-0DEA-8549-9ABF-7AED4802A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0"/>
            <a:ext cx="44958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figure shows two electrodes, one with charge </a:t>
            </a:r>
            <a:r>
              <a:rPr lang="en-US" altLang="en-US" sz="2600">
                <a:latin typeface="Symbol" pitchFamily="2" charset="2"/>
                <a:sym typeface="Symbol" pitchFamily="2" charset="2"/>
              </a:rPr>
              <a:t></a:t>
            </a:r>
            <a:r>
              <a:rPr lang="en-US" altLang="en-US" sz="2600" i="1">
                <a:latin typeface="Times New Roman" panose="02020603050405020304" pitchFamily="18" charset="0"/>
              </a:rPr>
              <a:t>Q</a:t>
            </a:r>
            <a:r>
              <a:rPr lang="en-US" altLang="en-US" sz="2600"/>
              <a:t> and the other with </a:t>
            </a:r>
            <a:r>
              <a:rPr lang="en-US" altLang="en-US" sz="2600">
                <a:latin typeface="Symbol" pitchFamily="2" charset="2"/>
                <a:sym typeface="Symbol" pitchFamily="2" charset="2"/>
              </a:rPr>
              <a:t></a:t>
            </a:r>
            <a:r>
              <a:rPr lang="en-US" altLang="en-US" sz="2600" i="1">
                <a:latin typeface="Times New Roman" panose="02020603050405020304" pitchFamily="18" charset="0"/>
              </a:rPr>
              <a:t>Q</a:t>
            </a:r>
            <a:r>
              <a:rPr lang="en-US" altLang="en-US" sz="2600"/>
              <a:t> placed face-to-face a distance </a:t>
            </a:r>
            <a:r>
              <a:rPr lang="en-US" altLang="en-US" sz="2600" i="1">
                <a:latin typeface="Times New Roman" panose="02020603050405020304" pitchFamily="18" charset="0"/>
              </a:rPr>
              <a:t>d</a:t>
            </a:r>
            <a:r>
              <a:rPr lang="en-US" altLang="en-US" sz="2600" i="1"/>
              <a:t> </a:t>
            </a:r>
            <a:r>
              <a:rPr lang="en-US" altLang="en-US" sz="2600"/>
              <a:t>apart.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This arrangement of two electrodes, charged equally but oppositely, is called a </a:t>
            </a:r>
            <a:r>
              <a:rPr lang="en-US" altLang="en-US" sz="2600" b="1"/>
              <a:t>parallel-plate capacitor.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Capacitors play important roles in many electric circuits.</a:t>
            </a: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BC6A01ED-F715-0C48-8D2B-A7A46B7FC1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388" y="23813"/>
            <a:ext cx="7772400" cy="5334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Parallel-Plate Capacitor</a:t>
            </a:r>
          </a:p>
        </p:txBody>
      </p:sp>
      <p:sp>
        <p:nvSpPr>
          <p:cNvPr id="50179" name="Rectangle 5">
            <a:extLst>
              <a:ext uri="{FF2B5EF4-FFF2-40B4-BE49-F238E27FC236}">
                <a16:creationId xmlns:a16="http://schemas.microsoft.com/office/drawing/2014/main" id="{DFE32171-93A0-C84C-B807-C447EB1FA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26-64</a:t>
            </a:r>
          </a:p>
        </p:txBody>
      </p:sp>
      <p:pic>
        <p:nvPicPr>
          <p:cNvPr id="50180" name="Picture 6" descr="26_19_Figure">
            <a:extLst>
              <a:ext uri="{FF2B5EF4-FFF2-40B4-BE49-F238E27FC236}">
                <a16:creationId xmlns:a16="http://schemas.microsoft.com/office/drawing/2014/main" id="{E12D68E7-3432-6D42-AF4F-56AF3A87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"/>
          <a:stretch>
            <a:fillRect/>
          </a:stretch>
        </p:blipFill>
        <p:spPr bwMode="auto">
          <a:xfrm>
            <a:off x="4611688" y="1403350"/>
            <a:ext cx="430371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3">
            <a:extLst>
              <a:ext uri="{FF2B5EF4-FFF2-40B4-BE49-F238E27FC236}">
                <a16:creationId xmlns:a16="http://schemas.microsoft.com/office/drawing/2014/main" id="{85BBF026-0BBA-2845-9C86-73B0A7952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0"/>
            <a:ext cx="38862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figure shows two capacitor plates, seen from the side.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Because opposite charges attract, all of the charge is on the </a:t>
            </a:r>
            <a:r>
              <a:rPr lang="en-US" altLang="en-US" sz="2600" i="1"/>
              <a:t>inner </a:t>
            </a:r>
            <a:r>
              <a:rPr lang="en-US" altLang="en-US" sz="2600"/>
              <a:t>surfaces of the two plates.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Inside the capacitor, the net field points toward the negative plate.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Outside the capacitor, the net field is zero.</a:t>
            </a: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83C41933-74AE-CF42-9C1A-408440E5C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176213"/>
            <a:ext cx="777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The Parallel-Plate Capacitor</a:t>
            </a:r>
          </a:p>
        </p:txBody>
      </p:sp>
      <p:sp>
        <p:nvSpPr>
          <p:cNvPr id="51203" name="Rectangle 6">
            <a:extLst>
              <a:ext uri="{FF2B5EF4-FFF2-40B4-BE49-F238E27FC236}">
                <a16:creationId xmlns:a16="http://schemas.microsoft.com/office/drawing/2014/main" id="{56F23BD5-5999-4C43-BAB6-CD3A62783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26-65</a:t>
            </a:r>
          </a:p>
        </p:txBody>
      </p:sp>
      <p:pic>
        <p:nvPicPr>
          <p:cNvPr id="51204" name="Picture 7" descr="26_20_Figure">
            <a:extLst>
              <a:ext uri="{FF2B5EF4-FFF2-40B4-BE49-F238E27FC236}">
                <a16:creationId xmlns:a16="http://schemas.microsoft.com/office/drawing/2014/main" id="{9232DCE6-2086-4D4B-98A1-8B80B8FAF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8"/>
          <a:stretch>
            <a:fillRect/>
          </a:stretch>
        </p:blipFill>
        <p:spPr bwMode="auto">
          <a:xfrm>
            <a:off x="4194175" y="1276350"/>
            <a:ext cx="45688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>
            <a:extLst>
              <a:ext uri="{FF2B5EF4-FFF2-40B4-BE49-F238E27FC236}">
                <a16:creationId xmlns:a16="http://schemas.microsoft.com/office/drawing/2014/main" id="{929388DD-F938-C14D-9C73-12B4D8FE2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8134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cs typeface="Arial" panose="020B0604020202020204" pitchFamily="34" charset="0"/>
              </a:rPr>
              <a:t>The electric field inside a capacitor is</a:t>
            </a:r>
          </a:p>
        </p:txBody>
      </p:sp>
      <p:sp>
        <p:nvSpPr>
          <p:cNvPr id="52226" name="Text Box 4">
            <a:extLst>
              <a:ext uri="{FF2B5EF4-FFF2-40B4-BE49-F238E27FC236}">
                <a16:creationId xmlns:a16="http://schemas.microsoft.com/office/drawing/2014/main" id="{3F98BEDC-544F-6D42-8EAC-BC6E7CE40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4208463"/>
            <a:ext cx="81343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/>
              <a:t>where </a:t>
            </a:r>
            <a:r>
              <a:rPr lang="en-US" altLang="en-US" sz="2600" i="1">
                <a:latin typeface="Times New Roman" panose="02020603050405020304" pitchFamily="18" charset="0"/>
              </a:rPr>
              <a:t>A</a:t>
            </a:r>
            <a:r>
              <a:rPr lang="en-US" altLang="en-US" sz="2600" i="1"/>
              <a:t> </a:t>
            </a:r>
            <a:r>
              <a:rPr lang="en-US" altLang="en-US" sz="2600"/>
              <a:t>is the surface area of each electrode. Outside the capacitor plates, where </a:t>
            </a:r>
            <a:r>
              <a:rPr lang="en-US" altLang="en-US" sz="2600" i="1">
                <a:latin typeface="Times New Roman" panose="02020603050405020304" pitchFamily="18" charset="0"/>
              </a:rPr>
              <a:t>E</a:t>
            </a:r>
            <a:r>
              <a:rPr lang="en-US" altLang="en-US" sz="2600" baseline="-25000">
                <a:latin typeface="Symbol" pitchFamily="2" charset="2"/>
                <a:sym typeface="Symbol" pitchFamily="2" charset="2"/>
              </a:rPr>
              <a:t></a:t>
            </a:r>
            <a:r>
              <a:rPr lang="en-US" altLang="en-US" sz="2600"/>
              <a:t> and </a:t>
            </a:r>
            <a:r>
              <a:rPr lang="en-US" altLang="en-US" sz="2600" i="1">
                <a:latin typeface="Times New Roman" panose="02020603050405020304" pitchFamily="18" charset="0"/>
              </a:rPr>
              <a:t>E</a:t>
            </a:r>
            <a:r>
              <a:rPr lang="en-US" altLang="en-US" sz="2600" baseline="-25000">
                <a:latin typeface="Symbol" pitchFamily="2" charset="2"/>
                <a:sym typeface="Symbol" pitchFamily="2" charset="2"/>
              </a:rPr>
              <a:t></a:t>
            </a:r>
            <a:r>
              <a:rPr lang="en-US" altLang="en-US" sz="2600"/>
              <a:t> have equal magnitudes but </a:t>
            </a:r>
            <a:r>
              <a:rPr lang="en-US" altLang="en-US" sz="2600" i="1"/>
              <a:t>opposite </a:t>
            </a:r>
            <a:r>
              <a:rPr lang="en-US" altLang="en-US" sz="2600"/>
              <a:t>directions, the electric field is zero.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D77F7753-492F-9747-BA4E-B64C22197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176213"/>
            <a:ext cx="777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The Parallel-Plate Capacitor</a:t>
            </a:r>
          </a:p>
        </p:txBody>
      </p:sp>
      <p:sp>
        <p:nvSpPr>
          <p:cNvPr id="52228" name="Rectangle 7">
            <a:extLst>
              <a:ext uri="{FF2B5EF4-FFF2-40B4-BE49-F238E27FC236}">
                <a16:creationId xmlns:a16="http://schemas.microsoft.com/office/drawing/2014/main" id="{A318631F-DD41-3E4D-9B44-7F17C3FD4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26-66</a:t>
            </a:r>
          </a:p>
        </p:txBody>
      </p:sp>
      <p:pic>
        <p:nvPicPr>
          <p:cNvPr id="52229" name="Picture 8" descr="26_KeyEquation_07">
            <a:extLst>
              <a:ext uri="{FF2B5EF4-FFF2-40B4-BE49-F238E27FC236}">
                <a16:creationId xmlns:a16="http://schemas.microsoft.com/office/drawing/2014/main" id="{818B3EE2-3DF0-A245-BB1F-832355CEC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20575" b="8815"/>
          <a:stretch>
            <a:fillRect/>
          </a:stretch>
        </p:blipFill>
        <p:spPr bwMode="auto">
          <a:xfrm>
            <a:off x="939800" y="1676400"/>
            <a:ext cx="72136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3">
            <a:extLst>
              <a:ext uri="{FF2B5EF4-FFF2-40B4-BE49-F238E27FC236}">
                <a16:creationId xmlns:a16="http://schemas.microsoft.com/office/drawing/2014/main" id="{F82CCF07-9C6F-5240-83A2-4956EADB9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19200"/>
            <a:ext cx="38100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figure shows the electric field of an ideal parallel-plate capacitor constructed from two infinite charged planes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ideal capacitor is a good approximation as long as the electrode separation </a:t>
            </a:r>
            <a:r>
              <a:rPr lang="en-US" altLang="en-US" sz="2600" i="1">
                <a:latin typeface="Times New Roman" panose="02020603050405020304" pitchFamily="18" charset="0"/>
              </a:rPr>
              <a:t>d</a:t>
            </a:r>
            <a:r>
              <a:rPr lang="en-US" altLang="en-US" sz="2600"/>
              <a:t> is much smaller than the electrodes</a:t>
            </a:r>
            <a:r>
              <a:rPr lang="ja-JP" altLang="en-US" sz="2600"/>
              <a:t>’</a:t>
            </a:r>
            <a:r>
              <a:rPr lang="en-US" altLang="ja-JP" sz="2600"/>
              <a:t> size.</a:t>
            </a:r>
            <a:endParaRPr lang="en-US" altLang="en-US" sz="26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CA4FBF2F-55D1-7A4A-AE1E-12380A7A6CA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6675"/>
            <a:ext cx="7772400" cy="4572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Ideal Capacitor</a:t>
            </a:r>
          </a:p>
        </p:txBody>
      </p:sp>
      <p:sp>
        <p:nvSpPr>
          <p:cNvPr id="53251" name="Rectangle 5">
            <a:extLst>
              <a:ext uri="{FF2B5EF4-FFF2-40B4-BE49-F238E27FC236}">
                <a16:creationId xmlns:a16="http://schemas.microsoft.com/office/drawing/2014/main" id="{C2E1503B-9A98-654E-8B72-2A6DDA4B8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26-69</a:t>
            </a:r>
          </a:p>
        </p:txBody>
      </p:sp>
      <p:pic>
        <p:nvPicPr>
          <p:cNvPr id="53252" name="Picture 6" descr="26_21_FigureA">
            <a:extLst>
              <a:ext uri="{FF2B5EF4-FFF2-40B4-BE49-F238E27FC236}">
                <a16:creationId xmlns:a16="http://schemas.microsoft.com/office/drawing/2014/main" id="{D9839A1C-19BD-6545-9574-0FCBE70A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6" b="3207"/>
          <a:stretch>
            <a:fillRect/>
          </a:stretch>
        </p:blipFill>
        <p:spPr bwMode="auto">
          <a:xfrm>
            <a:off x="4092575" y="1371600"/>
            <a:ext cx="482282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3">
            <a:extLst>
              <a:ext uri="{FF2B5EF4-FFF2-40B4-BE49-F238E27FC236}">
                <a16:creationId xmlns:a16="http://schemas.microsoft.com/office/drawing/2014/main" id="{23A2655D-6DE1-6B4F-9BCA-E2144359E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95263"/>
            <a:ext cx="8229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Chapter 26 Preview</a:t>
            </a:r>
          </a:p>
        </p:txBody>
      </p:sp>
      <p:sp>
        <p:nvSpPr>
          <p:cNvPr id="17410" name="Rectangle 5">
            <a:extLst>
              <a:ext uri="{FF2B5EF4-FFF2-40B4-BE49-F238E27FC236}">
                <a16:creationId xmlns:a16="http://schemas.microsoft.com/office/drawing/2014/main" id="{CB5AEA65-770C-814B-9343-3269C4815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26-5</a:t>
            </a:r>
          </a:p>
        </p:txBody>
      </p:sp>
      <p:pic>
        <p:nvPicPr>
          <p:cNvPr id="17411" name="Picture 6" descr="26_ChPreview_03">
            <a:extLst>
              <a:ext uri="{FF2B5EF4-FFF2-40B4-BE49-F238E27FC236}">
                <a16:creationId xmlns:a16="http://schemas.microsoft.com/office/drawing/2014/main" id="{5120A7AB-8D85-F144-9189-5C20EDAF7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4"/>
          <a:stretch>
            <a:fillRect/>
          </a:stretch>
        </p:blipFill>
        <p:spPr bwMode="auto">
          <a:xfrm>
            <a:off x="2133600" y="925513"/>
            <a:ext cx="4876800" cy="53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8" descr="CH26_PPT_Slide_26-58">
            <a:extLst>
              <a:ext uri="{FF2B5EF4-FFF2-40B4-BE49-F238E27FC236}">
                <a16:creationId xmlns:a16="http://schemas.microsoft.com/office/drawing/2014/main" id="{15BCBF1A-D778-6F4B-AE98-AAD226411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2" t="62541" r="78607"/>
          <a:stretch>
            <a:fillRect/>
          </a:stretch>
        </p:blipFill>
        <p:spPr bwMode="auto">
          <a:xfrm>
            <a:off x="2195513" y="4929188"/>
            <a:ext cx="206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3">
            <a:extLst>
              <a:ext uri="{FF2B5EF4-FFF2-40B4-BE49-F238E27FC236}">
                <a16:creationId xmlns:a16="http://schemas.microsoft.com/office/drawing/2014/main" id="{BF2FCF60-B6D7-5243-BA25-65BC7A774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1066800"/>
            <a:ext cx="42926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Outside a real capacitor and near its edges, the electric field is affected by a complicated but weak </a:t>
            </a:r>
            <a:r>
              <a:rPr lang="en-US" altLang="en-US" sz="2600" b="1"/>
              <a:t>fringe field.</a:t>
            </a:r>
            <a:endParaRPr lang="en-US" altLang="en-US" sz="2600"/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We will keep things simple by always assuming the plates are very close together and using </a:t>
            </a:r>
            <a:r>
              <a:rPr lang="en-US" altLang="en-US" sz="2600" i="1">
                <a:latin typeface="Times New Roman" panose="02020603050405020304" pitchFamily="18" charset="0"/>
              </a:rPr>
              <a:t>E</a:t>
            </a:r>
            <a:r>
              <a:rPr lang="en-US" altLang="en-US" sz="2600">
                <a:latin typeface="Times New Roman" panose="02020603050405020304" pitchFamily="18" charset="0"/>
              </a:rPr>
              <a:t> </a:t>
            </a:r>
            <a:r>
              <a:rPr lang="en-US" altLang="en-US" sz="2600">
                <a:latin typeface="Symbol" pitchFamily="2" charset="2"/>
                <a:sym typeface="Symbol" pitchFamily="2" charset="2"/>
              </a:rPr>
              <a:t></a:t>
            </a:r>
            <a:r>
              <a:rPr lang="en-US" altLang="en-US" sz="2600">
                <a:latin typeface="Times New Roman" panose="02020603050405020304" pitchFamily="18" charset="0"/>
              </a:rPr>
              <a:t> </a:t>
            </a:r>
            <a:r>
              <a:rPr lang="en-US" altLang="en-US" sz="2600" i="1">
                <a:latin typeface="Symbol" pitchFamily="2" charset="2"/>
                <a:sym typeface="Symbol" pitchFamily="2" charset="2"/>
              </a:rPr>
              <a:t></a:t>
            </a:r>
            <a:r>
              <a:rPr lang="en-US" altLang="en-US" sz="2600">
                <a:latin typeface="Times New Roman" panose="02020603050405020304" pitchFamily="18" charset="0"/>
              </a:rPr>
              <a:t>/</a:t>
            </a:r>
            <a:r>
              <a:rPr lang="en-US" altLang="en-US" sz="2600" i="1">
                <a:latin typeface="Symbol" pitchFamily="2" charset="2"/>
                <a:sym typeface="Symbol" pitchFamily="2" charset="2"/>
              </a:rPr>
              <a:t></a:t>
            </a:r>
            <a:r>
              <a:rPr lang="en-US" altLang="en-US" sz="2600" baseline="-25000">
                <a:latin typeface="Times New Roman" panose="02020603050405020304" pitchFamily="18" charset="0"/>
              </a:rPr>
              <a:t>0</a:t>
            </a:r>
            <a:r>
              <a:rPr lang="en-US" altLang="en-US" sz="2600"/>
              <a:t> for the magnitude of the field inside a parallel-plate capacitor.</a:t>
            </a: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D4FC4C1-8411-8741-BE8A-6F8919265A4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0013"/>
            <a:ext cx="7772400" cy="381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A Real Capacitor</a:t>
            </a:r>
          </a:p>
        </p:txBody>
      </p:sp>
      <p:sp>
        <p:nvSpPr>
          <p:cNvPr id="54276" name="Rectangle 6">
            <a:extLst>
              <a:ext uri="{FF2B5EF4-FFF2-40B4-BE49-F238E27FC236}">
                <a16:creationId xmlns:a16="http://schemas.microsoft.com/office/drawing/2014/main" id="{8EBA086E-0E5C-A041-BCB6-C64527DE8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26-70</a:t>
            </a:r>
          </a:p>
        </p:txBody>
      </p:sp>
      <p:pic>
        <p:nvPicPr>
          <p:cNvPr id="54277" name="Picture 7" descr="26_21_FigureB">
            <a:extLst>
              <a:ext uri="{FF2B5EF4-FFF2-40B4-BE49-F238E27FC236}">
                <a16:creationId xmlns:a16="http://schemas.microsoft.com/office/drawing/2014/main" id="{3C0239F7-8C4F-2F41-8372-D3C49B57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2766"/>
          <a:stretch>
            <a:fillRect/>
          </a:stretch>
        </p:blipFill>
        <p:spPr bwMode="auto">
          <a:xfrm>
            <a:off x="4648200" y="914400"/>
            <a:ext cx="385921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>
            <a:extLst>
              <a:ext uri="{FF2B5EF4-FFF2-40B4-BE49-F238E27FC236}">
                <a16:creationId xmlns:a16="http://schemas.microsoft.com/office/drawing/2014/main" id="{7088E0B2-2904-CB4B-809A-26CC84703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A78C1A89-AFE0-7241-AAC4-7AD2224516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" y="212725"/>
            <a:ext cx="9105900" cy="7159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26.6 The Electric Field of a Charged Disk</a:t>
            </a:r>
          </a:p>
        </p:txBody>
      </p:sp>
      <p:sp>
        <p:nvSpPr>
          <p:cNvPr id="55299" name="Rectangle 5">
            <a:extLst>
              <a:ext uri="{FF2B5EF4-FFF2-40B4-BE49-F238E27FC236}">
                <a16:creationId xmlns:a16="http://schemas.microsoft.com/office/drawing/2014/main" id="{DE4B9E23-917B-C042-A872-BE8A096F9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26-71</a:t>
            </a:r>
          </a:p>
        </p:txBody>
      </p:sp>
      <p:pic>
        <p:nvPicPr>
          <p:cNvPr id="55300" name="Picture 7" descr="CH26_PPT_Slide_26-70">
            <a:extLst>
              <a:ext uri="{FF2B5EF4-FFF2-40B4-BE49-F238E27FC236}">
                <a16:creationId xmlns:a16="http://schemas.microsoft.com/office/drawing/2014/main" id="{B743FFD3-4947-8A4C-8C90-7E7FD2917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722438"/>
            <a:ext cx="8045450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>
            <a:extLst>
              <a:ext uri="{FF2B5EF4-FFF2-40B4-BE49-F238E27FC236}">
                <a16:creationId xmlns:a16="http://schemas.microsoft.com/office/drawing/2014/main" id="{6FFB845D-E9E3-C64E-BB39-99CC7365B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DEE5521E-5DD0-254E-80FD-A0D929C0D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12725"/>
            <a:ext cx="91059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26.6 The Electric Field of a Charged Disk</a:t>
            </a:r>
          </a:p>
        </p:txBody>
      </p:sp>
      <p:sp>
        <p:nvSpPr>
          <p:cNvPr id="56323" name="Rectangle 6">
            <a:extLst>
              <a:ext uri="{FF2B5EF4-FFF2-40B4-BE49-F238E27FC236}">
                <a16:creationId xmlns:a16="http://schemas.microsoft.com/office/drawing/2014/main" id="{294F4AA4-CBAA-E845-B00E-7270613F1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26-72</a:t>
            </a:r>
          </a:p>
        </p:txBody>
      </p:sp>
      <p:pic>
        <p:nvPicPr>
          <p:cNvPr id="56324" name="Picture 8" descr="CH26_PPT_Slide_26-71">
            <a:extLst>
              <a:ext uri="{FF2B5EF4-FFF2-40B4-BE49-F238E27FC236}">
                <a16:creationId xmlns:a16="http://schemas.microsoft.com/office/drawing/2014/main" id="{5E20B21A-C1FB-FA4F-9B5E-000D45752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449513"/>
            <a:ext cx="8548687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>
            <a:extLst>
              <a:ext uri="{FF2B5EF4-FFF2-40B4-BE49-F238E27FC236}">
                <a16:creationId xmlns:a16="http://schemas.microsoft.com/office/drawing/2014/main" id="{31E84CEE-5E2F-8346-A448-DEBBC280E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E32C446-BB50-874B-8858-5CFADE78B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12725"/>
            <a:ext cx="91059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26.6 The Electric Field of a Charged Disk</a:t>
            </a:r>
          </a:p>
        </p:txBody>
      </p:sp>
      <p:sp>
        <p:nvSpPr>
          <p:cNvPr id="57347" name="Rectangle 6">
            <a:extLst>
              <a:ext uri="{FF2B5EF4-FFF2-40B4-BE49-F238E27FC236}">
                <a16:creationId xmlns:a16="http://schemas.microsoft.com/office/drawing/2014/main" id="{E1210572-892F-DF4D-9D1E-6A6220BB5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26-73</a:t>
            </a:r>
          </a:p>
        </p:txBody>
      </p:sp>
      <p:pic>
        <p:nvPicPr>
          <p:cNvPr id="57348" name="Picture 7" descr="CH26_PPT_Slide_26-72">
            <a:extLst>
              <a:ext uri="{FF2B5EF4-FFF2-40B4-BE49-F238E27FC236}">
                <a16:creationId xmlns:a16="http://schemas.microsoft.com/office/drawing/2014/main" id="{C7B47B96-022D-2A4C-8BAC-0810C668B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470150"/>
            <a:ext cx="85407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3">
            <a:extLst>
              <a:ext uri="{FF2B5EF4-FFF2-40B4-BE49-F238E27FC236}">
                <a16:creationId xmlns:a16="http://schemas.microsoft.com/office/drawing/2014/main" id="{D70B438A-38B5-3E4E-A7A2-C812AEF6A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990600"/>
            <a:ext cx="3875087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figure shows an electric field that is the </a:t>
            </a:r>
            <a:r>
              <a:rPr lang="en-US" altLang="en-US" sz="2600" i="1"/>
              <a:t>same</a:t>
            </a:r>
            <a:r>
              <a:rPr lang="en-US" altLang="en-US" sz="2600"/>
              <a:t>—in strength and direction—at every point in a region of space.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This is called a </a:t>
            </a:r>
            <a:r>
              <a:rPr lang="en-US" altLang="en-US" sz="2600" b="1"/>
              <a:t>uniform electric field.</a:t>
            </a:r>
            <a:endParaRPr lang="en-US" altLang="en-US" sz="2600"/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easiest way to produce a uniform electric field is with a parallel-plate capacitor.</a:t>
            </a: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179D1E51-952D-BC4A-A612-4F4593ECFF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166688"/>
            <a:ext cx="7772400" cy="3048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Uniform Electric Fields</a:t>
            </a:r>
          </a:p>
        </p:txBody>
      </p:sp>
      <p:sp>
        <p:nvSpPr>
          <p:cNvPr id="58371" name="Rectangle 5">
            <a:extLst>
              <a:ext uri="{FF2B5EF4-FFF2-40B4-BE49-F238E27FC236}">
                <a16:creationId xmlns:a16="http://schemas.microsoft.com/office/drawing/2014/main" id="{76096E23-0326-E049-BF30-4DB18AE7E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26-74</a:t>
            </a:r>
          </a:p>
        </p:txBody>
      </p:sp>
      <p:pic>
        <p:nvPicPr>
          <p:cNvPr id="58372" name="Picture 6" descr="26_22_Figure">
            <a:extLst>
              <a:ext uri="{FF2B5EF4-FFF2-40B4-BE49-F238E27FC236}">
                <a16:creationId xmlns:a16="http://schemas.microsoft.com/office/drawing/2014/main" id="{209D0287-6D81-3340-B79B-E32469B8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152400" y="1643063"/>
            <a:ext cx="4816475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89AAAD73-676E-3E4D-A18A-6C7B94BFE2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100013"/>
            <a:ext cx="8305800" cy="411162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26.7 Charge Density on a Cell Wall</a:t>
            </a:r>
          </a:p>
        </p:txBody>
      </p:sp>
      <p:sp>
        <p:nvSpPr>
          <p:cNvPr id="59394" name="Rectangle 4">
            <a:extLst>
              <a:ext uri="{FF2B5EF4-FFF2-40B4-BE49-F238E27FC236}">
                <a16:creationId xmlns:a16="http://schemas.microsoft.com/office/drawing/2014/main" id="{A1EB39F1-C1FE-D749-9C31-580AD7BAC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26-75</a:t>
            </a:r>
          </a:p>
        </p:txBody>
      </p:sp>
      <p:pic>
        <p:nvPicPr>
          <p:cNvPr id="59395" name="Picture 5" descr="CH26_PPT_Slide_26-74">
            <a:extLst>
              <a:ext uri="{FF2B5EF4-FFF2-40B4-BE49-F238E27FC236}">
                <a16:creationId xmlns:a16="http://schemas.microsoft.com/office/drawing/2014/main" id="{DD5E6741-ACA4-D049-9DA2-83BCA9B47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306513"/>
            <a:ext cx="8548687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D7E91AB4-FE92-2247-A848-0801A51A5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00013"/>
            <a:ext cx="83058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26.7 Charge Density on a Cell Wall</a:t>
            </a:r>
          </a:p>
        </p:txBody>
      </p:sp>
      <p:sp>
        <p:nvSpPr>
          <p:cNvPr id="60418" name="Rectangle 6">
            <a:extLst>
              <a:ext uri="{FF2B5EF4-FFF2-40B4-BE49-F238E27FC236}">
                <a16:creationId xmlns:a16="http://schemas.microsoft.com/office/drawing/2014/main" id="{54DB61F0-41D4-D74F-88CB-2ABCBB049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26-76</a:t>
            </a:r>
          </a:p>
        </p:txBody>
      </p:sp>
      <p:pic>
        <p:nvPicPr>
          <p:cNvPr id="60419" name="Picture 8" descr="CH26_PPT_Slide_26-75">
            <a:extLst>
              <a:ext uri="{FF2B5EF4-FFF2-40B4-BE49-F238E27FC236}">
                <a16:creationId xmlns:a16="http://schemas.microsoft.com/office/drawing/2014/main" id="{B75A13CC-92D1-C64C-B1C1-81C6FE913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838200"/>
            <a:ext cx="8548687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9" descr="26_23_Figure">
            <a:extLst>
              <a:ext uri="{FF2B5EF4-FFF2-40B4-BE49-F238E27FC236}">
                <a16:creationId xmlns:a16="http://schemas.microsoft.com/office/drawing/2014/main" id="{B0685E86-5509-8244-A5BB-7FF2B245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7"/>
          <a:stretch>
            <a:fillRect/>
          </a:stretch>
        </p:blipFill>
        <p:spPr bwMode="auto">
          <a:xfrm>
            <a:off x="1689100" y="3498850"/>
            <a:ext cx="58547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EA2B7C6A-DF19-8947-96F7-53D8DB1B3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87313"/>
            <a:ext cx="83058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26.7 Charge Density on a Cell Wall</a:t>
            </a:r>
          </a:p>
        </p:txBody>
      </p:sp>
      <p:sp>
        <p:nvSpPr>
          <p:cNvPr id="61442" name="Rectangle 6">
            <a:extLst>
              <a:ext uri="{FF2B5EF4-FFF2-40B4-BE49-F238E27FC236}">
                <a16:creationId xmlns:a16="http://schemas.microsoft.com/office/drawing/2014/main" id="{EF657FF5-F721-914B-892B-F2DDF1FE0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26-77</a:t>
            </a:r>
          </a:p>
        </p:txBody>
      </p:sp>
      <p:pic>
        <p:nvPicPr>
          <p:cNvPr id="61443" name="Picture 7" descr="26_23_Figure">
            <a:extLst>
              <a:ext uri="{FF2B5EF4-FFF2-40B4-BE49-F238E27FC236}">
                <a16:creationId xmlns:a16="http://schemas.microsoft.com/office/drawing/2014/main" id="{B0BEA5BF-183F-404F-938F-0563D64EF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7"/>
          <a:stretch>
            <a:fillRect/>
          </a:stretch>
        </p:blipFill>
        <p:spPr bwMode="auto">
          <a:xfrm>
            <a:off x="1689100" y="3609975"/>
            <a:ext cx="58547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8" descr="CH26_PPT_Slide_26-76">
            <a:extLst>
              <a:ext uri="{FF2B5EF4-FFF2-40B4-BE49-F238E27FC236}">
                <a16:creationId xmlns:a16="http://schemas.microsoft.com/office/drawing/2014/main" id="{1A64E849-78B6-D948-8FC1-32B846FA8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746125"/>
            <a:ext cx="8548687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4F153298-7478-6C40-8147-88FABC630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87313"/>
            <a:ext cx="83058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26.7 Charge Density on a Cell Wall</a:t>
            </a:r>
          </a:p>
        </p:txBody>
      </p:sp>
      <p:sp>
        <p:nvSpPr>
          <p:cNvPr id="62466" name="Rectangle 6">
            <a:extLst>
              <a:ext uri="{FF2B5EF4-FFF2-40B4-BE49-F238E27FC236}">
                <a16:creationId xmlns:a16="http://schemas.microsoft.com/office/drawing/2014/main" id="{DB729293-CCAE-394E-90F5-47C148F52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26-78</a:t>
            </a:r>
          </a:p>
        </p:txBody>
      </p:sp>
      <p:pic>
        <p:nvPicPr>
          <p:cNvPr id="62467" name="Picture 8" descr="26_23_Figure">
            <a:extLst>
              <a:ext uri="{FF2B5EF4-FFF2-40B4-BE49-F238E27FC236}">
                <a16:creationId xmlns:a16="http://schemas.microsoft.com/office/drawing/2014/main" id="{2D167621-D181-524C-A77C-D36701D51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7"/>
          <a:stretch>
            <a:fillRect/>
          </a:stretch>
        </p:blipFill>
        <p:spPr bwMode="auto">
          <a:xfrm>
            <a:off x="1689100" y="3609975"/>
            <a:ext cx="58547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9" descr="CH26_PPT_Slide_26-77">
            <a:extLst>
              <a:ext uri="{FF2B5EF4-FFF2-40B4-BE49-F238E27FC236}">
                <a16:creationId xmlns:a16="http://schemas.microsoft.com/office/drawing/2014/main" id="{971B4A39-7BE3-4F47-9B22-2B7C3AB7C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85800"/>
            <a:ext cx="8548687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10">
            <a:extLst>
              <a:ext uri="{FF2B5EF4-FFF2-40B4-BE49-F238E27FC236}">
                <a16:creationId xmlns:a16="http://schemas.microsoft.com/office/drawing/2014/main" id="{F58C71BF-7ECB-904B-BB63-3467D359E1AC}"/>
              </a:ext>
            </a:extLst>
          </p:cNvPr>
          <p:cNvGrpSpPr>
            <a:grpSpLocks/>
          </p:cNvGrpSpPr>
          <p:nvPr/>
        </p:nvGrpSpPr>
        <p:grpSpPr bwMode="auto">
          <a:xfrm>
            <a:off x="61913" y="1074738"/>
            <a:ext cx="8134350" cy="1917700"/>
            <a:chOff x="39" y="677"/>
            <a:chExt cx="5124" cy="1208"/>
          </a:xfrm>
        </p:grpSpPr>
        <p:pic>
          <p:nvPicPr>
            <p:cNvPr id="63493" name="Picture 8" descr="CH5_PPT_Slide_5-73a">
              <a:extLst>
                <a:ext uri="{FF2B5EF4-FFF2-40B4-BE49-F238E27FC236}">
                  <a16:creationId xmlns:a16="http://schemas.microsoft.com/office/drawing/2014/main" id="{64699378-4435-BC4F-AE5D-563313832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87" b="56766"/>
            <a:stretch>
              <a:fillRect/>
            </a:stretch>
          </p:blipFill>
          <p:spPr bwMode="auto">
            <a:xfrm>
              <a:off x="3177" y="1507"/>
              <a:ext cx="19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4" name="Picture 9" descr="CH5_PPT_Slide_5-73a">
              <a:extLst>
                <a:ext uri="{FF2B5EF4-FFF2-40B4-BE49-F238E27FC236}">
                  <a16:creationId xmlns:a16="http://schemas.microsoft.com/office/drawing/2014/main" id="{BBF9BA38-3698-BF40-8368-96815418C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87" b="56766"/>
            <a:stretch>
              <a:fillRect/>
            </a:stretch>
          </p:blipFill>
          <p:spPr bwMode="auto">
            <a:xfrm>
              <a:off x="3906" y="1510"/>
              <a:ext cx="19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5" name="Picture 7" descr="CH5_PPT_Slide_5-73a">
              <a:extLst>
                <a:ext uri="{FF2B5EF4-FFF2-40B4-BE49-F238E27FC236}">
                  <a16:creationId xmlns:a16="http://schemas.microsoft.com/office/drawing/2014/main" id="{B8284CC9-A8DD-AA4B-B500-3E8408F5D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92" b="56766"/>
            <a:stretch>
              <a:fillRect/>
            </a:stretch>
          </p:blipFill>
          <p:spPr bwMode="auto">
            <a:xfrm>
              <a:off x="2880" y="903"/>
              <a:ext cx="144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6" name="Text Box 3">
              <a:extLst>
                <a:ext uri="{FF2B5EF4-FFF2-40B4-BE49-F238E27FC236}">
                  <a16:creationId xmlns:a16="http://schemas.microsoft.com/office/drawing/2014/main" id="{1D07C66A-F8A5-9C4D-B54B-748A1E2D5C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" y="677"/>
              <a:ext cx="5124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4163" indent="-2841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>
                  <a:cs typeface="Arial" panose="020B0604020202020204" pitchFamily="34" charset="0"/>
                </a:rPr>
                <a:t>Consider a particle of charge </a:t>
              </a:r>
              <a:r>
                <a:rPr lang="en-US" altLang="en-US" sz="2600" i="1">
                  <a:latin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en-US" altLang="en-US" sz="2600">
                  <a:cs typeface="Arial" panose="020B0604020202020204" pitchFamily="34" charset="0"/>
                </a:rPr>
                <a:t> and mass </a:t>
              </a:r>
              <a:r>
                <a:rPr lang="en-US" altLang="en-US" sz="2600" i="1"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  <a:r>
                <a:rPr lang="en-US" altLang="en-US" sz="2600">
                  <a:cs typeface="Arial" panose="020B0604020202020204" pitchFamily="34" charset="0"/>
                </a:rPr>
                <a:t> at a point where an electric field </a:t>
              </a:r>
              <a:r>
                <a:rPr lang="en-US" altLang="en-US" sz="2600" i="1">
                  <a:latin typeface="Times New Roman" panose="02020603050405020304" pitchFamily="18" charset="0"/>
                  <a:cs typeface="Arial" panose="020B0604020202020204" pitchFamily="34" charset="0"/>
                </a:rPr>
                <a:t>E</a:t>
              </a:r>
              <a:r>
                <a:rPr lang="en-US" altLang="en-US" sz="2600">
                  <a:cs typeface="Arial" panose="020B0604020202020204" pitchFamily="34" charset="0"/>
                </a:rPr>
                <a:t> has been produced by </a:t>
              </a:r>
              <a:r>
                <a:rPr lang="en-US" altLang="en-US" sz="2600" i="1">
                  <a:cs typeface="Arial" panose="020B0604020202020204" pitchFamily="34" charset="0"/>
                </a:rPr>
                <a:t>other </a:t>
              </a:r>
              <a:r>
                <a:rPr lang="en-US" altLang="en-US" sz="2600">
                  <a:cs typeface="Arial" panose="020B0604020202020204" pitchFamily="34" charset="0"/>
                </a:rPr>
                <a:t>charges, the source charges.</a:t>
              </a:r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>
                  <a:cs typeface="Arial" panose="020B0604020202020204" pitchFamily="34" charset="0"/>
                </a:rPr>
                <a:t>The electric field exerts a force </a:t>
              </a:r>
              <a:r>
                <a:rPr lang="en-US" altLang="en-US" sz="2600" i="1">
                  <a:latin typeface="Times New Roman" panose="02020603050405020304" pitchFamily="18" charset="0"/>
                  <a:cs typeface="Arial" panose="020B0604020202020204" pitchFamily="34" charset="0"/>
                </a:rPr>
                <a:t>F</a:t>
              </a:r>
              <a:r>
                <a:rPr lang="en-US" altLang="en-US" sz="2600" baseline="-25000">
                  <a:latin typeface="Times New Roman" panose="02020603050405020304" pitchFamily="18" charset="0"/>
                  <a:cs typeface="Arial" panose="020B0604020202020204" pitchFamily="34" charset="0"/>
                </a:rPr>
                <a:t>on</a:t>
              </a:r>
              <a:r>
                <a:rPr lang="en-US" altLang="en-US" sz="2600" i="1" baseline="-25000">
                  <a:latin typeface="Times New Roman" panose="02020603050405020304" pitchFamily="18" charset="0"/>
                  <a:cs typeface="Arial" panose="020B0604020202020204" pitchFamily="34" charset="0"/>
                </a:rPr>
                <a:t> q</a:t>
              </a:r>
              <a:r>
                <a:rPr lang="en-US" altLang="en-US" sz="2600" i="1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600">
                  <a:latin typeface="Symbol" pitchFamily="2" charset="2"/>
                  <a:cs typeface="Arial" panose="020B0604020202020204" pitchFamily="34" charset="0"/>
                  <a:sym typeface="Symbol" pitchFamily="2" charset="2"/>
                </a:rPr>
                <a:t></a:t>
              </a:r>
              <a:r>
                <a:rPr lang="en-US" altLang="en-US" sz="2600" i="1">
                  <a:latin typeface="Times New Roman" panose="02020603050405020304" pitchFamily="18" charset="0"/>
                  <a:cs typeface="Arial" panose="020B0604020202020204" pitchFamily="34" charset="0"/>
                </a:rPr>
                <a:t> qE</a:t>
              </a:r>
              <a:r>
                <a:rPr lang="en-US" altLang="en-US" sz="2600" i="1">
                  <a:cs typeface="Arial" panose="020B0604020202020204" pitchFamily="34" charset="0"/>
                </a:rPr>
                <a:t>.</a:t>
              </a:r>
              <a:endParaRPr lang="en-US" altLang="en-US" sz="2600">
                <a:cs typeface="Arial" panose="020B0604020202020204" pitchFamily="34" charset="0"/>
              </a:endParaRPr>
            </a:p>
          </p:txBody>
        </p:sp>
      </p:grpSp>
      <p:sp>
        <p:nvSpPr>
          <p:cNvPr id="63490" name="Rectangle 2">
            <a:extLst>
              <a:ext uri="{FF2B5EF4-FFF2-40B4-BE49-F238E27FC236}">
                <a16:creationId xmlns:a16="http://schemas.microsoft.com/office/drawing/2014/main" id="{C6582D63-7FEE-BE4F-BFE7-07C71D7F89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0013"/>
            <a:ext cx="8839200" cy="381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Motion of a Charged Particle in an Electric Field</a:t>
            </a:r>
          </a:p>
        </p:txBody>
      </p:sp>
      <p:sp>
        <p:nvSpPr>
          <p:cNvPr id="63491" name="Rectangle 11">
            <a:extLst>
              <a:ext uri="{FF2B5EF4-FFF2-40B4-BE49-F238E27FC236}">
                <a16:creationId xmlns:a16="http://schemas.microsoft.com/office/drawing/2014/main" id="{02A56EF1-4EE2-EA4F-9E55-27C248FAE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26-79</a:t>
            </a:r>
          </a:p>
        </p:txBody>
      </p:sp>
      <p:pic>
        <p:nvPicPr>
          <p:cNvPr id="63492" name="Picture 12" descr="26_24_Figure">
            <a:extLst>
              <a:ext uri="{FF2B5EF4-FFF2-40B4-BE49-F238E27FC236}">
                <a16:creationId xmlns:a16="http://schemas.microsoft.com/office/drawing/2014/main" id="{23C198FB-9052-084B-9C67-33BA1A2E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"/>
          <a:stretch>
            <a:fillRect/>
          </a:stretch>
        </p:blipFill>
        <p:spPr bwMode="auto">
          <a:xfrm>
            <a:off x="296863" y="3429000"/>
            <a:ext cx="85486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3">
            <a:extLst>
              <a:ext uri="{FF2B5EF4-FFF2-40B4-BE49-F238E27FC236}">
                <a16:creationId xmlns:a16="http://schemas.microsoft.com/office/drawing/2014/main" id="{DB7643D9-3FF7-2445-A86A-8FDC43626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95263"/>
            <a:ext cx="8229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Chapter 26 Preview</a:t>
            </a:r>
          </a:p>
        </p:txBody>
      </p:sp>
      <p:sp>
        <p:nvSpPr>
          <p:cNvPr id="18434" name="Rectangle 5">
            <a:extLst>
              <a:ext uri="{FF2B5EF4-FFF2-40B4-BE49-F238E27FC236}">
                <a16:creationId xmlns:a16="http://schemas.microsoft.com/office/drawing/2014/main" id="{60EB8562-24D7-3F41-A118-64BE8C703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26-6</a:t>
            </a:r>
          </a:p>
        </p:txBody>
      </p:sp>
      <p:pic>
        <p:nvPicPr>
          <p:cNvPr id="18435" name="Picture 6" descr="26_ChPreview_04">
            <a:extLst>
              <a:ext uri="{FF2B5EF4-FFF2-40B4-BE49-F238E27FC236}">
                <a16:creationId xmlns:a16="http://schemas.microsoft.com/office/drawing/2014/main" id="{6319206D-97A6-BB4F-AE78-5799EF5C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2"/>
          <a:stretch>
            <a:fillRect/>
          </a:stretch>
        </p:blipFill>
        <p:spPr bwMode="auto">
          <a:xfrm>
            <a:off x="1905000" y="1219200"/>
            <a:ext cx="52578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3" name="Group 11">
            <a:extLst>
              <a:ext uri="{FF2B5EF4-FFF2-40B4-BE49-F238E27FC236}">
                <a16:creationId xmlns:a16="http://schemas.microsoft.com/office/drawing/2014/main" id="{F5CC8161-EADD-3D4A-BBD2-EE9C7222D589}"/>
              </a:ext>
            </a:extLst>
          </p:cNvPr>
          <p:cNvGrpSpPr>
            <a:grpSpLocks/>
          </p:cNvGrpSpPr>
          <p:nvPr/>
        </p:nvGrpSpPr>
        <p:grpSpPr bwMode="auto">
          <a:xfrm>
            <a:off x="44450" y="1389063"/>
            <a:ext cx="8718550" cy="1971675"/>
            <a:chOff x="28" y="875"/>
            <a:chExt cx="5492" cy="1242"/>
          </a:xfrm>
        </p:grpSpPr>
        <p:pic>
          <p:nvPicPr>
            <p:cNvPr id="64519" name="Picture 8" descr="CH5_PPT_Slide_5-73a">
              <a:extLst>
                <a:ext uri="{FF2B5EF4-FFF2-40B4-BE49-F238E27FC236}">
                  <a16:creationId xmlns:a16="http://schemas.microsoft.com/office/drawing/2014/main" id="{66D4C44E-946F-8E46-8488-38EC9BB49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87" b="56766"/>
            <a:stretch>
              <a:fillRect/>
            </a:stretch>
          </p:blipFill>
          <p:spPr bwMode="auto">
            <a:xfrm>
              <a:off x="3218" y="875"/>
              <a:ext cx="19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0" name="Picture 9" descr="CH5_PPT_Slide_5-73a">
              <a:extLst>
                <a:ext uri="{FF2B5EF4-FFF2-40B4-BE49-F238E27FC236}">
                  <a16:creationId xmlns:a16="http://schemas.microsoft.com/office/drawing/2014/main" id="{5E291C7B-6640-FA49-A305-5D87D57C3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87" b="56766"/>
            <a:stretch>
              <a:fillRect/>
            </a:stretch>
          </p:blipFill>
          <p:spPr bwMode="auto">
            <a:xfrm>
              <a:off x="3938" y="875"/>
              <a:ext cx="19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1" name="Text Box 3">
              <a:extLst>
                <a:ext uri="{FF2B5EF4-FFF2-40B4-BE49-F238E27FC236}">
                  <a16:creationId xmlns:a16="http://schemas.microsoft.com/office/drawing/2014/main" id="{1BDD265F-3055-2640-B0E6-365899EC4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" y="909"/>
              <a:ext cx="5492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>
                  <a:cs typeface="Arial" panose="020B0604020202020204" pitchFamily="34" charset="0"/>
                </a:rPr>
                <a:t>The electric field exerts a force</a:t>
              </a:r>
              <a:r>
                <a:rPr lang="en-US" altLang="en-US" sz="260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600" i="1">
                  <a:latin typeface="Times New Roman" panose="02020603050405020304" pitchFamily="18" charset="0"/>
                  <a:cs typeface="Arial" panose="020B0604020202020204" pitchFamily="34" charset="0"/>
                </a:rPr>
                <a:t>F</a:t>
              </a:r>
              <a:r>
                <a:rPr lang="en-US" altLang="en-US" sz="2600" baseline="-25000">
                  <a:latin typeface="Times New Roman" panose="02020603050405020304" pitchFamily="18" charset="0"/>
                  <a:cs typeface="Arial" panose="020B0604020202020204" pitchFamily="34" charset="0"/>
                </a:rPr>
                <a:t>on</a:t>
              </a:r>
              <a:r>
                <a:rPr lang="en-US" altLang="en-US" sz="2600" i="1" baseline="-25000">
                  <a:latin typeface="Times New Roman" panose="02020603050405020304" pitchFamily="18" charset="0"/>
                  <a:cs typeface="Arial" panose="020B0604020202020204" pitchFamily="34" charset="0"/>
                </a:rPr>
                <a:t> q</a:t>
              </a:r>
              <a:r>
                <a:rPr lang="en-US" altLang="en-US" sz="2600" i="1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600">
                  <a:latin typeface="Symbol" pitchFamily="2" charset="2"/>
                  <a:cs typeface="Arial" panose="020B0604020202020204" pitchFamily="34" charset="0"/>
                  <a:sym typeface="Symbol" pitchFamily="2" charset="2"/>
                </a:rPr>
                <a:t></a:t>
              </a:r>
              <a:r>
                <a:rPr lang="en-US" altLang="en-US" sz="2600" i="1">
                  <a:latin typeface="Times New Roman" panose="02020603050405020304" pitchFamily="18" charset="0"/>
                  <a:cs typeface="Arial" panose="020B0604020202020204" pitchFamily="34" charset="0"/>
                </a:rPr>
                <a:t> qE</a:t>
              </a:r>
              <a:r>
                <a:rPr lang="en-US" altLang="en-US" sz="260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600">
                  <a:cs typeface="Arial" panose="020B0604020202020204" pitchFamily="34" charset="0"/>
                </a:rPr>
                <a:t>on a charged particle.</a:t>
              </a:r>
              <a:endParaRPr lang="en-US" altLang="en-US" sz="2600">
                <a:latin typeface="Times New Roman" panose="02020603050405020304" pitchFamily="18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>
                  <a:cs typeface="Arial" panose="020B0604020202020204" pitchFamily="34" charset="0"/>
                </a:rPr>
                <a:t>If this is the only force acting on </a:t>
              </a:r>
              <a:r>
                <a:rPr lang="en-US" altLang="en-US" sz="2600" i="1">
                  <a:latin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en-US" altLang="en-US" sz="2600">
                  <a:cs typeface="Arial" panose="020B0604020202020204" pitchFamily="34" charset="0"/>
                </a:rPr>
                <a:t>, it causes the charged particle to accelerate with</a:t>
              </a:r>
              <a:endParaRPr lang="en-US" altLang="en-US" sz="26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4514" name="Rectangle 2">
            <a:extLst>
              <a:ext uri="{FF2B5EF4-FFF2-40B4-BE49-F238E27FC236}">
                <a16:creationId xmlns:a16="http://schemas.microsoft.com/office/drawing/2014/main" id="{C6310ED1-3B1B-354F-AF84-E6F0B7BFBAF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100013"/>
            <a:ext cx="8929687" cy="381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Motion of a Charged Particle in an Electric Field</a:t>
            </a:r>
          </a:p>
        </p:txBody>
      </p:sp>
      <p:sp>
        <p:nvSpPr>
          <p:cNvPr id="316420" name="Text Box 5">
            <a:extLst>
              <a:ext uri="{FF2B5EF4-FFF2-40B4-BE49-F238E27FC236}">
                <a16:creationId xmlns:a16="http://schemas.microsoft.com/office/drawing/2014/main" id="{1E14CA69-3F80-A64E-BD0A-506D30520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4364038"/>
            <a:ext cx="81343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37992050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38046025" indent="-507873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  <a:defRPr/>
            </a:pPr>
            <a:r>
              <a:rPr lang="en-US" sz="2600" dirty="0">
                <a:latin typeface="+mn-lt"/>
                <a:cs typeface="Arial" charset="0"/>
              </a:rPr>
              <a:t>In a uniform field, the acceleration is constant:</a:t>
            </a:r>
            <a:endParaRPr lang="en-US" dirty="0">
              <a:latin typeface="+mn-lt"/>
              <a:cs typeface="Arial" charset="0"/>
            </a:endParaRPr>
          </a:p>
        </p:txBody>
      </p:sp>
      <p:sp>
        <p:nvSpPr>
          <p:cNvPr id="64516" name="Rectangle 12">
            <a:extLst>
              <a:ext uri="{FF2B5EF4-FFF2-40B4-BE49-F238E27FC236}">
                <a16:creationId xmlns:a16="http://schemas.microsoft.com/office/drawing/2014/main" id="{B660EA4A-2D6E-EF46-808E-EE0FA8F09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26-80</a:t>
            </a:r>
          </a:p>
        </p:txBody>
      </p:sp>
      <p:pic>
        <p:nvPicPr>
          <p:cNvPr id="64517" name="Picture 13" descr="26_KeyEquation_08">
            <a:extLst>
              <a:ext uri="{FF2B5EF4-FFF2-40B4-BE49-F238E27FC236}">
                <a16:creationId xmlns:a16="http://schemas.microsoft.com/office/drawing/2014/main" id="{2A67FFAE-0270-B745-B370-75FDFCD1A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9294"/>
          <a:stretch>
            <a:fillRect/>
          </a:stretch>
        </p:blipFill>
        <p:spPr bwMode="auto">
          <a:xfrm>
            <a:off x="3100388" y="5129213"/>
            <a:ext cx="294322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5" descr="CH26_PPT_Slide_26-79b">
            <a:extLst>
              <a:ext uri="{FF2B5EF4-FFF2-40B4-BE49-F238E27FC236}">
                <a16:creationId xmlns:a16="http://schemas.microsoft.com/office/drawing/2014/main" id="{E0338ABA-9822-E749-A59B-D95CA90D3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87"/>
          <a:stretch>
            <a:fillRect/>
          </a:stretch>
        </p:blipFill>
        <p:spPr bwMode="auto">
          <a:xfrm>
            <a:off x="3121025" y="3321050"/>
            <a:ext cx="28987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3">
            <a:extLst>
              <a:ext uri="{FF2B5EF4-FFF2-40B4-BE49-F238E27FC236}">
                <a16:creationId xmlns:a16="http://schemas.microsoft.com/office/drawing/2014/main" id="{F21E2801-7CE8-0945-B25D-21A80241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768350"/>
            <a:ext cx="4300538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ja-JP" altLang="en-US" sz="2600">
                <a:cs typeface="Arial" panose="020B0604020202020204" pitchFamily="34" charset="0"/>
              </a:rPr>
              <a:t>“</a:t>
            </a:r>
            <a:r>
              <a:rPr lang="en-US" altLang="ja-JP" sz="2600">
                <a:cs typeface="Arial" panose="020B0604020202020204" pitchFamily="34" charset="0"/>
              </a:rPr>
              <a:t>DNA fingerprints</a:t>
            </a:r>
            <a:r>
              <a:rPr lang="ja-JP" altLang="en-US" sz="2600">
                <a:cs typeface="Arial" panose="020B0604020202020204" pitchFamily="34" charset="0"/>
              </a:rPr>
              <a:t>”</a:t>
            </a:r>
            <a:r>
              <a:rPr lang="en-US" altLang="ja-JP" sz="2600">
                <a:cs typeface="Arial" panose="020B0604020202020204" pitchFamily="34" charset="0"/>
              </a:rPr>
              <a:t> are measured with the technique of </a:t>
            </a:r>
            <a:r>
              <a:rPr lang="en-US" altLang="ja-JP" sz="2600" i="1">
                <a:cs typeface="Arial" panose="020B0604020202020204" pitchFamily="34" charset="0"/>
              </a:rPr>
              <a:t>gel electrophoresis.</a:t>
            </a:r>
            <a:endParaRPr lang="en-US" altLang="ja-JP" sz="2600"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 solution of negatively charged DNA fragments migrate through the gel when placed in a uniform electric field.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Because the gel exerts a drag force, the fragments move at a terminal speed inversely proportional to their size.</a:t>
            </a: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58CC1006-8376-0B4D-A987-53D92FC85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00013"/>
            <a:ext cx="89296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Motion of a Charged Particle in an Electric Field</a:t>
            </a:r>
          </a:p>
        </p:txBody>
      </p:sp>
      <p:sp>
        <p:nvSpPr>
          <p:cNvPr id="65539" name="Rectangle 6">
            <a:extLst>
              <a:ext uri="{FF2B5EF4-FFF2-40B4-BE49-F238E27FC236}">
                <a16:creationId xmlns:a16="http://schemas.microsoft.com/office/drawing/2014/main" id="{D5D304CC-EEBD-BF4D-8B6A-7906645AF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26-81</a:t>
            </a:r>
          </a:p>
        </p:txBody>
      </p:sp>
      <p:pic>
        <p:nvPicPr>
          <p:cNvPr id="65540" name="Picture 7" descr="26_Pg767_UnPhoto">
            <a:extLst>
              <a:ext uri="{FF2B5EF4-FFF2-40B4-BE49-F238E27FC236}">
                <a16:creationId xmlns:a16="http://schemas.microsoft.com/office/drawing/2014/main" id="{787CFB34-AE44-AF47-B160-849F53773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2"/>
          <a:stretch>
            <a:fillRect/>
          </a:stretch>
        </p:blipFill>
        <p:spPr bwMode="auto">
          <a:xfrm>
            <a:off x="117475" y="1050925"/>
            <a:ext cx="45307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3ED36819-9617-9A47-AE92-793B3462770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100013"/>
            <a:ext cx="7772400" cy="381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Dipoles in a Uniform Electric Field</a:t>
            </a:r>
          </a:p>
        </p:txBody>
      </p:sp>
      <p:sp>
        <p:nvSpPr>
          <p:cNvPr id="66562" name="Text Box 3">
            <a:extLst>
              <a:ext uri="{FF2B5EF4-FFF2-40B4-BE49-F238E27FC236}">
                <a16:creationId xmlns:a16="http://schemas.microsoft.com/office/drawing/2014/main" id="{54E83FDD-68D2-7B4F-8904-D44160A72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1257300"/>
            <a:ext cx="4205287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figure shows an electric dipole placed in a </a:t>
            </a:r>
            <a:r>
              <a:rPr lang="en-US" altLang="en-US" sz="2600" i="1">
                <a:cs typeface="Arial" panose="020B0604020202020204" pitchFamily="34" charset="0"/>
              </a:rPr>
              <a:t>uniform </a:t>
            </a:r>
            <a:r>
              <a:rPr lang="en-US" altLang="en-US" sz="2600">
                <a:cs typeface="Arial" panose="020B0604020202020204" pitchFamily="34" charset="0"/>
              </a:rPr>
              <a:t>external electric field.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net force on the dipole is zero.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electric field exerts a </a:t>
            </a:r>
            <a:r>
              <a:rPr lang="en-US" altLang="en-US" sz="2600" i="1">
                <a:cs typeface="Arial" panose="020B0604020202020204" pitchFamily="34" charset="0"/>
              </a:rPr>
              <a:t>torque </a:t>
            </a:r>
            <a:r>
              <a:rPr lang="en-US" altLang="en-US" sz="2600">
                <a:cs typeface="Arial" panose="020B0604020202020204" pitchFamily="34" charset="0"/>
              </a:rPr>
              <a:t>on the dipole which causes it to </a:t>
            </a:r>
            <a:r>
              <a:rPr lang="en-US" altLang="en-US" sz="2600" i="1">
                <a:cs typeface="Arial" panose="020B0604020202020204" pitchFamily="34" charset="0"/>
              </a:rPr>
              <a:t>rotate.</a:t>
            </a:r>
          </a:p>
        </p:txBody>
      </p:sp>
      <p:sp>
        <p:nvSpPr>
          <p:cNvPr id="66563" name="Rectangle 5">
            <a:extLst>
              <a:ext uri="{FF2B5EF4-FFF2-40B4-BE49-F238E27FC236}">
                <a16:creationId xmlns:a16="http://schemas.microsoft.com/office/drawing/2014/main" id="{E3D3BC77-AA56-5B48-AC9F-014D4D09C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26-86</a:t>
            </a:r>
          </a:p>
        </p:txBody>
      </p:sp>
      <p:pic>
        <p:nvPicPr>
          <p:cNvPr id="66564" name="Picture 6" descr="26_27_FigureA">
            <a:extLst>
              <a:ext uri="{FF2B5EF4-FFF2-40B4-BE49-F238E27FC236}">
                <a16:creationId xmlns:a16="http://schemas.microsoft.com/office/drawing/2014/main" id="{1E48EB01-4BE3-0A4E-A7E9-D98F1EC59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b="6113"/>
          <a:stretch>
            <a:fillRect/>
          </a:stretch>
        </p:blipFill>
        <p:spPr bwMode="auto">
          <a:xfrm>
            <a:off x="4419600" y="2057400"/>
            <a:ext cx="43561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5" name="Group 11">
            <a:extLst>
              <a:ext uri="{FF2B5EF4-FFF2-40B4-BE49-F238E27FC236}">
                <a16:creationId xmlns:a16="http://schemas.microsoft.com/office/drawing/2014/main" id="{94F44C4C-84A3-694F-AC8A-38CE10DE6131}"/>
              </a:ext>
            </a:extLst>
          </p:cNvPr>
          <p:cNvGrpSpPr>
            <a:grpSpLocks/>
          </p:cNvGrpSpPr>
          <p:nvPr/>
        </p:nvGrpSpPr>
        <p:grpSpPr bwMode="auto">
          <a:xfrm>
            <a:off x="28575" y="1001713"/>
            <a:ext cx="4191000" cy="5251450"/>
            <a:chOff x="18" y="631"/>
            <a:chExt cx="2640" cy="3308"/>
          </a:xfrm>
        </p:grpSpPr>
        <p:sp>
          <p:nvSpPr>
            <p:cNvPr id="67589" name="Text Box 3">
              <a:extLst>
                <a:ext uri="{FF2B5EF4-FFF2-40B4-BE49-F238E27FC236}">
                  <a16:creationId xmlns:a16="http://schemas.microsoft.com/office/drawing/2014/main" id="{BC0032B7-E8B3-F341-9DE8-28C6A3478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" y="631"/>
              <a:ext cx="2640" cy="3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>
                  <a:cs typeface="Arial" panose="020B0604020202020204" pitchFamily="34" charset="0"/>
                </a:rPr>
                <a:t>The figure shows an electric dipole placed in a </a:t>
              </a:r>
              <a:r>
                <a:rPr lang="en-US" altLang="en-US" sz="2600" i="1">
                  <a:cs typeface="Arial" panose="020B0604020202020204" pitchFamily="34" charset="0"/>
                </a:rPr>
                <a:t>uniform </a:t>
              </a:r>
              <a:r>
                <a:rPr lang="en-US" altLang="en-US" sz="2600">
                  <a:cs typeface="Arial" panose="020B0604020202020204" pitchFamily="34" charset="0"/>
                </a:rPr>
                <a:t>external electric field.</a:t>
              </a:r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>
                  <a:cs typeface="Arial" panose="020B0604020202020204" pitchFamily="34" charset="0"/>
                </a:rPr>
                <a:t>The torque causes the dipole to rotate until it is aligned with the electric field, as shown.</a:t>
              </a:r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>
                  <a:cs typeface="Arial" panose="020B0604020202020204" pitchFamily="34" charset="0"/>
                </a:rPr>
                <a:t>Notice that the positive end of the dipole is in the direction in which </a:t>
              </a:r>
              <a:r>
                <a:rPr lang="en-US" altLang="en-US" sz="2600" i="1">
                  <a:latin typeface="Times New Roman" panose="02020603050405020304" pitchFamily="18" charset="0"/>
                  <a:cs typeface="Arial" panose="020B0604020202020204" pitchFamily="34" charset="0"/>
                </a:rPr>
                <a:t>E</a:t>
              </a:r>
              <a:r>
                <a:rPr lang="en-US" altLang="en-US" sz="2600">
                  <a:cs typeface="Arial" panose="020B0604020202020204" pitchFamily="34" charset="0"/>
                </a:rPr>
                <a:t>     points.</a:t>
              </a:r>
              <a:endParaRPr lang="en-US" altLang="en-US" sz="2600" i="1">
                <a:cs typeface="Arial" panose="020B0604020202020204" pitchFamily="34" charset="0"/>
              </a:endParaRPr>
            </a:p>
          </p:txBody>
        </p:sp>
        <p:pic>
          <p:nvPicPr>
            <p:cNvPr id="67590" name="Picture 7" descr="CH5_PPT_Slide_5-73a">
              <a:extLst>
                <a:ext uri="{FF2B5EF4-FFF2-40B4-BE49-F238E27FC236}">
                  <a16:creationId xmlns:a16="http://schemas.microsoft.com/office/drawing/2014/main" id="{AD514DF5-8FBB-8547-97E0-E85A30097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87" b="56766"/>
            <a:stretch>
              <a:fillRect/>
            </a:stretch>
          </p:blipFill>
          <p:spPr bwMode="auto">
            <a:xfrm>
              <a:off x="2312" y="3304"/>
              <a:ext cx="20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7586" name="Rectangle 2">
            <a:extLst>
              <a:ext uri="{FF2B5EF4-FFF2-40B4-BE49-F238E27FC236}">
                <a16:creationId xmlns:a16="http://schemas.microsoft.com/office/drawing/2014/main" id="{91F738BD-8364-024B-82D1-5168BE9DF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00013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Dipoles in a Uniform Electric Field</a:t>
            </a:r>
          </a:p>
        </p:txBody>
      </p:sp>
      <p:sp>
        <p:nvSpPr>
          <p:cNvPr id="67587" name="Rectangle 9">
            <a:extLst>
              <a:ext uri="{FF2B5EF4-FFF2-40B4-BE49-F238E27FC236}">
                <a16:creationId xmlns:a16="http://schemas.microsoft.com/office/drawing/2014/main" id="{A83382F3-CD51-EB4D-8B04-EBAFA5390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26-87</a:t>
            </a:r>
          </a:p>
        </p:txBody>
      </p:sp>
      <p:pic>
        <p:nvPicPr>
          <p:cNvPr id="67588" name="Picture 10" descr="26_27_FigureB">
            <a:extLst>
              <a:ext uri="{FF2B5EF4-FFF2-40B4-BE49-F238E27FC236}">
                <a16:creationId xmlns:a16="http://schemas.microsoft.com/office/drawing/2014/main" id="{176AB55F-6111-5A4C-A9B3-7D646329C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b="10652"/>
          <a:stretch>
            <a:fillRect/>
          </a:stretch>
        </p:blipFill>
        <p:spPr bwMode="auto">
          <a:xfrm>
            <a:off x="4559300" y="2819400"/>
            <a:ext cx="4279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C0CCEA87-2517-0C49-9662-EAD871A6B29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2863" y="152400"/>
            <a:ext cx="7772400" cy="3048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Dipoles in a Uniform Electric Field</a:t>
            </a:r>
          </a:p>
        </p:txBody>
      </p:sp>
      <p:sp>
        <p:nvSpPr>
          <p:cNvPr id="68610" name="Text Box 3">
            <a:extLst>
              <a:ext uri="{FF2B5EF4-FFF2-40B4-BE49-F238E27FC236}">
                <a16:creationId xmlns:a16="http://schemas.microsoft.com/office/drawing/2014/main" id="{4CB7664A-F9E5-1B45-9259-B770E4084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488" y="1236663"/>
            <a:ext cx="3822700" cy="4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figure shows a sample of permanent dipoles, such as water molecules, in an external electric field.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All the dipoles rotate until they are aligned with the electric field.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This is the mechanism by which the sample becomes </a:t>
            </a:r>
            <a:r>
              <a:rPr lang="en-US" altLang="en-US" sz="2600" i="1">
                <a:cs typeface="Arial" panose="020B0604020202020204" pitchFamily="34" charset="0"/>
              </a:rPr>
              <a:t>polarized.</a:t>
            </a:r>
          </a:p>
        </p:txBody>
      </p:sp>
      <p:sp>
        <p:nvSpPr>
          <p:cNvPr id="68611" name="Rectangle 5">
            <a:extLst>
              <a:ext uri="{FF2B5EF4-FFF2-40B4-BE49-F238E27FC236}">
                <a16:creationId xmlns:a16="http://schemas.microsoft.com/office/drawing/2014/main" id="{61200458-50C2-2D43-959D-A773CDE5F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26-92</a:t>
            </a:r>
          </a:p>
        </p:txBody>
      </p:sp>
      <p:pic>
        <p:nvPicPr>
          <p:cNvPr id="68612" name="Picture 6" descr="26_28_Figure">
            <a:extLst>
              <a:ext uri="{FF2B5EF4-FFF2-40B4-BE49-F238E27FC236}">
                <a16:creationId xmlns:a16="http://schemas.microsoft.com/office/drawing/2014/main" id="{09A4A3F7-DFC2-5640-BB64-0752678FD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"/>
          <a:stretch>
            <a:fillRect/>
          </a:stretch>
        </p:blipFill>
        <p:spPr bwMode="auto">
          <a:xfrm>
            <a:off x="185738" y="1524000"/>
            <a:ext cx="4691062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5B949BA9-8EF9-2F4F-A6F8-22BA77FDF6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0963" y="152400"/>
            <a:ext cx="7772400" cy="3048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Torque on a Dipole</a:t>
            </a:r>
          </a:p>
        </p:txBody>
      </p:sp>
      <p:sp>
        <p:nvSpPr>
          <p:cNvPr id="69634" name="Text Box 3">
            <a:extLst>
              <a:ext uri="{FF2B5EF4-FFF2-40B4-BE49-F238E27FC236}">
                <a16:creationId xmlns:a16="http://schemas.microsoft.com/office/drawing/2014/main" id="{6C65B73D-2F5D-844C-AAE8-37D274FB5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85026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800">
                <a:cs typeface="Arial" panose="020B0604020202020204" pitchFamily="34" charset="0"/>
              </a:rPr>
              <a:t>The torque on a dipole placed in a uniform external electric field is</a:t>
            </a:r>
            <a:endParaRPr lang="en-US" altLang="en-US" sz="2800" i="1">
              <a:cs typeface="Arial" panose="020B0604020202020204" pitchFamily="34" charset="0"/>
            </a:endParaRPr>
          </a:p>
        </p:txBody>
      </p:sp>
      <p:sp>
        <p:nvSpPr>
          <p:cNvPr id="69635" name="Rectangle 6">
            <a:extLst>
              <a:ext uri="{FF2B5EF4-FFF2-40B4-BE49-F238E27FC236}">
                <a16:creationId xmlns:a16="http://schemas.microsoft.com/office/drawing/2014/main" id="{88B4A240-28F3-2843-B098-31C52BE9D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26-93</a:t>
            </a:r>
          </a:p>
        </p:txBody>
      </p:sp>
      <p:pic>
        <p:nvPicPr>
          <p:cNvPr id="69636" name="Picture 7" descr="26_29_Figure">
            <a:extLst>
              <a:ext uri="{FF2B5EF4-FFF2-40B4-BE49-F238E27FC236}">
                <a16:creationId xmlns:a16="http://schemas.microsoft.com/office/drawing/2014/main" id="{BACE557E-6C5D-A844-89F5-DB13C2D6B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"/>
          <a:stretch>
            <a:fillRect/>
          </a:stretch>
        </p:blipFill>
        <p:spPr bwMode="auto">
          <a:xfrm>
            <a:off x="2133600" y="2647950"/>
            <a:ext cx="48768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8" descr="CH26_PPT_Slide_26-92">
            <a:extLst>
              <a:ext uri="{FF2B5EF4-FFF2-40B4-BE49-F238E27FC236}">
                <a16:creationId xmlns:a16="http://schemas.microsoft.com/office/drawing/2014/main" id="{AFEBEE3A-BEC5-5241-882F-203EBA1B9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89"/>
          <a:stretch>
            <a:fillRect/>
          </a:stretch>
        </p:blipFill>
        <p:spPr bwMode="auto">
          <a:xfrm>
            <a:off x="1557338" y="1905000"/>
            <a:ext cx="602773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>
            <a:extLst>
              <a:ext uri="{FF2B5EF4-FFF2-40B4-BE49-F238E27FC236}">
                <a16:creationId xmlns:a16="http://schemas.microsoft.com/office/drawing/2014/main" id="{6A820A16-5A99-5445-9341-D87F9415E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CC47746F-0D60-AC42-8E9D-7EA46BF939E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85738"/>
            <a:ext cx="8305800" cy="762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26.10 The Angular Acceleration of a Dipole Dumbbell</a:t>
            </a:r>
          </a:p>
        </p:txBody>
      </p:sp>
      <p:sp>
        <p:nvSpPr>
          <p:cNvPr id="70659" name="Rectangle 5">
            <a:extLst>
              <a:ext uri="{FF2B5EF4-FFF2-40B4-BE49-F238E27FC236}">
                <a16:creationId xmlns:a16="http://schemas.microsoft.com/office/drawing/2014/main" id="{9565BAC9-C149-DB40-8E86-385DDB878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26-94</a:t>
            </a:r>
          </a:p>
        </p:txBody>
      </p:sp>
      <p:pic>
        <p:nvPicPr>
          <p:cNvPr id="70660" name="Picture 6" descr="CH26_PPT_Slide_26-93">
            <a:extLst>
              <a:ext uri="{FF2B5EF4-FFF2-40B4-BE49-F238E27FC236}">
                <a16:creationId xmlns:a16="http://schemas.microsoft.com/office/drawing/2014/main" id="{B5C34225-DB64-5749-8A46-F427040F4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828800"/>
            <a:ext cx="85486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5">
            <a:extLst>
              <a:ext uri="{FF2B5EF4-FFF2-40B4-BE49-F238E27FC236}">
                <a16:creationId xmlns:a16="http://schemas.microsoft.com/office/drawing/2014/main" id="{6A74E23E-74ED-4148-BF1B-7D4A033D7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C684FFD6-8986-4E49-B7B8-04A83F9AC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85738"/>
            <a:ext cx="830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26.10 The Angular Acceleration of a Dipole Dumbbell</a:t>
            </a:r>
          </a:p>
        </p:txBody>
      </p:sp>
      <p:sp>
        <p:nvSpPr>
          <p:cNvPr id="71683" name="Rectangle 7">
            <a:extLst>
              <a:ext uri="{FF2B5EF4-FFF2-40B4-BE49-F238E27FC236}">
                <a16:creationId xmlns:a16="http://schemas.microsoft.com/office/drawing/2014/main" id="{AC084EFC-B376-964B-829A-B7169B290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26-95</a:t>
            </a:r>
          </a:p>
        </p:txBody>
      </p:sp>
      <p:pic>
        <p:nvPicPr>
          <p:cNvPr id="71684" name="Picture 9" descr="CH26_PPT_Slide_26-94">
            <a:extLst>
              <a:ext uri="{FF2B5EF4-FFF2-40B4-BE49-F238E27FC236}">
                <a16:creationId xmlns:a16="http://schemas.microsoft.com/office/drawing/2014/main" id="{09455071-0D6D-494A-839E-A1B8F1178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057400"/>
            <a:ext cx="8548687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10" descr="26_30_Figure">
            <a:extLst>
              <a:ext uri="{FF2B5EF4-FFF2-40B4-BE49-F238E27FC236}">
                <a16:creationId xmlns:a16="http://schemas.microsoft.com/office/drawing/2014/main" id="{845A3EA7-A103-B24E-8953-C568D2508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0"/>
          <a:stretch>
            <a:fillRect/>
          </a:stretch>
        </p:blipFill>
        <p:spPr bwMode="auto">
          <a:xfrm>
            <a:off x="1857375" y="3657600"/>
            <a:ext cx="54054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>
            <a:extLst>
              <a:ext uri="{FF2B5EF4-FFF2-40B4-BE49-F238E27FC236}">
                <a16:creationId xmlns:a16="http://schemas.microsoft.com/office/drawing/2014/main" id="{73023593-3CA2-AD4A-A469-93D2C7029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1442F51E-3B44-8245-857E-6EE8E5007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52400"/>
            <a:ext cx="830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26.10 The Angular Acceleration of a Dipole Dumbbell</a:t>
            </a:r>
          </a:p>
        </p:txBody>
      </p:sp>
      <p:sp>
        <p:nvSpPr>
          <p:cNvPr id="72707" name="Rectangle 7">
            <a:extLst>
              <a:ext uri="{FF2B5EF4-FFF2-40B4-BE49-F238E27FC236}">
                <a16:creationId xmlns:a16="http://schemas.microsoft.com/office/drawing/2014/main" id="{80A02BB5-BDED-4F47-8B0F-CA8F927BE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26-96</a:t>
            </a:r>
          </a:p>
        </p:txBody>
      </p:sp>
      <p:pic>
        <p:nvPicPr>
          <p:cNvPr id="72708" name="Picture 8" descr="26_30_Figure">
            <a:extLst>
              <a:ext uri="{FF2B5EF4-FFF2-40B4-BE49-F238E27FC236}">
                <a16:creationId xmlns:a16="http://schemas.microsoft.com/office/drawing/2014/main" id="{25658058-EEEB-AB4C-BC51-3903E05C4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0"/>
          <a:stretch>
            <a:fillRect/>
          </a:stretch>
        </p:blipFill>
        <p:spPr bwMode="auto">
          <a:xfrm>
            <a:off x="2359025" y="4495800"/>
            <a:ext cx="44227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9" descr="CH26_PPT_Slide_26-95">
            <a:extLst>
              <a:ext uri="{FF2B5EF4-FFF2-40B4-BE49-F238E27FC236}">
                <a16:creationId xmlns:a16="http://schemas.microsoft.com/office/drawing/2014/main" id="{40962723-2B30-F045-8136-2DB8AB5F6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295400"/>
            <a:ext cx="777557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5">
            <a:extLst>
              <a:ext uri="{FF2B5EF4-FFF2-40B4-BE49-F238E27FC236}">
                <a16:creationId xmlns:a16="http://schemas.microsoft.com/office/drawing/2014/main" id="{CC090120-9952-B546-9113-482A41F34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71773030-8CA6-A64C-9A0D-872EEC207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52400"/>
            <a:ext cx="830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26.10 The Angular Acceleration of a Dipole Dumbbell</a:t>
            </a:r>
          </a:p>
        </p:txBody>
      </p:sp>
      <p:sp>
        <p:nvSpPr>
          <p:cNvPr id="73731" name="Rectangle 7">
            <a:extLst>
              <a:ext uri="{FF2B5EF4-FFF2-40B4-BE49-F238E27FC236}">
                <a16:creationId xmlns:a16="http://schemas.microsoft.com/office/drawing/2014/main" id="{BFCACBDF-B6AF-334E-A295-567B396E7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26-97</a:t>
            </a:r>
          </a:p>
        </p:txBody>
      </p:sp>
      <p:pic>
        <p:nvPicPr>
          <p:cNvPr id="73732" name="Picture 9" descr="26_30_Figure">
            <a:extLst>
              <a:ext uri="{FF2B5EF4-FFF2-40B4-BE49-F238E27FC236}">
                <a16:creationId xmlns:a16="http://schemas.microsoft.com/office/drawing/2014/main" id="{8BDBE1DB-C4E1-4F41-8215-CDC3D777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0"/>
          <a:stretch>
            <a:fillRect/>
          </a:stretch>
        </p:blipFill>
        <p:spPr bwMode="auto">
          <a:xfrm>
            <a:off x="2359025" y="4495800"/>
            <a:ext cx="44227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0" descr="CH26_PPT_Slide_26-96">
            <a:extLst>
              <a:ext uri="{FF2B5EF4-FFF2-40B4-BE49-F238E27FC236}">
                <a16:creationId xmlns:a16="http://schemas.microsoft.com/office/drawing/2014/main" id="{482CA41F-D8B3-404A-9DE7-EF78FACA9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312863"/>
            <a:ext cx="76231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3">
            <a:extLst>
              <a:ext uri="{FF2B5EF4-FFF2-40B4-BE49-F238E27FC236}">
                <a16:creationId xmlns:a16="http://schemas.microsoft.com/office/drawing/2014/main" id="{49169BE7-D2AA-0F46-AD13-82CB69FE5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95263"/>
            <a:ext cx="8229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Chapter 26 Preview</a:t>
            </a:r>
          </a:p>
        </p:txBody>
      </p:sp>
      <p:sp>
        <p:nvSpPr>
          <p:cNvPr id="19458" name="Rectangle 5">
            <a:extLst>
              <a:ext uri="{FF2B5EF4-FFF2-40B4-BE49-F238E27FC236}">
                <a16:creationId xmlns:a16="http://schemas.microsoft.com/office/drawing/2014/main" id="{9E86F804-87CE-9C45-8410-7BF3F01D2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26-7</a:t>
            </a:r>
          </a:p>
        </p:txBody>
      </p:sp>
      <p:pic>
        <p:nvPicPr>
          <p:cNvPr id="19459" name="Picture 6" descr="26_ChPreview_05">
            <a:extLst>
              <a:ext uri="{FF2B5EF4-FFF2-40B4-BE49-F238E27FC236}">
                <a16:creationId xmlns:a16="http://schemas.microsoft.com/office/drawing/2014/main" id="{635BD5B0-10FC-A849-A2C8-90410503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4"/>
          <a:stretch>
            <a:fillRect/>
          </a:stretch>
        </p:blipFill>
        <p:spPr bwMode="auto">
          <a:xfrm>
            <a:off x="2057400" y="990600"/>
            <a:ext cx="48768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">
            <a:extLst>
              <a:ext uri="{FF2B5EF4-FFF2-40B4-BE49-F238E27FC236}">
                <a16:creationId xmlns:a16="http://schemas.microsoft.com/office/drawing/2014/main" id="{49BE44E1-E43F-1241-9A91-3AB2BD7B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A3BE23EF-89A8-5F4D-9444-A7AD457D4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63513"/>
            <a:ext cx="830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26.10 The Angular Acceleration of a Dipole Dumbbell</a:t>
            </a:r>
          </a:p>
        </p:txBody>
      </p:sp>
      <p:sp>
        <p:nvSpPr>
          <p:cNvPr id="74755" name="Rectangle 7">
            <a:extLst>
              <a:ext uri="{FF2B5EF4-FFF2-40B4-BE49-F238E27FC236}">
                <a16:creationId xmlns:a16="http://schemas.microsoft.com/office/drawing/2014/main" id="{7136846E-5983-4242-A654-4086F404F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26-98</a:t>
            </a:r>
          </a:p>
        </p:txBody>
      </p:sp>
      <p:pic>
        <p:nvPicPr>
          <p:cNvPr id="74756" name="Picture 9" descr="26_30_Figure">
            <a:extLst>
              <a:ext uri="{FF2B5EF4-FFF2-40B4-BE49-F238E27FC236}">
                <a16:creationId xmlns:a16="http://schemas.microsoft.com/office/drawing/2014/main" id="{86EE6FD4-FFF9-9945-9BEF-BCFA8E472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0"/>
          <a:stretch>
            <a:fillRect/>
          </a:stretch>
        </p:blipFill>
        <p:spPr bwMode="auto">
          <a:xfrm>
            <a:off x="2359025" y="4191000"/>
            <a:ext cx="44227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10" descr="CH26_PPT_Slide_26-97">
            <a:extLst>
              <a:ext uri="{FF2B5EF4-FFF2-40B4-BE49-F238E27FC236}">
                <a16:creationId xmlns:a16="http://schemas.microsoft.com/office/drawing/2014/main" id="{27CD1A53-A336-1542-BAE5-8015B8A50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057400"/>
            <a:ext cx="854868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DB887D5B-4F58-4C4C-A880-9981C7B3E5E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100013"/>
            <a:ext cx="7772400" cy="381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Dipoles in a Nonuniform Electric Field</a:t>
            </a:r>
          </a:p>
        </p:txBody>
      </p:sp>
      <p:sp>
        <p:nvSpPr>
          <p:cNvPr id="75778" name="Text Box 3">
            <a:extLst>
              <a:ext uri="{FF2B5EF4-FFF2-40B4-BE49-F238E27FC236}">
                <a16:creationId xmlns:a16="http://schemas.microsoft.com/office/drawing/2014/main" id="{0DC1B2B7-EFDA-B440-B57D-49C4A7BE5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1003300"/>
            <a:ext cx="4230687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Suppose that a dipole is placed in a nonuniform electric field, such as the field of a positive point charge.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first response of the dipole is to rotate until it is aligned with the field.</a:t>
            </a: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5BE4F367-301C-8842-BAC5-458D381F3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4273550"/>
            <a:ext cx="8791575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Once the dipole is aligned, the leftward attractive force on its negative end is slightly stronger than the rightward repulsive force on its positive end.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This causes a net force to the </a:t>
            </a:r>
            <a:r>
              <a:rPr lang="en-US" altLang="en-US" sz="2600" i="1">
                <a:cs typeface="Arial" panose="020B0604020202020204" pitchFamily="34" charset="0"/>
              </a:rPr>
              <a:t>left</a:t>
            </a:r>
            <a:r>
              <a:rPr lang="en-US" altLang="en-US" sz="2600">
                <a:cs typeface="Arial" panose="020B0604020202020204" pitchFamily="34" charset="0"/>
              </a:rPr>
              <a:t>, toward the point charge.</a:t>
            </a:r>
          </a:p>
        </p:txBody>
      </p:sp>
      <p:sp>
        <p:nvSpPr>
          <p:cNvPr id="75780" name="Rectangle 6">
            <a:extLst>
              <a:ext uri="{FF2B5EF4-FFF2-40B4-BE49-F238E27FC236}">
                <a16:creationId xmlns:a16="http://schemas.microsoft.com/office/drawing/2014/main" id="{B3E7477A-5FC8-6A47-9AA2-1146CBA1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26-99</a:t>
            </a:r>
          </a:p>
        </p:txBody>
      </p:sp>
      <p:pic>
        <p:nvPicPr>
          <p:cNvPr id="75781" name="Picture 7" descr="26_31_FigureA">
            <a:extLst>
              <a:ext uri="{FF2B5EF4-FFF2-40B4-BE49-F238E27FC236}">
                <a16:creationId xmlns:a16="http://schemas.microsoft.com/office/drawing/2014/main" id="{F8F5705C-93A4-6C40-99E8-8F757757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"/>
          <a:stretch>
            <a:fillRect/>
          </a:stretch>
        </p:blipFill>
        <p:spPr bwMode="auto">
          <a:xfrm>
            <a:off x="4495800" y="914400"/>
            <a:ext cx="42926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CFC5A9CA-0E82-4A4A-85B0-B3D4F37EED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388" y="176213"/>
            <a:ext cx="7772400" cy="2286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Dipoles in a Nonuniform Electric Field</a:t>
            </a:r>
          </a:p>
        </p:txBody>
      </p:sp>
      <p:sp>
        <p:nvSpPr>
          <p:cNvPr id="76802" name="Text Box 3">
            <a:extLst>
              <a:ext uri="{FF2B5EF4-FFF2-40B4-BE49-F238E27FC236}">
                <a16:creationId xmlns:a16="http://schemas.microsoft.com/office/drawing/2014/main" id="{AFBA79C4-1F6F-5246-9658-0BE803212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1589088"/>
            <a:ext cx="422910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A dipole near a negative point charge is also attracted toward the point charge.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net force on a dipole is toward the direction of the strongest field.</a:t>
            </a:r>
          </a:p>
        </p:txBody>
      </p:sp>
      <p:sp>
        <p:nvSpPr>
          <p:cNvPr id="76803" name="Rectangle 6">
            <a:extLst>
              <a:ext uri="{FF2B5EF4-FFF2-40B4-BE49-F238E27FC236}">
                <a16:creationId xmlns:a16="http://schemas.microsoft.com/office/drawing/2014/main" id="{4E8701F1-6C37-604D-918B-829CC2BEB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713" y="800100"/>
            <a:ext cx="528637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804" name="Rectangle 11">
            <a:extLst>
              <a:ext uri="{FF2B5EF4-FFF2-40B4-BE49-F238E27FC236}">
                <a16:creationId xmlns:a16="http://schemas.microsoft.com/office/drawing/2014/main" id="{3FFB7A5A-B81C-7545-B5FB-B9C523BC4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7225" y="835025"/>
            <a:ext cx="576263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805" name="Text Box 3">
            <a:extLst>
              <a:ext uri="{FF2B5EF4-FFF2-40B4-BE49-F238E27FC236}">
                <a16:creationId xmlns:a16="http://schemas.microsoft.com/office/drawing/2014/main" id="{753FF8D2-C6A8-1E41-BCAF-796CE8FA1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4378325"/>
            <a:ext cx="85121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Because field strength increases as you get closer to any finite-sized charged object, we can conclude that a </a:t>
            </a:r>
            <a:r>
              <a:rPr lang="en-US" altLang="en-US" sz="2600" b="1">
                <a:cs typeface="Arial" panose="020B0604020202020204" pitchFamily="34" charset="0"/>
              </a:rPr>
              <a:t>dipole will experience a net force toward any charged object.</a:t>
            </a:r>
          </a:p>
        </p:txBody>
      </p:sp>
      <p:sp>
        <p:nvSpPr>
          <p:cNvPr id="76806" name="Rectangle 8">
            <a:extLst>
              <a:ext uri="{FF2B5EF4-FFF2-40B4-BE49-F238E27FC236}">
                <a16:creationId xmlns:a16="http://schemas.microsoft.com/office/drawing/2014/main" id="{3E51039E-08AA-5146-BD62-B98C74C6F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26-100</a:t>
            </a:r>
          </a:p>
        </p:txBody>
      </p:sp>
      <p:pic>
        <p:nvPicPr>
          <p:cNvPr id="76807" name="Picture 9" descr="26_31_FigureB">
            <a:extLst>
              <a:ext uri="{FF2B5EF4-FFF2-40B4-BE49-F238E27FC236}">
                <a16:creationId xmlns:a16="http://schemas.microsoft.com/office/drawing/2014/main" id="{38A727A6-834E-1F49-8388-9A605FCF7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3"/>
          <a:stretch>
            <a:fillRect/>
          </a:stretch>
        </p:blipFill>
        <p:spPr bwMode="auto">
          <a:xfrm>
            <a:off x="4419600" y="938213"/>
            <a:ext cx="42418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89C5B43E-A516-C243-9327-1CD87E7D07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625" y="47625"/>
            <a:ext cx="8991600" cy="4873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26.11 The Force on a Water Molecule</a:t>
            </a:r>
          </a:p>
        </p:txBody>
      </p:sp>
      <p:sp>
        <p:nvSpPr>
          <p:cNvPr id="77826" name="Rectangle 5">
            <a:extLst>
              <a:ext uri="{FF2B5EF4-FFF2-40B4-BE49-F238E27FC236}">
                <a16:creationId xmlns:a16="http://schemas.microsoft.com/office/drawing/2014/main" id="{F2F0DCDA-1FD9-E34F-A214-ABDFADC78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26-101</a:t>
            </a:r>
          </a:p>
        </p:txBody>
      </p:sp>
      <p:pic>
        <p:nvPicPr>
          <p:cNvPr id="77827" name="Picture 6" descr="26_32_Figure">
            <a:extLst>
              <a:ext uri="{FF2B5EF4-FFF2-40B4-BE49-F238E27FC236}">
                <a16:creationId xmlns:a16="http://schemas.microsoft.com/office/drawing/2014/main" id="{FC6169CA-EA03-B741-A97D-A6C48A9E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5"/>
          <a:stretch>
            <a:fillRect/>
          </a:stretch>
        </p:blipFill>
        <p:spPr bwMode="auto">
          <a:xfrm>
            <a:off x="2130425" y="4835525"/>
            <a:ext cx="48799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8" descr="CH26_PPT_Slide_26-100">
            <a:extLst>
              <a:ext uri="{FF2B5EF4-FFF2-40B4-BE49-F238E27FC236}">
                <a16:creationId xmlns:a16="http://schemas.microsoft.com/office/drawing/2014/main" id="{07BDE24B-A04F-774C-B6F0-0C3AD703F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66800"/>
            <a:ext cx="8548687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26F450C5-67F2-0144-91B2-AD99199C7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47625"/>
            <a:ext cx="8991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26.11 The Force on a Water Molecule</a:t>
            </a:r>
          </a:p>
        </p:txBody>
      </p:sp>
      <p:sp>
        <p:nvSpPr>
          <p:cNvPr id="78850" name="Rectangle 6">
            <a:extLst>
              <a:ext uri="{FF2B5EF4-FFF2-40B4-BE49-F238E27FC236}">
                <a16:creationId xmlns:a16="http://schemas.microsoft.com/office/drawing/2014/main" id="{CE03D2F9-844D-094A-88F9-F92E44A2D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26-102</a:t>
            </a:r>
          </a:p>
        </p:txBody>
      </p:sp>
      <p:pic>
        <p:nvPicPr>
          <p:cNvPr id="78851" name="Picture 7" descr="26_32_Figure">
            <a:extLst>
              <a:ext uri="{FF2B5EF4-FFF2-40B4-BE49-F238E27FC236}">
                <a16:creationId xmlns:a16="http://schemas.microsoft.com/office/drawing/2014/main" id="{B6D25038-796D-814F-9B40-1AAD4849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5"/>
          <a:stretch>
            <a:fillRect/>
          </a:stretch>
        </p:blipFill>
        <p:spPr bwMode="auto">
          <a:xfrm>
            <a:off x="2130425" y="4835525"/>
            <a:ext cx="48799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8" descr="CH26_PPT_Slide_26-101">
            <a:extLst>
              <a:ext uri="{FF2B5EF4-FFF2-40B4-BE49-F238E27FC236}">
                <a16:creationId xmlns:a16="http://schemas.microsoft.com/office/drawing/2014/main" id="{54779FA8-C0C6-9144-9486-82A8EC7A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838200"/>
            <a:ext cx="71659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73AAD7E1-50DB-6E49-9EB4-79882A3A7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47625"/>
            <a:ext cx="8991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26.11 The Force on a Water Molecule</a:t>
            </a:r>
          </a:p>
        </p:txBody>
      </p:sp>
      <p:sp>
        <p:nvSpPr>
          <p:cNvPr id="79874" name="Rectangle 6">
            <a:extLst>
              <a:ext uri="{FF2B5EF4-FFF2-40B4-BE49-F238E27FC236}">
                <a16:creationId xmlns:a16="http://schemas.microsoft.com/office/drawing/2014/main" id="{DF9DB60D-FB98-A448-8DFD-D373B4155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26-103</a:t>
            </a:r>
          </a:p>
        </p:txBody>
      </p:sp>
      <p:pic>
        <p:nvPicPr>
          <p:cNvPr id="79875" name="Picture 7" descr="26_32_Figure">
            <a:extLst>
              <a:ext uri="{FF2B5EF4-FFF2-40B4-BE49-F238E27FC236}">
                <a16:creationId xmlns:a16="http://schemas.microsoft.com/office/drawing/2014/main" id="{7CCD644E-5A65-FA4E-AE8D-5FE610AA3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5"/>
          <a:stretch>
            <a:fillRect/>
          </a:stretch>
        </p:blipFill>
        <p:spPr bwMode="auto">
          <a:xfrm>
            <a:off x="2130425" y="4835525"/>
            <a:ext cx="48799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8" descr="CH26_PPT_Slide_26-102">
            <a:extLst>
              <a:ext uri="{FF2B5EF4-FFF2-40B4-BE49-F238E27FC236}">
                <a16:creationId xmlns:a16="http://schemas.microsoft.com/office/drawing/2014/main" id="{8C1BE20A-27C6-8343-A287-F65BB1D6D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657225"/>
            <a:ext cx="76231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D3B3FE91-AFE1-8041-A5BB-E64EDF5BB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47625"/>
            <a:ext cx="8991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26.11 The Force on a Water Molecule</a:t>
            </a:r>
          </a:p>
        </p:txBody>
      </p:sp>
      <p:sp>
        <p:nvSpPr>
          <p:cNvPr id="80898" name="Rectangle 6">
            <a:extLst>
              <a:ext uri="{FF2B5EF4-FFF2-40B4-BE49-F238E27FC236}">
                <a16:creationId xmlns:a16="http://schemas.microsoft.com/office/drawing/2014/main" id="{2620AC28-92A2-8A45-B8B3-3818A81FE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26-104</a:t>
            </a:r>
          </a:p>
        </p:txBody>
      </p:sp>
      <p:pic>
        <p:nvPicPr>
          <p:cNvPr id="80899" name="Picture 7" descr="26_32_Figure">
            <a:extLst>
              <a:ext uri="{FF2B5EF4-FFF2-40B4-BE49-F238E27FC236}">
                <a16:creationId xmlns:a16="http://schemas.microsoft.com/office/drawing/2014/main" id="{A4CB8C0C-646C-7743-8555-84B66F28A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5"/>
          <a:stretch>
            <a:fillRect/>
          </a:stretch>
        </p:blipFill>
        <p:spPr bwMode="auto">
          <a:xfrm>
            <a:off x="2130425" y="4835525"/>
            <a:ext cx="48799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8" descr="CH26_PPT_Slide_26-103">
            <a:extLst>
              <a:ext uri="{FF2B5EF4-FFF2-40B4-BE49-F238E27FC236}">
                <a16:creationId xmlns:a16="http://schemas.microsoft.com/office/drawing/2014/main" id="{3485BBE1-413A-F143-BCD2-D6F4D2BA8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219200"/>
            <a:ext cx="854868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ECD88393-FA1F-204A-A51D-3C4F7BBEFE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0850" y="27019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333399"/>
                </a:solidFill>
              </a:rPr>
              <a:t>Chapter 26 Summary Slides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52429AEA-48CE-A047-8928-87885C30C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26-105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24C07AD2-2EDB-6C42-B81D-E2672EA2061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  <p:sp>
        <p:nvSpPr>
          <p:cNvPr id="82946" name="Rectangle 4">
            <a:extLst>
              <a:ext uri="{FF2B5EF4-FFF2-40B4-BE49-F238E27FC236}">
                <a16:creationId xmlns:a16="http://schemas.microsoft.com/office/drawing/2014/main" id="{54EB50CF-1282-A846-9CED-79AF7B64C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26-106</a:t>
            </a:r>
          </a:p>
        </p:txBody>
      </p:sp>
      <p:pic>
        <p:nvPicPr>
          <p:cNvPr id="82947" name="Picture 5" descr="26_Summary_01">
            <a:extLst>
              <a:ext uri="{FF2B5EF4-FFF2-40B4-BE49-F238E27FC236}">
                <a16:creationId xmlns:a16="http://schemas.microsoft.com/office/drawing/2014/main" id="{A3F44318-8069-A441-B497-8B38CCD9E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" r="49991" b="42143"/>
          <a:stretch>
            <a:fillRect/>
          </a:stretch>
        </p:blipFill>
        <p:spPr bwMode="auto">
          <a:xfrm>
            <a:off x="1143000" y="1447800"/>
            <a:ext cx="7019925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2">
            <a:extLst>
              <a:ext uri="{FF2B5EF4-FFF2-40B4-BE49-F238E27FC236}">
                <a16:creationId xmlns:a16="http://schemas.microsoft.com/office/drawing/2014/main" id="{A52EC7D6-446E-CC45-AA60-25D8C1D31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47625"/>
            <a:ext cx="8991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242FE60F-E7CA-9540-9A1B-11BE5E9E9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  <p:sp>
        <p:nvSpPr>
          <p:cNvPr id="83970" name="Rectangle 7">
            <a:extLst>
              <a:ext uri="{FF2B5EF4-FFF2-40B4-BE49-F238E27FC236}">
                <a16:creationId xmlns:a16="http://schemas.microsoft.com/office/drawing/2014/main" id="{D87CA096-5A8A-8048-8C00-E792F62B7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26-107</a:t>
            </a:r>
          </a:p>
        </p:txBody>
      </p:sp>
      <p:grpSp>
        <p:nvGrpSpPr>
          <p:cNvPr id="83971" name="Group 12">
            <a:extLst>
              <a:ext uri="{FF2B5EF4-FFF2-40B4-BE49-F238E27FC236}">
                <a16:creationId xmlns:a16="http://schemas.microsoft.com/office/drawing/2014/main" id="{A3AFAE99-C60C-B04F-ABB0-52FF8B411A2C}"/>
              </a:ext>
            </a:extLst>
          </p:cNvPr>
          <p:cNvGrpSpPr>
            <a:grpSpLocks/>
          </p:cNvGrpSpPr>
          <p:nvPr/>
        </p:nvGrpSpPr>
        <p:grpSpPr bwMode="auto">
          <a:xfrm>
            <a:off x="758825" y="1524000"/>
            <a:ext cx="7626350" cy="3840163"/>
            <a:chOff x="478" y="960"/>
            <a:chExt cx="4804" cy="2419"/>
          </a:xfrm>
        </p:grpSpPr>
        <p:pic>
          <p:nvPicPr>
            <p:cNvPr id="83972" name="Picture 9" descr="26_Summary_01">
              <a:extLst>
                <a:ext uri="{FF2B5EF4-FFF2-40B4-BE49-F238E27FC236}">
                  <a16:creationId xmlns:a16="http://schemas.microsoft.com/office/drawing/2014/main" id="{8C1B351E-4C48-4849-9D26-D976905A5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57" r="49991" b="4509"/>
            <a:stretch>
              <a:fillRect/>
            </a:stretch>
          </p:blipFill>
          <p:spPr bwMode="auto">
            <a:xfrm>
              <a:off x="478" y="1325"/>
              <a:ext cx="4802" cy="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3" name="Picture 11" descr="26_Summary_01">
              <a:extLst>
                <a:ext uri="{FF2B5EF4-FFF2-40B4-BE49-F238E27FC236}">
                  <a16:creationId xmlns:a16="http://schemas.microsoft.com/office/drawing/2014/main" id="{D0CD8C3A-AFC3-C04F-9DF8-960B24FC2F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" r="49991" b="84889"/>
            <a:stretch>
              <a:fillRect/>
            </a:stretch>
          </p:blipFill>
          <p:spPr bwMode="auto">
            <a:xfrm>
              <a:off x="480" y="960"/>
              <a:ext cx="480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98C1E539-4DA5-5746-BAE8-667A300027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7050" y="270192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rgbClr val="333399"/>
                </a:solidFill>
                <a:cs typeface="+mj-cs"/>
              </a:rPr>
              <a:t>Chapter 26 Content, Examples, and QuickCheck Questions</a:t>
            </a:r>
            <a:endParaRPr lang="en-US" sz="320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j-cs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1E47FE09-15DA-0649-9926-6C7077244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26-17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F8951FA7-B6A1-A34D-A2F5-E649365C4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  <p:sp>
        <p:nvSpPr>
          <p:cNvPr id="84994" name="Rectangle 5">
            <a:extLst>
              <a:ext uri="{FF2B5EF4-FFF2-40B4-BE49-F238E27FC236}">
                <a16:creationId xmlns:a16="http://schemas.microsoft.com/office/drawing/2014/main" id="{A761520C-EEF1-2949-96C7-C42D74791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26-108</a:t>
            </a:r>
          </a:p>
        </p:txBody>
      </p:sp>
      <p:pic>
        <p:nvPicPr>
          <p:cNvPr id="84995" name="Picture 7" descr="26_Summary_01">
            <a:extLst>
              <a:ext uri="{FF2B5EF4-FFF2-40B4-BE49-F238E27FC236}">
                <a16:creationId xmlns:a16="http://schemas.microsoft.com/office/drawing/2014/main" id="{1D65E934-DD07-ED4F-A664-B7085EFF4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9" b="56256"/>
          <a:stretch>
            <a:fillRect/>
          </a:stretch>
        </p:blipFill>
        <p:spPr bwMode="auto">
          <a:xfrm>
            <a:off x="838200" y="1082675"/>
            <a:ext cx="74676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D52FCC61-68A3-B54C-8326-98B72074D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90488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  <p:sp>
        <p:nvSpPr>
          <p:cNvPr id="86018" name="Rectangle 7">
            <a:extLst>
              <a:ext uri="{FF2B5EF4-FFF2-40B4-BE49-F238E27FC236}">
                <a16:creationId xmlns:a16="http://schemas.microsoft.com/office/drawing/2014/main" id="{7C8BBC18-38AE-164F-9D20-8DBB851B7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26-109</a:t>
            </a:r>
          </a:p>
        </p:txBody>
      </p:sp>
      <p:grpSp>
        <p:nvGrpSpPr>
          <p:cNvPr id="86019" name="Group 10">
            <a:extLst>
              <a:ext uri="{FF2B5EF4-FFF2-40B4-BE49-F238E27FC236}">
                <a16:creationId xmlns:a16="http://schemas.microsoft.com/office/drawing/2014/main" id="{B176DBB2-70CC-1646-9A8E-8E852CFAD341}"/>
              </a:ext>
            </a:extLst>
          </p:cNvPr>
          <p:cNvGrpSpPr>
            <a:grpSpLocks/>
          </p:cNvGrpSpPr>
          <p:nvPr/>
        </p:nvGrpSpPr>
        <p:grpSpPr bwMode="auto">
          <a:xfrm>
            <a:off x="1225550" y="1219200"/>
            <a:ext cx="6242050" cy="4940300"/>
            <a:chOff x="772" y="768"/>
            <a:chExt cx="3932" cy="3112"/>
          </a:xfrm>
        </p:grpSpPr>
        <p:pic>
          <p:nvPicPr>
            <p:cNvPr id="86020" name="Picture 8" descr="26_Summary_01">
              <a:extLst>
                <a:ext uri="{FF2B5EF4-FFF2-40B4-BE49-F238E27FC236}">
                  <a16:creationId xmlns:a16="http://schemas.microsoft.com/office/drawing/2014/main" id="{E5E08C5F-4642-1C42-B6EC-D54386C21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9" t="39040"/>
            <a:stretch>
              <a:fillRect/>
            </a:stretch>
          </p:blipFill>
          <p:spPr bwMode="auto">
            <a:xfrm>
              <a:off x="772" y="1154"/>
              <a:ext cx="3932" cy="2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021" name="Picture 9" descr="26_Summary_01">
              <a:extLst>
                <a:ext uri="{FF2B5EF4-FFF2-40B4-BE49-F238E27FC236}">
                  <a16:creationId xmlns:a16="http://schemas.microsoft.com/office/drawing/2014/main" id="{EAB31596-C53F-764D-A986-0B0B9142C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9" t="6837" b="84576"/>
            <a:stretch>
              <a:fillRect/>
            </a:stretch>
          </p:blipFill>
          <p:spPr bwMode="auto">
            <a:xfrm>
              <a:off x="772" y="768"/>
              <a:ext cx="393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A4ACCDBC-D58E-6347-AB9D-5FEFDA986AF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325" y="211138"/>
            <a:ext cx="8229600" cy="230187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Electric Field Models</a:t>
            </a:r>
          </a:p>
        </p:txBody>
      </p:sp>
      <p:sp>
        <p:nvSpPr>
          <p:cNvPr id="21506" name="Text Box 3">
            <a:extLst>
              <a:ext uri="{FF2B5EF4-FFF2-40B4-BE49-F238E27FC236}">
                <a16:creationId xmlns:a16="http://schemas.microsoft.com/office/drawing/2014/main" id="{3494C5D9-5CA9-8249-BE53-6794AC366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814388"/>
            <a:ext cx="87947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0513" indent="-290513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Most of this chapter will be concerned with the </a:t>
            </a:r>
            <a:r>
              <a:rPr lang="en-US" altLang="en-US" sz="2600" i="1"/>
              <a:t>sources </a:t>
            </a:r>
            <a:r>
              <a:rPr lang="en-US" altLang="en-US" sz="2600"/>
              <a:t>of the electric field.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We can understand the essential physics on the basis of simplified </a:t>
            </a:r>
            <a:r>
              <a:rPr lang="en-US" altLang="en-US" sz="2600" i="1"/>
              <a:t>models </a:t>
            </a:r>
            <a:r>
              <a:rPr lang="en-US" altLang="en-US" sz="2600"/>
              <a:t>of the sources of electric field.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B379A5E4-AFB6-264B-AE77-B63B97EEA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2700338"/>
            <a:ext cx="391795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6550" indent="-336550">
              <a:tabLst>
                <a:tab pos="2905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905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905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905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905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05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05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05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05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drawings show models of a positive point charge and an infinitely long negative wire.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We also will consider an infinitely wide charged plane and a charged sphere.</a:t>
            </a:r>
          </a:p>
        </p:txBody>
      </p:sp>
      <p:sp>
        <p:nvSpPr>
          <p:cNvPr id="21508" name="Rectangle 6">
            <a:extLst>
              <a:ext uri="{FF2B5EF4-FFF2-40B4-BE49-F238E27FC236}">
                <a16:creationId xmlns:a16="http://schemas.microsoft.com/office/drawing/2014/main" id="{570FD63A-B7B3-F547-BBC9-CD3BD9F7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26-18</a:t>
            </a:r>
          </a:p>
        </p:txBody>
      </p:sp>
      <p:pic>
        <p:nvPicPr>
          <p:cNvPr id="21509" name="Picture 8" descr="26_01_Figure_S1">
            <a:extLst>
              <a:ext uri="{FF2B5EF4-FFF2-40B4-BE49-F238E27FC236}">
                <a16:creationId xmlns:a16="http://schemas.microsoft.com/office/drawing/2014/main" id="{E38E6FF6-0FA0-1A4F-AD0A-6776DBCC1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0"/>
          <a:stretch>
            <a:fillRect/>
          </a:stretch>
        </p:blipFill>
        <p:spPr bwMode="auto">
          <a:xfrm>
            <a:off x="4111625" y="3124200"/>
            <a:ext cx="472757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DEC4A4-F02F-1045-A283-B1C436E279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325" y="144463"/>
            <a:ext cx="8229600" cy="328612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Electric Field of a Point Charge</a:t>
            </a:r>
          </a:p>
        </p:txBody>
      </p:sp>
      <p:sp>
        <p:nvSpPr>
          <p:cNvPr id="22530" name="Rectangle 6">
            <a:extLst>
              <a:ext uri="{FF2B5EF4-FFF2-40B4-BE49-F238E27FC236}">
                <a16:creationId xmlns:a16="http://schemas.microsoft.com/office/drawing/2014/main" id="{86DE9170-6813-924F-896F-68D3C58AA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26-19</a:t>
            </a:r>
          </a:p>
        </p:txBody>
      </p:sp>
      <p:pic>
        <p:nvPicPr>
          <p:cNvPr id="22531" name="Picture 8" descr="26_02_Figure_S1">
            <a:extLst>
              <a:ext uri="{FF2B5EF4-FFF2-40B4-BE49-F238E27FC236}">
                <a16:creationId xmlns:a16="http://schemas.microsoft.com/office/drawing/2014/main" id="{A8279C46-3117-C342-9568-C2C720E28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4"/>
          <a:stretch>
            <a:fillRect/>
          </a:stretch>
        </p:blipFill>
        <p:spPr bwMode="auto">
          <a:xfrm>
            <a:off x="533400" y="2609850"/>
            <a:ext cx="37338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9" descr="26_02_Figure_S2">
            <a:extLst>
              <a:ext uri="{FF2B5EF4-FFF2-40B4-BE49-F238E27FC236}">
                <a16:creationId xmlns:a16="http://schemas.microsoft.com/office/drawing/2014/main" id="{49396654-1094-BD4D-BD96-990FF61D1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5" b="3357"/>
          <a:stretch>
            <a:fillRect/>
          </a:stretch>
        </p:blipFill>
        <p:spPr bwMode="auto">
          <a:xfrm>
            <a:off x="4864100" y="2660650"/>
            <a:ext cx="37465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0" descr="CH26_PPT_Slide_26-18">
            <a:extLst>
              <a:ext uri="{FF2B5EF4-FFF2-40B4-BE49-F238E27FC236}">
                <a16:creationId xmlns:a16="http://schemas.microsoft.com/office/drawing/2014/main" id="{20CEA6EB-C4AB-824F-9678-F5FA618A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9"/>
          <a:stretch>
            <a:fillRect/>
          </a:stretch>
        </p:blipFill>
        <p:spPr bwMode="auto">
          <a:xfrm>
            <a:off x="1219200" y="1219200"/>
            <a:ext cx="663733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1963</Words>
  <Application>Microsoft Macintosh PowerPoint</Application>
  <PresentationFormat>Letter Paper (8.5x11 in)</PresentationFormat>
  <Paragraphs>227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ＭＳ Ｐゴシック</vt:lpstr>
      <vt:lpstr>Wingdings</vt:lpstr>
      <vt:lpstr>Times</vt:lpstr>
      <vt:lpstr>Times New Roman</vt:lpstr>
      <vt:lpstr>Helvetica</vt:lpstr>
      <vt:lpstr>MT Extra</vt:lpstr>
      <vt:lpstr>Symbol</vt:lpstr>
      <vt:lpstr>Blank Presentation</vt:lpstr>
      <vt:lpstr>Chapter 26 The Electric Field  </vt:lpstr>
      <vt:lpstr>Chapter 26 Preview</vt:lpstr>
      <vt:lpstr>PowerPoint Presentation</vt:lpstr>
      <vt:lpstr>PowerPoint Presentation</vt:lpstr>
      <vt:lpstr>PowerPoint Presentation</vt:lpstr>
      <vt:lpstr>PowerPoint Presentation</vt:lpstr>
      <vt:lpstr>Chapter 26 Content, Examples, and QuickCheck Questions</vt:lpstr>
      <vt:lpstr>Electric Field Models</vt:lpstr>
      <vt:lpstr>Electric Field of a Point Charge</vt:lpstr>
      <vt:lpstr>The Electric Field</vt:lpstr>
      <vt:lpstr>The Electric Field of Multiple Point Charges</vt:lpstr>
      <vt:lpstr>Problem-Solving Strategy: The Electric Field of Multiple Point Charges</vt:lpstr>
      <vt:lpstr>PowerPoint Presentation</vt:lpstr>
      <vt:lpstr>Electric Dipoles</vt:lpstr>
      <vt:lpstr>The Dipole Moment</vt:lpstr>
      <vt:lpstr>The Dipole Electric Field at Two Points</vt:lpstr>
      <vt:lpstr>The Electric Field of a Dipole</vt:lpstr>
      <vt:lpstr>Example 26.2 The Electric Field of a Water Molecule</vt:lpstr>
      <vt:lpstr>Tactics: Drawing and Using Electric Field Lines</vt:lpstr>
      <vt:lpstr>The Electric Field of a Dipole</vt:lpstr>
      <vt:lpstr>PowerPoint Presentation</vt:lpstr>
      <vt:lpstr>The Electric Field of Two Equal Positive Charges</vt:lpstr>
      <vt:lpstr>Continuous Charge Distributions</vt:lpstr>
      <vt:lpstr>Continuous Charge Distributions</vt:lpstr>
      <vt:lpstr>Problem-Solving Strategy: The Electric Field of a Continuous Distribution of Charge</vt:lpstr>
      <vt:lpstr>PowerPoint Presentation</vt:lpstr>
      <vt:lpstr>The Electric Field of a Finite Line of Charge</vt:lpstr>
      <vt:lpstr>An Infinite Line of Charge</vt:lpstr>
      <vt:lpstr>A Ring of Charge</vt:lpstr>
      <vt:lpstr>A Disk of Charge</vt:lpstr>
      <vt:lpstr>Example 26.5 The Electric Field of a Charged Disk</vt:lpstr>
      <vt:lpstr>PowerPoint Presentation</vt:lpstr>
      <vt:lpstr>A Plane of Charge</vt:lpstr>
      <vt:lpstr>PowerPoint Presentation</vt:lpstr>
      <vt:lpstr>A Sphere of Charge</vt:lpstr>
      <vt:lpstr>The Parallel-Plate Capacitor</vt:lpstr>
      <vt:lpstr>PowerPoint Presentation</vt:lpstr>
      <vt:lpstr>PowerPoint Presentation</vt:lpstr>
      <vt:lpstr>The Ideal Capacitor</vt:lpstr>
      <vt:lpstr>A Real Capacitor</vt:lpstr>
      <vt:lpstr>Example 26.6 The Electric Field of a Charged Disk</vt:lpstr>
      <vt:lpstr>PowerPoint Presentation</vt:lpstr>
      <vt:lpstr>PowerPoint Presentation</vt:lpstr>
      <vt:lpstr>Uniform Electric Fields</vt:lpstr>
      <vt:lpstr>Example 26.7 Charge Density on a Cell Wall</vt:lpstr>
      <vt:lpstr>PowerPoint Presentation</vt:lpstr>
      <vt:lpstr>PowerPoint Presentation</vt:lpstr>
      <vt:lpstr>PowerPoint Presentation</vt:lpstr>
      <vt:lpstr>Motion of a Charged Particle in an Electric Field</vt:lpstr>
      <vt:lpstr>Motion of a Charged Particle in an Electric Field</vt:lpstr>
      <vt:lpstr>PowerPoint Presentation</vt:lpstr>
      <vt:lpstr>Dipoles in a Uniform Electric Field</vt:lpstr>
      <vt:lpstr>PowerPoint Presentation</vt:lpstr>
      <vt:lpstr>Dipoles in a Uniform Electric Field</vt:lpstr>
      <vt:lpstr>The Torque on a Dipole</vt:lpstr>
      <vt:lpstr>Example 26.10 The Angular Acceleration of a Dipole Dumbbell</vt:lpstr>
      <vt:lpstr>PowerPoint Presentation</vt:lpstr>
      <vt:lpstr>PowerPoint Presentation</vt:lpstr>
      <vt:lpstr>PowerPoint Presentation</vt:lpstr>
      <vt:lpstr>PowerPoint Presentation</vt:lpstr>
      <vt:lpstr>Dipoles in a Nonuniform Electric Field</vt:lpstr>
      <vt:lpstr>Dipoles in a Nonuniform Electric Field</vt:lpstr>
      <vt:lpstr>Example 26.11 The Force on a Water Molecule</vt:lpstr>
      <vt:lpstr>PowerPoint Presentation</vt:lpstr>
      <vt:lpstr>PowerPoint Presentation</vt:lpstr>
      <vt:lpstr>PowerPoint Presentation</vt:lpstr>
      <vt:lpstr>Chapter 26 Summary Slides</vt:lpstr>
      <vt:lpstr>General Principles</vt:lpstr>
      <vt:lpstr>PowerPoint Presentation</vt:lpstr>
      <vt:lpstr>PowerPoint Presentation</vt:lpstr>
      <vt:lpstr>PowerPoint Presentation</vt:lpstr>
    </vt:vector>
  </TitlesOfParts>
  <Company>Progressive Information Technologies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System 103</dc:creator>
  <cp:lastModifiedBy>Kevin McChesney</cp:lastModifiedBy>
  <cp:revision>46</cp:revision>
  <cp:lastPrinted>2012-02-03T15:20:20Z</cp:lastPrinted>
  <dcterms:created xsi:type="dcterms:W3CDTF">2011-11-07T20:33:49Z</dcterms:created>
  <dcterms:modified xsi:type="dcterms:W3CDTF">2019-03-23T23:47:41Z</dcterms:modified>
</cp:coreProperties>
</file>