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5"/>
  </p:notesMasterIdLst>
  <p:sldIdLst>
    <p:sldId id="266" r:id="rId2"/>
    <p:sldId id="267" r:id="rId3"/>
    <p:sldId id="268" r:id="rId4"/>
    <p:sldId id="269" r:id="rId5"/>
    <p:sldId id="270" r:id="rId6"/>
    <p:sldId id="271" r:id="rId7"/>
    <p:sldId id="27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9" r:id="rId29"/>
    <p:sldId id="310" r:id="rId30"/>
    <p:sldId id="311" r:id="rId31"/>
    <p:sldId id="312" r:id="rId32"/>
    <p:sldId id="313" r:id="rId33"/>
    <p:sldId id="314" r:id="rId34"/>
    <p:sldId id="315" r:id="rId35"/>
    <p:sldId id="316" r:id="rId36"/>
    <p:sldId id="317" r:id="rId37"/>
    <p:sldId id="318" r:id="rId38"/>
    <p:sldId id="323" r:id="rId39"/>
    <p:sldId id="324" r:id="rId40"/>
    <p:sldId id="327" r:id="rId41"/>
    <p:sldId id="328" r:id="rId42"/>
    <p:sldId id="329" r:id="rId43"/>
    <p:sldId id="330" r:id="rId44"/>
    <p:sldId id="331" r:id="rId45"/>
    <p:sldId id="332" r:id="rId46"/>
    <p:sldId id="339" r:id="rId47"/>
    <p:sldId id="340" r:id="rId48"/>
    <p:sldId id="347" r:id="rId49"/>
    <p:sldId id="348" r:id="rId50"/>
    <p:sldId id="349" r:id="rId51"/>
    <p:sldId id="350" r:id="rId52"/>
    <p:sldId id="351" r:id="rId53"/>
    <p:sldId id="352" r:id="rId54"/>
    <p:sldId id="353" r:id="rId55"/>
    <p:sldId id="354" r:id="rId56"/>
    <p:sldId id="355" r:id="rId57"/>
    <p:sldId id="356" r:id="rId58"/>
    <p:sldId id="361" r:id="rId59"/>
    <p:sldId id="362" r:id="rId60"/>
    <p:sldId id="363" r:id="rId61"/>
    <p:sldId id="366" r:id="rId62"/>
    <p:sldId id="367" r:id="rId63"/>
    <p:sldId id="368" r:id="rId64"/>
    <p:sldId id="371" r:id="rId65"/>
    <p:sldId id="372" r:id="rId66"/>
    <p:sldId id="373" r:id="rId67"/>
    <p:sldId id="374" r:id="rId68"/>
    <p:sldId id="375" r:id="rId69"/>
    <p:sldId id="376" r:id="rId70"/>
    <p:sldId id="377" r:id="rId71"/>
    <p:sldId id="378" r:id="rId72"/>
    <p:sldId id="379" r:id="rId73"/>
    <p:sldId id="380" r:id="rId74"/>
  </p:sldIdLst>
  <p:sldSz cx="9144000" cy="6858000" type="letter"/>
  <p:notesSz cx="6858000" cy="9144000"/>
  <p:defaultTextStyle>
    <a:defPPr>
      <a:defRPr lang="en-US"/>
    </a:defPPr>
    <a:lvl1pPr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96">
          <p15:clr>
            <a:srgbClr val="A4A3A4"/>
          </p15:clr>
        </p15:guide>
        <p15:guide id="2" orient="horz" pos="4224">
          <p15:clr>
            <a:srgbClr val="A4A3A4"/>
          </p15:clr>
        </p15:guide>
        <p15:guide id="3" orient="horz" pos="1904">
          <p15:clr>
            <a:srgbClr val="A4A3A4"/>
          </p15:clr>
        </p15:guide>
        <p15:guide id="4" orient="horz" pos="944">
          <p15:clr>
            <a:srgbClr val="A4A3A4"/>
          </p15:clr>
        </p15:guide>
        <p15:guide id="5" pos="96">
          <p15:clr>
            <a:srgbClr val="A4A3A4"/>
          </p15:clr>
        </p15:guide>
        <p15:guide id="6" pos="2800">
          <p15:clr>
            <a:srgbClr val="A4A3A4"/>
          </p15:clr>
        </p15:guide>
        <p15:guide id="7" pos="56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32"/>
    <p:restoredTop sz="94604"/>
  </p:normalViewPr>
  <p:slideViewPr>
    <p:cSldViewPr>
      <p:cViewPr varScale="1">
        <p:scale>
          <a:sx n="120" d="100"/>
          <a:sy n="120" d="100"/>
        </p:scale>
        <p:origin x="1328" y="176"/>
      </p:cViewPr>
      <p:guideLst>
        <p:guide orient="horz" pos="296"/>
        <p:guide orient="horz" pos="4224"/>
        <p:guide orient="horz" pos="1904"/>
        <p:guide orient="horz" pos="944"/>
        <p:guide pos="96"/>
        <p:guide pos="2800"/>
        <p:guide pos="56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1D71753E-3B83-2843-96DF-AF900C50D4AD}"/>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i="0">
                <a:latin typeface="Arial" charset="0"/>
                <a:ea typeface="ＭＳ Ｐゴシック" pitchFamily="84" charset="-128"/>
                <a:cs typeface="+mn-cs"/>
              </a:defRPr>
            </a:lvl1pPr>
          </a:lstStyle>
          <a:p>
            <a:pPr>
              <a:defRPr/>
            </a:pPr>
            <a:endParaRPr lang="en-US"/>
          </a:p>
        </p:txBody>
      </p:sp>
      <p:sp>
        <p:nvSpPr>
          <p:cNvPr id="77827" name="Rectangle 3">
            <a:extLst>
              <a:ext uri="{FF2B5EF4-FFF2-40B4-BE49-F238E27FC236}">
                <a16:creationId xmlns:a16="http://schemas.microsoft.com/office/drawing/2014/main" id="{68F77A48-23D2-2940-B2D3-2D784E910654}"/>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i="0">
                <a:latin typeface="Arial" charset="0"/>
                <a:ea typeface="ＭＳ Ｐゴシック" pitchFamily="84" charset="-128"/>
                <a:cs typeface="+mn-cs"/>
              </a:defRPr>
            </a:lvl1pPr>
          </a:lstStyle>
          <a:p>
            <a:pPr>
              <a:defRPr/>
            </a:pPr>
            <a:endParaRPr lang="en-US"/>
          </a:p>
        </p:txBody>
      </p:sp>
      <p:sp>
        <p:nvSpPr>
          <p:cNvPr id="121860" name="Rectangle 4">
            <a:extLst>
              <a:ext uri="{FF2B5EF4-FFF2-40B4-BE49-F238E27FC236}">
                <a16:creationId xmlns:a16="http://schemas.microsoft.com/office/drawing/2014/main" id="{1FCC24E9-1EFF-0040-83DF-AC8185E34D9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77829" name="Rectangle 5">
            <a:extLst>
              <a:ext uri="{FF2B5EF4-FFF2-40B4-BE49-F238E27FC236}">
                <a16:creationId xmlns:a16="http://schemas.microsoft.com/office/drawing/2014/main" id="{A5F199EA-4402-0548-A8EF-AF4B089080C3}"/>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7830" name="Rectangle 6">
            <a:extLst>
              <a:ext uri="{FF2B5EF4-FFF2-40B4-BE49-F238E27FC236}">
                <a16:creationId xmlns:a16="http://schemas.microsoft.com/office/drawing/2014/main" id="{C93BDB07-A2F7-E94A-BE70-FBB7F048E3F2}"/>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i="0">
                <a:latin typeface="Arial" charset="0"/>
                <a:ea typeface="ＭＳ Ｐゴシック" pitchFamily="84" charset="-128"/>
                <a:cs typeface="+mn-cs"/>
              </a:defRPr>
            </a:lvl1pPr>
          </a:lstStyle>
          <a:p>
            <a:pPr>
              <a:defRPr/>
            </a:pPr>
            <a:endParaRPr lang="en-US"/>
          </a:p>
        </p:txBody>
      </p:sp>
      <p:sp>
        <p:nvSpPr>
          <p:cNvPr id="77831" name="Rectangle 7">
            <a:extLst>
              <a:ext uri="{FF2B5EF4-FFF2-40B4-BE49-F238E27FC236}">
                <a16:creationId xmlns:a16="http://schemas.microsoft.com/office/drawing/2014/main" id="{8E771881-E341-EA48-BB43-1FC933C4B1E0}"/>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i="0"/>
            </a:lvl1pPr>
          </a:lstStyle>
          <a:p>
            <a:fld id="{B2F2D315-F689-6D4D-9919-78E8E39DA96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8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3" descr="collision16">
            <a:extLst>
              <a:ext uri="{FF2B5EF4-FFF2-40B4-BE49-F238E27FC236}">
                <a16:creationId xmlns:a16="http://schemas.microsoft.com/office/drawing/2014/main" id="{1B0CAD7B-56BC-6F4F-8BAF-EBF9F02DBD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32780" b="4262"/>
          <a:stretch>
            <a:fillRect/>
          </a:stretch>
        </p:blipFill>
        <p:spPr bwMode="auto">
          <a:xfrm>
            <a:off x="0" y="106363"/>
            <a:ext cx="91440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0">
            <a:extLst>
              <a:ext uri="{FF2B5EF4-FFF2-40B4-BE49-F238E27FC236}">
                <a16:creationId xmlns:a16="http://schemas.microsoft.com/office/drawing/2014/main" id="{506702FE-86F6-BA44-A36F-A055D503ACB7}"/>
              </a:ext>
            </a:extLst>
          </p:cNvPr>
          <p:cNvSpPr>
            <a:spLocks noChangeArrowheads="1"/>
          </p:cNvSpPr>
          <p:nvPr userDrawn="1"/>
        </p:nvSpPr>
        <p:spPr bwMode="gray">
          <a:xfrm>
            <a:off x="0" y="6400800"/>
            <a:ext cx="9144000" cy="4572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defRPr/>
            </a:pPr>
            <a:endParaRPr lang="en-US" i="0">
              <a:latin typeface="Arial" charset="0"/>
              <a:ea typeface="ＭＳ Ｐゴシック" charset="0"/>
              <a:cs typeface="ＭＳ Ｐゴシック" charset="0"/>
            </a:endParaRPr>
          </a:p>
        </p:txBody>
      </p:sp>
      <p:pic>
        <p:nvPicPr>
          <p:cNvPr id="4" name="Picture 11" descr="Pearson_Bound_White">
            <a:extLst>
              <a:ext uri="{FF2B5EF4-FFF2-40B4-BE49-F238E27FC236}">
                <a16:creationId xmlns:a16="http://schemas.microsoft.com/office/drawing/2014/main" id="{26168F76-6F53-1B4E-AC4A-B1B6552ED2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Pearson_Strap_Bound_White">
            <a:extLst>
              <a:ext uri="{FF2B5EF4-FFF2-40B4-BE49-F238E27FC236}">
                <a16:creationId xmlns:a16="http://schemas.microsoft.com/office/drawing/2014/main" id="{26AE23F4-7954-824C-AE58-0B98011AF3D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a:extLst>
              <a:ext uri="{FF2B5EF4-FFF2-40B4-BE49-F238E27FC236}">
                <a16:creationId xmlns:a16="http://schemas.microsoft.com/office/drawing/2014/main" id="{476FA2E3-8442-7A43-A4BC-0590697AE2A2}"/>
              </a:ext>
            </a:extLst>
          </p:cNvPr>
          <p:cNvSpPr>
            <a:spLocks noChangeArrowheads="1"/>
          </p:cNvSpPr>
          <p:nvPr userDrawn="1"/>
        </p:nvSpPr>
        <p:spPr bwMode="auto">
          <a:xfrm>
            <a:off x="1092200" y="2127250"/>
            <a:ext cx="5529263"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500" i="0">
                <a:latin typeface="Arial" charset="0"/>
                <a:ea typeface="ＭＳ Ｐゴシック" charset="0"/>
                <a:cs typeface="Arial" charset="0"/>
              </a:rPr>
              <a:t>FOR SCIENTISTS AND ENGINEERS</a:t>
            </a:r>
          </a:p>
        </p:txBody>
      </p:sp>
      <p:sp>
        <p:nvSpPr>
          <p:cNvPr id="7" name="Rectangle 15">
            <a:extLst>
              <a:ext uri="{FF2B5EF4-FFF2-40B4-BE49-F238E27FC236}">
                <a16:creationId xmlns:a16="http://schemas.microsoft.com/office/drawing/2014/main" id="{587BD179-C041-4644-856B-084752DB1EF1}"/>
              </a:ext>
            </a:extLst>
          </p:cNvPr>
          <p:cNvSpPr>
            <a:spLocks noChangeArrowheads="1"/>
          </p:cNvSpPr>
          <p:nvPr userDrawn="1"/>
        </p:nvSpPr>
        <p:spPr bwMode="auto">
          <a:xfrm>
            <a:off x="571500" y="876300"/>
            <a:ext cx="3587750" cy="1158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7000" i="0">
                <a:solidFill>
                  <a:srgbClr val="000000"/>
                </a:solidFill>
                <a:latin typeface="Arial" charset="0"/>
                <a:ea typeface="ＭＳ Ｐゴシック" charset="0"/>
                <a:cs typeface="Arial" charset="0"/>
              </a:rPr>
              <a:t>physics</a:t>
            </a:r>
          </a:p>
        </p:txBody>
      </p:sp>
      <p:sp>
        <p:nvSpPr>
          <p:cNvPr id="8" name="Rectangle 16">
            <a:extLst>
              <a:ext uri="{FF2B5EF4-FFF2-40B4-BE49-F238E27FC236}">
                <a16:creationId xmlns:a16="http://schemas.microsoft.com/office/drawing/2014/main" id="{870A2C38-AE64-0E4E-881C-2E946D7DFF35}"/>
              </a:ext>
            </a:extLst>
          </p:cNvPr>
          <p:cNvSpPr>
            <a:spLocks noChangeArrowheads="1"/>
          </p:cNvSpPr>
          <p:nvPr userDrawn="1"/>
        </p:nvSpPr>
        <p:spPr bwMode="auto">
          <a:xfrm>
            <a:off x="4076700" y="2728913"/>
            <a:ext cx="3636963"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93001B"/>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000" i="0">
                <a:solidFill>
                  <a:srgbClr val="93001B"/>
                </a:solidFill>
                <a:latin typeface="Arial" charset="0"/>
                <a:ea typeface="ＭＳ Ｐゴシック" charset="0"/>
                <a:cs typeface="Arial" charset="0"/>
              </a:rPr>
              <a:t>a strategic approach</a:t>
            </a:r>
          </a:p>
        </p:txBody>
      </p:sp>
      <p:sp>
        <p:nvSpPr>
          <p:cNvPr id="9" name="Rectangle 17">
            <a:extLst>
              <a:ext uri="{FF2B5EF4-FFF2-40B4-BE49-F238E27FC236}">
                <a16:creationId xmlns:a16="http://schemas.microsoft.com/office/drawing/2014/main" id="{72F0B3B5-8381-8A4E-8609-A46E2D17A5F7}"/>
              </a:ext>
            </a:extLst>
          </p:cNvPr>
          <p:cNvSpPr>
            <a:spLocks noChangeArrowheads="1"/>
          </p:cNvSpPr>
          <p:nvPr userDrawn="1"/>
        </p:nvSpPr>
        <p:spPr bwMode="auto">
          <a:xfrm>
            <a:off x="4113213" y="3270250"/>
            <a:ext cx="1222375" cy="26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100" i="0">
                <a:solidFill>
                  <a:srgbClr val="000000"/>
                </a:solidFill>
                <a:latin typeface="Helvetica" charset="0"/>
                <a:ea typeface="ＭＳ Ｐゴシック" charset="0"/>
                <a:cs typeface="Arial" charset="0"/>
              </a:rPr>
              <a:t>THIRD EDITION</a:t>
            </a:r>
          </a:p>
        </p:txBody>
      </p:sp>
      <p:sp>
        <p:nvSpPr>
          <p:cNvPr id="10" name="Rectangle 18">
            <a:extLst>
              <a:ext uri="{FF2B5EF4-FFF2-40B4-BE49-F238E27FC236}">
                <a16:creationId xmlns:a16="http://schemas.microsoft.com/office/drawing/2014/main" id="{1A3F5226-83CF-214A-942A-C4C6388569FF}"/>
              </a:ext>
            </a:extLst>
          </p:cNvPr>
          <p:cNvSpPr>
            <a:spLocks noChangeArrowheads="1"/>
          </p:cNvSpPr>
          <p:nvPr userDrawn="1"/>
        </p:nvSpPr>
        <p:spPr bwMode="auto">
          <a:xfrm>
            <a:off x="3314700" y="5284788"/>
            <a:ext cx="2514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600" i="0">
                <a:latin typeface="Helvetica" charset="0"/>
                <a:ea typeface="ＭＳ Ｐゴシック" charset="0"/>
                <a:cs typeface="Arial" charset="0"/>
              </a:rPr>
              <a:t>randall d. knight</a:t>
            </a:r>
          </a:p>
        </p:txBody>
      </p:sp>
      <p:sp>
        <p:nvSpPr>
          <p:cNvPr id="11" name="Text Box 34">
            <a:extLst>
              <a:ext uri="{FF2B5EF4-FFF2-40B4-BE49-F238E27FC236}">
                <a16:creationId xmlns:a16="http://schemas.microsoft.com/office/drawing/2014/main" id="{9859941F-FF5B-5149-8F3F-B862B3B73DBE}"/>
              </a:ext>
            </a:extLst>
          </p:cNvPr>
          <p:cNvSpPr txBox="1">
            <a:spLocks noChangeArrowheads="1"/>
          </p:cNvSpPr>
          <p:nvPr userDrawn="1"/>
        </p:nvSpPr>
        <p:spPr bwMode="auto">
          <a:xfrm>
            <a:off x="76200" y="6130925"/>
            <a:ext cx="22256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r>
              <a:rPr lang="en-US" altLang="en-US" sz="1000" i="0">
                <a:latin typeface="Times New Roman" panose="02020603050405020304" pitchFamily="18" charset="0"/>
              </a:rPr>
              <a:t>© 2013 Pearson Education, Inc.</a:t>
            </a:r>
          </a:p>
        </p:txBody>
      </p:sp>
      <p:sp>
        <p:nvSpPr>
          <p:cNvPr id="12" name="Rectangle 20">
            <a:extLst>
              <a:ext uri="{FF2B5EF4-FFF2-40B4-BE49-F238E27FC236}">
                <a16:creationId xmlns:a16="http://schemas.microsoft.com/office/drawing/2014/main" id="{12726E84-4F2C-9945-8DE1-9B738257BE9A}"/>
              </a:ext>
            </a:extLst>
          </p:cNvPr>
          <p:cNvSpPr>
            <a:spLocks noChangeArrowheads="1"/>
          </p:cNvSpPr>
          <p:nvPr userDrawn="1"/>
        </p:nvSpPr>
        <p:spPr bwMode="auto">
          <a:xfrm>
            <a:off x="0" y="0"/>
            <a:ext cx="9144000" cy="6096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3" name="Rectangle 4">
            <a:extLst>
              <a:ext uri="{FF2B5EF4-FFF2-40B4-BE49-F238E27FC236}">
                <a16:creationId xmlns:a16="http://schemas.microsoft.com/office/drawing/2014/main" id="{98D77407-D5D5-4841-8B71-9D7BCE3E29E7}"/>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a:lvl1pPr>
          </a:lstStyle>
          <a:p>
            <a:pPr>
              <a:defRPr/>
            </a:pPr>
            <a:endParaRPr lang="en-US"/>
          </a:p>
        </p:txBody>
      </p:sp>
      <p:sp>
        <p:nvSpPr>
          <p:cNvPr id="14" name="Rectangle 5">
            <a:extLst>
              <a:ext uri="{FF2B5EF4-FFF2-40B4-BE49-F238E27FC236}">
                <a16:creationId xmlns:a16="http://schemas.microsoft.com/office/drawing/2014/main" id="{1A7E83F0-23DE-C940-A1D4-FCF4E267D4D1}"/>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a:lvl1pPr>
          </a:lstStyle>
          <a:p>
            <a:pPr>
              <a:defRPr/>
            </a:pPr>
            <a:endParaRPr lang="en-US"/>
          </a:p>
        </p:txBody>
      </p:sp>
      <p:sp>
        <p:nvSpPr>
          <p:cNvPr id="15" name="Rectangle 6">
            <a:extLst>
              <a:ext uri="{FF2B5EF4-FFF2-40B4-BE49-F238E27FC236}">
                <a16:creationId xmlns:a16="http://schemas.microsoft.com/office/drawing/2014/main" id="{897CE005-707D-C14B-A3D0-8BA13C2E9CF8}"/>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a:lvl1pPr>
          </a:lstStyle>
          <a:p>
            <a:fld id="{2D2AE60E-1309-ED4D-9F1B-A9686492CA1B}" type="slidenum">
              <a:rPr lang="en-US" altLang="en-US"/>
              <a:pPr/>
              <a:t>‹#›</a:t>
            </a:fld>
            <a:endParaRPr lang="en-US" altLang="en-US"/>
          </a:p>
        </p:txBody>
      </p:sp>
    </p:spTree>
    <p:extLst>
      <p:ext uri="{BB962C8B-B14F-4D97-AF65-F5344CB8AC3E}">
        <p14:creationId xmlns:p14="http://schemas.microsoft.com/office/powerpoint/2010/main" val="81259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324F64-CF27-754A-B51A-C1499351FB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20B3E0-8FE0-3444-8CA2-D676393D90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E6820A-1B95-4B47-A09E-D5C17C7FD935}"/>
              </a:ext>
            </a:extLst>
          </p:cNvPr>
          <p:cNvSpPr>
            <a:spLocks noGrp="1" noChangeArrowheads="1"/>
          </p:cNvSpPr>
          <p:nvPr>
            <p:ph type="sldNum" sz="quarter" idx="12"/>
          </p:nvPr>
        </p:nvSpPr>
        <p:spPr>
          <a:ln/>
        </p:spPr>
        <p:txBody>
          <a:bodyPr/>
          <a:lstStyle>
            <a:lvl1pPr>
              <a:defRPr/>
            </a:lvl1pPr>
          </a:lstStyle>
          <a:p>
            <a:fld id="{A511BF4E-96F4-1043-856C-71F1303CF59E}" type="slidenum">
              <a:rPr lang="en-US" altLang="en-US"/>
              <a:pPr/>
              <a:t>‹#›</a:t>
            </a:fld>
            <a:endParaRPr lang="en-US" altLang="en-US"/>
          </a:p>
        </p:txBody>
      </p:sp>
    </p:spTree>
    <p:extLst>
      <p:ext uri="{BB962C8B-B14F-4D97-AF65-F5344CB8AC3E}">
        <p14:creationId xmlns:p14="http://schemas.microsoft.com/office/powerpoint/2010/main" val="386562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4FB283-5755-444D-838D-4166355B33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279587-485D-4A4E-860E-F78F5BE55B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5DE767-3ECD-EF43-BBBF-E11279574684}"/>
              </a:ext>
            </a:extLst>
          </p:cNvPr>
          <p:cNvSpPr>
            <a:spLocks noGrp="1" noChangeArrowheads="1"/>
          </p:cNvSpPr>
          <p:nvPr>
            <p:ph type="sldNum" sz="quarter" idx="12"/>
          </p:nvPr>
        </p:nvSpPr>
        <p:spPr>
          <a:ln/>
        </p:spPr>
        <p:txBody>
          <a:bodyPr/>
          <a:lstStyle>
            <a:lvl1pPr>
              <a:defRPr/>
            </a:lvl1pPr>
          </a:lstStyle>
          <a:p>
            <a:fld id="{16335CBF-5885-4847-87D8-8AD5F3EBB77C}" type="slidenum">
              <a:rPr lang="en-US" altLang="en-US"/>
              <a:pPr/>
              <a:t>‹#›</a:t>
            </a:fld>
            <a:endParaRPr lang="en-US" altLang="en-US"/>
          </a:p>
        </p:txBody>
      </p:sp>
    </p:spTree>
    <p:extLst>
      <p:ext uri="{BB962C8B-B14F-4D97-AF65-F5344CB8AC3E}">
        <p14:creationId xmlns:p14="http://schemas.microsoft.com/office/powerpoint/2010/main" val="317288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E770AD-781D-2242-8088-7272AFF0A5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822B5B-B646-8044-A989-C5B157E4C5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935B30-BAD4-A84A-A7B4-475A017E1ADD}"/>
              </a:ext>
            </a:extLst>
          </p:cNvPr>
          <p:cNvSpPr>
            <a:spLocks noGrp="1" noChangeArrowheads="1"/>
          </p:cNvSpPr>
          <p:nvPr>
            <p:ph type="sldNum" sz="quarter" idx="12"/>
          </p:nvPr>
        </p:nvSpPr>
        <p:spPr>
          <a:ln/>
        </p:spPr>
        <p:txBody>
          <a:bodyPr/>
          <a:lstStyle>
            <a:lvl1pPr>
              <a:defRPr/>
            </a:lvl1pPr>
          </a:lstStyle>
          <a:p>
            <a:fld id="{84CB63E4-D3DF-EF42-8AD8-CE94F146672C}" type="slidenum">
              <a:rPr lang="en-US" altLang="en-US"/>
              <a:pPr/>
              <a:t>‹#›</a:t>
            </a:fld>
            <a:endParaRPr lang="en-US" altLang="en-US"/>
          </a:p>
        </p:txBody>
      </p:sp>
    </p:spTree>
    <p:extLst>
      <p:ext uri="{BB962C8B-B14F-4D97-AF65-F5344CB8AC3E}">
        <p14:creationId xmlns:p14="http://schemas.microsoft.com/office/powerpoint/2010/main" val="406385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7A095DD-2F71-8B4C-A9DB-3B94BD2008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CCDC9F-A9AF-9041-AA07-1804822F19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1D4417-5D7C-B840-AA3B-881506060E04}"/>
              </a:ext>
            </a:extLst>
          </p:cNvPr>
          <p:cNvSpPr>
            <a:spLocks noGrp="1" noChangeArrowheads="1"/>
          </p:cNvSpPr>
          <p:nvPr>
            <p:ph type="sldNum" sz="quarter" idx="12"/>
          </p:nvPr>
        </p:nvSpPr>
        <p:spPr>
          <a:ln/>
        </p:spPr>
        <p:txBody>
          <a:bodyPr/>
          <a:lstStyle>
            <a:lvl1pPr>
              <a:defRPr/>
            </a:lvl1pPr>
          </a:lstStyle>
          <a:p>
            <a:fld id="{8A28A418-2635-9A4E-955D-839D3BE41EE7}" type="slidenum">
              <a:rPr lang="en-US" altLang="en-US"/>
              <a:pPr/>
              <a:t>‹#›</a:t>
            </a:fld>
            <a:endParaRPr lang="en-US" altLang="en-US"/>
          </a:p>
        </p:txBody>
      </p:sp>
    </p:spTree>
    <p:extLst>
      <p:ext uri="{BB962C8B-B14F-4D97-AF65-F5344CB8AC3E}">
        <p14:creationId xmlns:p14="http://schemas.microsoft.com/office/powerpoint/2010/main" val="2493694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E437D0-C73C-DB4C-A1FA-51068B777D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01B16A-095E-DE47-9CB8-497BC7DAC4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5CA7CC-C87E-0548-BC39-1242E6FAA6EE}"/>
              </a:ext>
            </a:extLst>
          </p:cNvPr>
          <p:cNvSpPr>
            <a:spLocks noGrp="1" noChangeArrowheads="1"/>
          </p:cNvSpPr>
          <p:nvPr>
            <p:ph type="sldNum" sz="quarter" idx="12"/>
          </p:nvPr>
        </p:nvSpPr>
        <p:spPr>
          <a:ln/>
        </p:spPr>
        <p:txBody>
          <a:bodyPr/>
          <a:lstStyle>
            <a:lvl1pPr>
              <a:defRPr/>
            </a:lvl1pPr>
          </a:lstStyle>
          <a:p>
            <a:fld id="{6C609CD0-A54C-6042-871C-5F55279C2460}" type="slidenum">
              <a:rPr lang="en-US" altLang="en-US"/>
              <a:pPr/>
              <a:t>‹#›</a:t>
            </a:fld>
            <a:endParaRPr lang="en-US" altLang="en-US"/>
          </a:p>
        </p:txBody>
      </p:sp>
    </p:spTree>
    <p:extLst>
      <p:ext uri="{BB962C8B-B14F-4D97-AF65-F5344CB8AC3E}">
        <p14:creationId xmlns:p14="http://schemas.microsoft.com/office/powerpoint/2010/main" val="459306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CD4B14-0690-8844-9795-AD6E22CFCC2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6A2A018-1CE1-844C-9772-1B41312AE2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FB90523-71B3-CD45-A575-9B69F94B10B0}"/>
              </a:ext>
            </a:extLst>
          </p:cNvPr>
          <p:cNvSpPr>
            <a:spLocks noGrp="1" noChangeArrowheads="1"/>
          </p:cNvSpPr>
          <p:nvPr>
            <p:ph type="sldNum" sz="quarter" idx="12"/>
          </p:nvPr>
        </p:nvSpPr>
        <p:spPr>
          <a:ln/>
        </p:spPr>
        <p:txBody>
          <a:bodyPr/>
          <a:lstStyle>
            <a:lvl1pPr>
              <a:defRPr/>
            </a:lvl1pPr>
          </a:lstStyle>
          <a:p>
            <a:fld id="{1E878306-D825-444E-B31F-6016729DA0E2}" type="slidenum">
              <a:rPr lang="en-US" altLang="en-US"/>
              <a:pPr/>
              <a:t>‹#›</a:t>
            </a:fld>
            <a:endParaRPr lang="en-US" altLang="en-US"/>
          </a:p>
        </p:txBody>
      </p:sp>
    </p:spTree>
    <p:extLst>
      <p:ext uri="{BB962C8B-B14F-4D97-AF65-F5344CB8AC3E}">
        <p14:creationId xmlns:p14="http://schemas.microsoft.com/office/powerpoint/2010/main" val="79675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A95DCC3-BC58-B141-B1DC-1349D04FAC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2088F21-4049-B64E-A7F4-6CBABD75FC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C9F6A00-8589-4247-8497-6207CE42E24B}"/>
              </a:ext>
            </a:extLst>
          </p:cNvPr>
          <p:cNvSpPr>
            <a:spLocks noGrp="1" noChangeArrowheads="1"/>
          </p:cNvSpPr>
          <p:nvPr>
            <p:ph type="sldNum" sz="quarter" idx="12"/>
          </p:nvPr>
        </p:nvSpPr>
        <p:spPr>
          <a:ln/>
        </p:spPr>
        <p:txBody>
          <a:bodyPr/>
          <a:lstStyle>
            <a:lvl1pPr>
              <a:defRPr/>
            </a:lvl1pPr>
          </a:lstStyle>
          <a:p>
            <a:fld id="{2DBFBBB2-C2CD-8645-8D75-C3B1975E18E5}" type="slidenum">
              <a:rPr lang="en-US" altLang="en-US"/>
              <a:pPr/>
              <a:t>‹#›</a:t>
            </a:fld>
            <a:endParaRPr lang="en-US" altLang="en-US"/>
          </a:p>
        </p:txBody>
      </p:sp>
    </p:spTree>
    <p:extLst>
      <p:ext uri="{BB962C8B-B14F-4D97-AF65-F5344CB8AC3E}">
        <p14:creationId xmlns:p14="http://schemas.microsoft.com/office/powerpoint/2010/main" val="3791025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C3A04E-6375-494D-A9A7-8DD03D49C10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85382F-3C00-F549-BDDE-600E2C94A3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259ECF7-51FB-8B41-AC24-EAE9AA7E0F5C}"/>
              </a:ext>
            </a:extLst>
          </p:cNvPr>
          <p:cNvSpPr>
            <a:spLocks noGrp="1" noChangeArrowheads="1"/>
          </p:cNvSpPr>
          <p:nvPr>
            <p:ph type="sldNum" sz="quarter" idx="12"/>
          </p:nvPr>
        </p:nvSpPr>
        <p:spPr>
          <a:ln/>
        </p:spPr>
        <p:txBody>
          <a:bodyPr/>
          <a:lstStyle>
            <a:lvl1pPr>
              <a:defRPr/>
            </a:lvl1pPr>
          </a:lstStyle>
          <a:p>
            <a:fld id="{322E778D-76B6-1048-99AB-F34461FA3E47}" type="slidenum">
              <a:rPr lang="en-US" altLang="en-US"/>
              <a:pPr/>
              <a:t>‹#›</a:t>
            </a:fld>
            <a:endParaRPr lang="en-US" altLang="en-US"/>
          </a:p>
        </p:txBody>
      </p:sp>
    </p:spTree>
    <p:extLst>
      <p:ext uri="{BB962C8B-B14F-4D97-AF65-F5344CB8AC3E}">
        <p14:creationId xmlns:p14="http://schemas.microsoft.com/office/powerpoint/2010/main" val="395250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F1186C-473D-784E-9384-18AF1E52C4F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272CDE-4EEF-DE4E-B648-54A02F4FF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C7AD74-FB9D-1540-BE6B-B7DAF4FF7486}"/>
              </a:ext>
            </a:extLst>
          </p:cNvPr>
          <p:cNvSpPr>
            <a:spLocks noGrp="1" noChangeArrowheads="1"/>
          </p:cNvSpPr>
          <p:nvPr>
            <p:ph type="sldNum" sz="quarter" idx="12"/>
          </p:nvPr>
        </p:nvSpPr>
        <p:spPr>
          <a:ln/>
        </p:spPr>
        <p:txBody>
          <a:bodyPr/>
          <a:lstStyle>
            <a:lvl1pPr>
              <a:defRPr/>
            </a:lvl1pPr>
          </a:lstStyle>
          <a:p>
            <a:fld id="{4C739E63-7654-984F-B5A8-B3923EE93E8F}" type="slidenum">
              <a:rPr lang="en-US" altLang="en-US"/>
              <a:pPr/>
              <a:t>‹#›</a:t>
            </a:fld>
            <a:endParaRPr lang="en-US" altLang="en-US"/>
          </a:p>
        </p:txBody>
      </p:sp>
    </p:spTree>
    <p:extLst>
      <p:ext uri="{BB962C8B-B14F-4D97-AF65-F5344CB8AC3E}">
        <p14:creationId xmlns:p14="http://schemas.microsoft.com/office/powerpoint/2010/main" val="6797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4F59DB1-3654-1242-9564-83FECCA7DD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D770D8-F9A2-1C44-9289-D4234DA9F7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AECB1C-BBD5-4240-A1E7-35C7AA8DE905}"/>
              </a:ext>
            </a:extLst>
          </p:cNvPr>
          <p:cNvSpPr>
            <a:spLocks noGrp="1" noChangeArrowheads="1"/>
          </p:cNvSpPr>
          <p:nvPr>
            <p:ph type="sldNum" sz="quarter" idx="12"/>
          </p:nvPr>
        </p:nvSpPr>
        <p:spPr>
          <a:ln/>
        </p:spPr>
        <p:txBody>
          <a:bodyPr/>
          <a:lstStyle>
            <a:lvl1pPr>
              <a:defRPr/>
            </a:lvl1pPr>
          </a:lstStyle>
          <a:p>
            <a:fld id="{1CB43132-C5BD-2343-826E-F698380C3507}" type="slidenum">
              <a:rPr lang="en-US" altLang="en-US"/>
              <a:pPr/>
              <a:t>‹#›</a:t>
            </a:fld>
            <a:endParaRPr lang="en-US" altLang="en-US"/>
          </a:p>
        </p:txBody>
      </p:sp>
    </p:spTree>
    <p:extLst>
      <p:ext uri="{BB962C8B-B14F-4D97-AF65-F5344CB8AC3E}">
        <p14:creationId xmlns:p14="http://schemas.microsoft.com/office/powerpoint/2010/main" val="5729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B478FB-E9B3-294E-B506-DF8C70D1602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751D911-46CB-034E-8562-403E96F81BA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3727611-9D8C-C648-BF6E-B1B2DBA3D0FF}"/>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i="0">
                <a:latin typeface="Arial" charset="0"/>
                <a:ea typeface="ＭＳ Ｐゴシック" pitchFamily="84" charset="-128"/>
                <a:cs typeface="+mn-cs"/>
              </a:defRPr>
            </a:lvl1pPr>
          </a:lstStyle>
          <a:p>
            <a:pPr>
              <a:defRPr/>
            </a:pPr>
            <a:endParaRPr lang="en-US"/>
          </a:p>
        </p:txBody>
      </p:sp>
      <p:sp>
        <p:nvSpPr>
          <p:cNvPr id="1029" name="Rectangle 5">
            <a:extLst>
              <a:ext uri="{FF2B5EF4-FFF2-40B4-BE49-F238E27FC236}">
                <a16:creationId xmlns:a16="http://schemas.microsoft.com/office/drawing/2014/main" id="{1471DD75-5C99-6D48-89E8-6992C2F5D021}"/>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i="0">
                <a:latin typeface="Arial" charset="0"/>
                <a:ea typeface="ＭＳ Ｐゴシック" pitchFamily="84" charset="-128"/>
                <a:cs typeface="+mn-cs"/>
              </a:defRPr>
            </a:lvl1pPr>
          </a:lstStyle>
          <a:p>
            <a:pPr>
              <a:defRPr/>
            </a:pPr>
            <a:endParaRPr lang="en-US"/>
          </a:p>
        </p:txBody>
      </p:sp>
      <p:sp>
        <p:nvSpPr>
          <p:cNvPr id="1030" name="Rectangle 6">
            <a:extLst>
              <a:ext uri="{FF2B5EF4-FFF2-40B4-BE49-F238E27FC236}">
                <a16:creationId xmlns:a16="http://schemas.microsoft.com/office/drawing/2014/main" id="{0B62D964-55DA-724E-A878-315022FCDD12}"/>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i="0"/>
            </a:lvl1pPr>
          </a:lstStyle>
          <a:p>
            <a:fld id="{F9C76CD6-C977-0C47-B1AB-341464963F56}" type="slidenum">
              <a:rPr lang="en-US" altLang="en-US"/>
              <a:pPr/>
              <a:t>‹#›</a:t>
            </a:fld>
            <a:endParaRPr lang="en-US" altLang="en-US"/>
          </a:p>
        </p:txBody>
      </p:sp>
      <p:sp>
        <p:nvSpPr>
          <p:cNvPr id="1031" name="Text Box 34">
            <a:extLst>
              <a:ext uri="{FF2B5EF4-FFF2-40B4-BE49-F238E27FC236}">
                <a16:creationId xmlns:a16="http://schemas.microsoft.com/office/drawing/2014/main" id="{A296C992-C66B-964C-BE04-F5C03F0B17F6}"/>
              </a:ext>
            </a:extLst>
          </p:cNvPr>
          <p:cNvSpPr txBox="1">
            <a:spLocks noChangeArrowheads="1"/>
          </p:cNvSpPr>
          <p:nvPr userDrawn="1"/>
        </p:nvSpPr>
        <p:spPr bwMode="auto">
          <a:xfrm>
            <a:off x="76200" y="6507163"/>
            <a:ext cx="22256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r>
              <a:rPr lang="en-US" altLang="en-US" sz="1000" i="0">
                <a:latin typeface="Times New Roman" panose="02020603050405020304" pitchFamily="18" charset="0"/>
              </a:rPr>
              <a:t>© 2013 Pearson Education, Inc.</a:t>
            </a:r>
          </a:p>
        </p:txBody>
      </p:sp>
      <p:sp>
        <p:nvSpPr>
          <p:cNvPr id="1032" name="Rectangle 10">
            <a:extLst>
              <a:ext uri="{FF2B5EF4-FFF2-40B4-BE49-F238E27FC236}">
                <a16:creationId xmlns:a16="http://schemas.microsoft.com/office/drawing/2014/main" id="{08432353-BFC5-F24A-949F-DB28A0C0440F}"/>
              </a:ext>
            </a:extLst>
          </p:cNvPr>
          <p:cNvSpPr>
            <a:spLocks noChangeArrowheads="1"/>
          </p:cNvSpPr>
          <p:nvPr userDrawn="1"/>
        </p:nvSpPr>
        <p:spPr bwMode="auto">
          <a:xfrm>
            <a:off x="0" y="0"/>
            <a:ext cx="9142413" cy="579438"/>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8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84" charset="-128"/>
        </a:defRPr>
      </a:lvl6pPr>
      <a:lvl7pPr marL="914400" algn="ctr" rtl="0" fontAlgn="base">
        <a:spcBef>
          <a:spcPct val="0"/>
        </a:spcBef>
        <a:spcAft>
          <a:spcPct val="0"/>
        </a:spcAft>
        <a:defRPr sz="4400">
          <a:solidFill>
            <a:schemeClr val="tx2"/>
          </a:solidFill>
          <a:latin typeface="Arial" charset="0"/>
          <a:ea typeface="ＭＳ Ｐゴシック" pitchFamily="84" charset="-128"/>
        </a:defRPr>
      </a:lvl7pPr>
      <a:lvl8pPr marL="1371600" algn="ctr" rtl="0" fontAlgn="base">
        <a:spcBef>
          <a:spcPct val="0"/>
        </a:spcBef>
        <a:spcAft>
          <a:spcPct val="0"/>
        </a:spcAft>
        <a:defRPr sz="4400">
          <a:solidFill>
            <a:schemeClr val="tx2"/>
          </a:solidFill>
          <a:latin typeface="Arial" charset="0"/>
          <a:ea typeface="ＭＳ Ｐゴシック" pitchFamily="84" charset="-128"/>
        </a:defRPr>
      </a:lvl8pPr>
      <a:lvl9pPr marL="1828800" algn="ctr" rtl="0" fontAlgn="base">
        <a:spcBef>
          <a:spcPct val="0"/>
        </a:spcBef>
        <a:spcAft>
          <a:spcPct val="0"/>
        </a:spcAft>
        <a:defRPr sz="4400">
          <a:solidFill>
            <a:schemeClr val="tx2"/>
          </a:solidFill>
          <a:latin typeface="Arial" charset="0"/>
          <a:ea typeface="ＭＳ Ｐゴシック" pitchFamily="84" charset="-128"/>
        </a:defRPr>
      </a:lvl9pPr>
    </p:titleStyle>
    <p:bodyStyle>
      <a:lvl1pPr marL="342900" indent="-342900" algn="l" rtl="0" eaLnBrk="0" fontAlgn="base" hangingPunct="0">
        <a:spcBef>
          <a:spcPct val="20000"/>
        </a:spcBef>
        <a:spcAft>
          <a:spcPct val="0"/>
        </a:spcAft>
        <a:buClr>
          <a:srgbClr val="93001B"/>
        </a:buClr>
        <a:buFont typeface="Wingdings" pitchFamily="2" charset="2"/>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93001B"/>
        </a:buClr>
        <a:buFont typeface="Times" pitchFamily="2" charset="0"/>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
            <a:extLst>
              <a:ext uri="{FF2B5EF4-FFF2-40B4-BE49-F238E27FC236}">
                <a16:creationId xmlns:a16="http://schemas.microsoft.com/office/drawing/2014/main" id="{F852736B-C422-8D42-903B-2922027743C8}"/>
              </a:ext>
            </a:extLst>
          </p:cNvPr>
          <p:cNvSpPr>
            <a:spLocks noGrp="1" noChangeArrowheads="1"/>
          </p:cNvSpPr>
          <p:nvPr>
            <p:ph type="title" idx="4294967295"/>
          </p:nvPr>
        </p:nvSpPr>
        <p:spPr>
          <a:xfrm>
            <a:off x="76200" y="66675"/>
            <a:ext cx="8229600" cy="492125"/>
          </a:xfrm>
        </p:spPr>
        <p:txBody>
          <a:bodyPr/>
          <a:lstStyle/>
          <a:p>
            <a:pPr algn="l" eaLnBrk="1" hangingPunct="1"/>
            <a:r>
              <a:rPr lang="en-US" altLang="en-US" sz="3200">
                <a:solidFill>
                  <a:schemeClr val="bg1"/>
                </a:solidFill>
              </a:rPr>
              <a:t>Chapter 27 Gauss</a:t>
            </a:r>
            <a:r>
              <a:rPr lang="ja-JP" altLang="en-US" sz="3200">
                <a:solidFill>
                  <a:schemeClr val="bg1"/>
                </a:solidFill>
              </a:rPr>
              <a:t>’</a:t>
            </a:r>
            <a:r>
              <a:rPr lang="en-US" altLang="ja-JP" sz="3200">
                <a:solidFill>
                  <a:schemeClr val="bg1"/>
                </a:solidFill>
              </a:rPr>
              <a:t>s Law</a:t>
            </a:r>
            <a:endParaRPr lang="en-US" altLang="en-US" sz="3200">
              <a:solidFill>
                <a:schemeClr val="bg1"/>
              </a:solidFill>
            </a:endParaRPr>
          </a:p>
        </p:txBody>
      </p:sp>
      <p:sp>
        <p:nvSpPr>
          <p:cNvPr id="14338" name="Text Box 7">
            <a:extLst>
              <a:ext uri="{FF2B5EF4-FFF2-40B4-BE49-F238E27FC236}">
                <a16:creationId xmlns:a16="http://schemas.microsoft.com/office/drawing/2014/main" id="{E16B52F9-C595-184E-830D-964E01E16FF4}"/>
              </a:ext>
            </a:extLst>
          </p:cNvPr>
          <p:cNvSpPr txBox="1">
            <a:spLocks noChangeArrowheads="1"/>
          </p:cNvSpPr>
          <p:nvPr/>
        </p:nvSpPr>
        <p:spPr bwMode="auto">
          <a:xfrm>
            <a:off x="355600" y="5943600"/>
            <a:ext cx="84201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2600" b="1" i="0"/>
              <a:t>Chapter Goal: </a:t>
            </a:r>
            <a:r>
              <a:rPr lang="en-US" altLang="en-US" sz="2600" i="0"/>
              <a:t>To understand and apply Gauss</a:t>
            </a:r>
            <a:r>
              <a:rPr lang="ja-JP" altLang="en-US" sz="2600" i="0"/>
              <a:t>’</a:t>
            </a:r>
            <a:r>
              <a:rPr lang="en-US" altLang="ja-JP" sz="2600" i="0"/>
              <a:t>s law.</a:t>
            </a:r>
            <a:endParaRPr lang="en-US" altLang="en-US" sz="2600" i="0"/>
          </a:p>
        </p:txBody>
      </p:sp>
      <p:pic>
        <p:nvPicPr>
          <p:cNvPr id="14339" name="Picture 5" descr="27_00_Figure">
            <a:extLst>
              <a:ext uri="{FF2B5EF4-FFF2-40B4-BE49-F238E27FC236}">
                <a16:creationId xmlns:a16="http://schemas.microsoft.com/office/drawing/2014/main" id="{3C4A3853-D1CA-DD4E-8A8B-89FD88959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03"/>
          <a:stretch>
            <a:fillRect/>
          </a:stretch>
        </p:blipFill>
        <p:spPr bwMode="auto">
          <a:xfrm>
            <a:off x="296863" y="719138"/>
            <a:ext cx="8548687"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6">
            <a:extLst>
              <a:ext uri="{FF2B5EF4-FFF2-40B4-BE49-F238E27FC236}">
                <a16:creationId xmlns:a16="http://schemas.microsoft.com/office/drawing/2014/main" id="{D1954039-E269-634E-B70B-3DF277363AB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8817120A-7737-5447-9976-7274A7099308}"/>
              </a:ext>
            </a:extLst>
          </p:cNvPr>
          <p:cNvSpPr>
            <a:spLocks noGrp="1" noChangeArrowheads="1"/>
          </p:cNvSpPr>
          <p:nvPr>
            <p:ph type="title" idx="4294967295"/>
          </p:nvPr>
        </p:nvSpPr>
        <p:spPr>
          <a:xfrm>
            <a:off x="76200" y="63500"/>
            <a:ext cx="7772400" cy="511175"/>
          </a:xfrm>
        </p:spPr>
        <p:txBody>
          <a:bodyPr/>
          <a:lstStyle/>
          <a:p>
            <a:pPr algn="l" eaLnBrk="1" hangingPunct="1"/>
            <a:r>
              <a:rPr lang="en-US" altLang="en-US" sz="3200">
                <a:solidFill>
                  <a:schemeClr val="bg1"/>
                </a:solidFill>
              </a:rPr>
              <a:t>Electric Field of a Charged Cylinder</a:t>
            </a:r>
          </a:p>
        </p:txBody>
      </p:sp>
      <p:sp>
        <p:nvSpPr>
          <p:cNvPr id="41986" name="Text Box 3">
            <a:extLst>
              <a:ext uri="{FF2B5EF4-FFF2-40B4-BE49-F238E27FC236}">
                <a16:creationId xmlns:a16="http://schemas.microsoft.com/office/drawing/2014/main" id="{0D7B50D8-D48A-8A47-86C5-E3DD22054D41}"/>
              </a:ext>
            </a:extLst>
          </p:cNvPr>
          <p:cNvSpPr txBox="1">
            <a:spLocks noChangeArrowheads="1"/>
          </p:cNvSpPr>
          <p:nvPr/>
        </p:nvSpPr>
        <p:spPr bwMode="auto">
          <a:xfrm>
            <a:off x="50800" y="1187450"/>
            <a:ext cx="9017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15000"/>
              </a:spcBef>
              <a:spcAft>
                <a:spcPct val="15000"/>
              </a:spcAft>
              <a:buClr>
                <a:srgbClr val="93001B"/>
              </a:buClr>
              <a:buFont typeface="Wingdings" pitchFamily="2" charset="2"/>
              <a:buChar char="§"/>
            </a:pPr>
            <a:r>
              <a:rPr lang="en-US" altLang="en-US" sz="2600" i="0"/>
              <a:t>Could the field look like the figure below? (Imagine this picture rotated about the axis.)</a:t>
            </a:r>
          </a:p>
          <a:p>
            <a:pPr eaLnBrk="1" hangingPunct="1">
              <a:lnSpc>
                <a:spcPct val="95000"/>
              </a:lnSpc>
              <a:spcBef>
                <a:spcPct val="15000"/>
              </a:spcBef>
              <a:spcAft>
                <a:spcPct val="15000"/>
              </a:spcAft>
              <a:buClr>
                <a:srgbClr val="93001B"/>
              </a:buClr>
              <a:buFont typeface="Wingdings" pitchFamily="2" charset="2"/>
              <a:buChar char="§"/>
            </a:pPr>
            <a:r>
              <a:rPr lang="en-US" altLang="en-US" sz="2600" i="0"/>
              <a:t>The next slide shows what the field would look like reflected in a plane perpendicular to the axis (left to right).</a:t>
            </a:r>
          </a:p>
        </p:txBody>
      </p:sp>
      <p:pic>
        <p:nvPicPr>
          <p:cNvPr id="41987" name="Picture 5" descr="27_03_FigureA">
            <a:extLst>
              <a:ext uri="{FF2B5EF4-FFF2-40B4-BE49-F238E27FC236}">
                <a16:creationId xmlns:a16="http://schemas.microsoft.com/office/drawing/2014/main" id="{058DA2FB-C769-7945-B3D7-888E2DB8C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81" b="4439"/>
          <a:stretch>
            <a:fillRect/>
          </a:stretch>
        </p:blipFill>
        <p:spPr bwMode="auto">
          <a:xfrm>
            <a:off x="2082800" y="3273425"/>
            <a:ext cx="495617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6">
            <a:extLst>
              <a:ext uri="{FF2B5EF4-FFF2-40B4-BE49-F238E27FC236}">
                <a16:creationId xmlns:a16="http://schemas.microsoft.com/office/drawing/2014/main" id="{07DC893F-FF1C-D549-BFF7-FDB07F2AFE3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F97792F4-378D-7D46-BFD8-2B21A3B1EDA1}"/>
              </a:ext>
            </a:extLst>
          </p:cNvPr>
          <p:cNvSpPr>
            <a:spLocks noGrp="1" noChangeArrowheads="1"/>
          </p:cNvSpPr>
          <p:nvPr>
            <p:ph type="title" idx="4294967295"/>
          </p:nvPr>
        </p:nvSpPr>
        <p:spPr>
          <a:xfrm>
            <a:off x="76200" y="101600"/>
            <a:ext cx="7772400" cy="434975"/>
          </a:xfrm>
        </p:spPr>
        <p:txBody>
          <a:bodyPr/>
          <a:lstStyle/>
          <a:p>
            <a:pPr algn="l" eaLnBrk="1" hangingPunct="1"/>
            <a:r>
              <a:rPr lang="en-US" altLang="en-US" sz="3200">
                <a:solidFill>
                  <a:schemeClr val="bg1"/>
                </a:solidFill>
              </a:rPr>
              <a:t>Electric Field of a Charged Cylinder</a:t>
            </a:r>
          </a:p>
        </p:txBody>
      </p:sp>
      <p:sp>
        <p:nvSpPr>
          <p:cNvPr id="43010" name="Text Box 3">
            <a:extLst>
              <a:ext uri="{FF2B5EF4-FFF2-40B4-BE49-F238E27FC236}">
                <a16:creationId xmlns:a16="http://schemas.microsoft.com/office/drawing/2014/main" id="{A80CEE06-907D-DB4C-BBB1-F7A92590AF01}"/>
              </a:ext>
            </a:extLst>
          </p:cNvPr>
          <p:cNvSpPr txBox="1">
            <a:spLocks noChangeArrowheads="1"/>
          </p:cNvSpPr>
          <p:nvPr/>
        </p:nvSpPr>
        <p:spPr bwMode="auto">
          <a:xfrm>
            <a:off x="49213" y="1038225"/>
            <a:ext cx="886618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15000"/>
              </a:spcBef>
              <a:spcAft>
                <a:spcPct val="15000"/>
              </a:spcAft>
              <a:buClr>
                <a:srgbClr val="93001B"/>
              </a:buClr>
              <a:buFont typeface="Wingdings" pitchFamily="2" charset="2"/>
              <a:buChar char="§"/>
            </a:pPr>
            <a:r>
              <a:rPr lang="en-US" altLang="en-US" sz="2600" i="0"/>
              <a:t>This reflection, which does not make any change in the charge distribution itself, </a:t>
            </a:r>
            <a:r>
              <a:rPr lang="en-US" altLang="en-US" sz="2600"/>
              <a:t>does </a:t>
            </a:r>
            <a:r>
              <a:rPr lang="en-US" altLang="en-US" sz="2600" i="0"/>
              <a:t>change the electric field.</a:t>
            </a:r>
          </a:p>
          <a:p>
            <a:pPr eaLnBrk="1" hangingPunct="1">
              <a:lnSpc>
                <a:spcPct val="95000"/>
              </a:lnSpc>
              <a:spcBef>
                <a:spcPct val="15000"/>
              </a:spcBef>
              <a:spcAft>
                <a:spcPct val="15000"/>
              </a:spcAft>
              <a:buClr>
                <a:srgbClr val="93001B"/>
              </a:buClr>
              <a:buFont typeface="Wingdings" pitchFamily="2" charset="2"/>
              <a:buChar char="§"/>
            </a:pPr>
            <a:r>
              <a:rPr lang="en-US" altLang="en-US" sz="2600" i="0">
                <a:cs typeface="Arial" panose="020B0604020202020204" pitchFamily="34" charset="0"/>
              </a:rPr>
              <a:t>Therefore, the electric field of a cylindrically symmetric charge distribution </a:t>
            </a:r>
            <a:r>
              <a:rPr lang="en-US" altLang="en-US" sz="2600" b="1" i="0">
                <a:cs typeface="Arial" panose="020B0604020202020204" pitchFamily="34" charset="0"/>
              </a:rPr>
              <a:t>cannot have a component parallel to the cylinder axis</a:t>
            </a:r>
            <a:r>
              <a:rPr lang="en-US" altLang="en-US" sz="2600" i="0">
                <a:cs typeface="Arial" panose="020B0604020202020204" pitchFamily="34" charset="0"/>
              </a:rPr>
              <a:t>.</a:t>
            </a:r>
            <a:endParaRPr lang="en-US" altLang="en-US" sz="2600" b="1" i="0">
              <a:cs typeface="Arial" panose="020B0604020202020204" pitchFamily="34" charset="0"/>
            </a:endParaRPr>
          </a:p>
        </p:txBody>
      </p:sp>
      <p:pic>
        <p:nvPicPr>
          <p:cNvPr id="43011" name="Picture 5" descr="27_03_FigureB">
            <a:extLst>
              <a:ext uri="{FF2B5EF4-FFF2-40B4-BE49-F238E27FC236}">
                <a16:creationId xmlns:a16="http://schemas.microsoft.com/office/drawing/2014/main" id="{209692BF-4CAD-7245-B0AE-5FE102249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99" b="3912"/>
          <a:stretch>
            <a:fillRect/>
          </a:stretch>
        </p:blipFill>
        <p:spPr bwMode="auto">
          <a:xfrm>
            <a:off x="2105025" y="3289300"/>
            <a:ext cx="49339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6">
            <a:extLst>
              <a:ext uri="{FF2B5EF4-FFF2-40B4-BE49-F238E27FC236}">
                <a16:creationId xmlns:a16="http://schemas.microsoft.com/office/drawing/2014/main" id="{053754D5-AA1A-DF4C-8350-74C68DE2338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520075C5-6B5D-8845-A017-2279778A0E42}"/>
              </a:ext>
            </a:extLst>
          </p:cNvPr>
          <p:cNvSpPr>
            <a:spLocks noGrp="1" noChangeArrowheads="1"/>
          </p:cNvSpPr>
          <p:nvPr>
            <p:ph type="title" idx="4294967295"/>
          </p:nvPr>
        </p:nvSpPr>
        <p:spPr>
          <a:xfrm>
            <a:off x="76200" y="139700"/>
            <a:ext cx="7772400" cy="358775"/>
          </a:xfrm>
        </p:spPr>
        <p:txBody>
          <a:bodyPr/>
          <a:lstStyle/>
          <a:p>
            <a:pPr algn="l" eaLnBrk="1" hangingPunct="1"/>
            <a:r>
              <a:rPr lang="en-US" altLang="en-US" sz="3200">
                <a:solidFill>
                  <a:schemeClr val="bg1"/>
                </a:solidFill>
              </a:rPr>
              <a:t>Electric Field of a Charged Cylinder</a:t>
            </a:r>
          </a:p>
        </p:txBody>
      </p:sp>
      <p:sp>
        <p:nvSpPr>
          <p:cNvPr id="44034" name="Text Box 3">
            <a:extLst>
              <a:ext uri="{FF2B5EF4-FFF2-40B4-BE49-F238E27FC236}">
                <a16:creationId xmlns:a16="http://schemas.microsoft.com/office/drawing/2014/main" id="{C656F0C2-D348-2947-A528-E20D825DE629}"/>
              </a:ext>
            </a:extLst>
          </p:cNvPr>
          <p:cNvSpPr txBox="1">
            <a:spLocks noChangeArrowheads="1"/>
          </p:cNvSpPr>
          <p:nvPr/>
        </p:nvSpPr>
        <p:spPr bwMode="auto">
          <a:xfrm>
            <a:off x="50800" y="1149350"/>
            <a:ext cx="89408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spcAft>
                <a:spcPct val="10000"/>
              </a:spcAft>
              <a:buClr>
                <a:srgbClr val="93001B"/>
              </a:buClr>
              <a:buFont typeface="Wingdings" pitchFamily="2" charset="2"/>
              <a:buChar char="§"/>
            </a:pPr>
            <a:r>
              <a:rPr lang="en-US" altLang="en-US" sz="2600" i="0"/>
              <a:t>Could the field look like the figure below? (Here we</a:t>
            </a:r>
            <a:r>
              <a:rPr lang="ja-JP" altLang="en-US" sz="2600" i="0"/>
              <a:t>’</a:t>
            </a:r>
            <a:r>
              <a:rPr lang="en-US" altLang="ja-JP" sz="2600" i="0"/>
              <a:t>re looking down the axis of the cylinder.)</a:t>
            </a:r>
          </a:p>
          <a:p>
            <a:pPr eaLnBrk="1" hangingPunct="1">
              <a:spcAft>
                <a:spcPct val="10000"/>
              </a:spcAft>
              <a:buClr>
                <a:srgbClr val="93001B"/>
              </a:buClr>
              <a:buFont typeface="Wingdings" pitchFamily="2" charset="2"/>
              <a:buChar char="§"/>
            </a:pPr>
            <a:r>
              <a:rPr lang="en-US" altLang="en-US" sz="2600" i="0"/>
              <a:t>The next slide shows what the field would look like reflected in a plane containing the axis (left to right).</a:t>
            </a:r>
          </a:p>
        </p:txBody>
      </p:sp>
      <p:pic>
        <p:nvPicPr>
          <p:cNvPr id="44035" name="Picture 5" descr="27_04_FigureA">
            <a:extLst>
              <a:ext uri="{FF2B5EF4-FFF2-40B4-BE49-F238E27FC236}">
                <a16:creationId xmlns:a16="http://schemas.microsoft.com/office/drawing/2014/main" id="{C3F36514-C5F4-0B4D-9321-18B0BCAC1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096" b="4243"/>
          <a:stretch>
            <a:fillRect/>
          </a:stretch>
        </p:blipFill>
        <p:spPr bwMode="auto">
          <a:xfrm>
            <a:off x="1581150" y="3436938"/>
            <a:ext cx="59817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6">
            <a:extLst>
              <a:ext uri="{FF2B5EF4-FFF2-40B4-BE49-F238E27FC236}">
                <a16:creationId xmlns:a16="http://schemas.microsoft.com/office/drawing/2014/main" id="{796EA865-BA74-1049-AAE1-6E4CAC78A8A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79EB641B-F827-A441-9C56-93435F67CD5A}"/>
              </a:ext>
            </a:extLst>
          </p:cNvPr>
          <p:cNvSpPr>
            <a:spLocks noGrp="1" noChangeArrowheads="1"/>
          </p:cNvSpPr>
          <p:nvPr>
            <p:ph type="title" idx="4294967295"/>
          </p:nvPr>
        </p:nvSpPr>
        <p:spPr>
          <a:xfrm>
            <a:off x="76200" y="101600"/>
            <a:ext cx="7772400" cy="434975"/>
          </a:xfrm>
        </p:spPr>
        <p:txBody>
          <a:bodyPr/>
          <a:lstStyle/>
          <a:p>
            <a:pPr algn="l" eaLnBrk="1" hangingPunct="1"/>
            <a:r>
              <a:rPr lang="en-US" altLang="en-US" sz="3200">
                <a:solidFill>
                  <a:schemeClr val="bg1"/>
                </a:solidFill>
              </a:rPr>
              <a:t>Electric Field of a Charged Cylinder</a:t>
            </a:r>
          </a:p>
        </p:txBody>
      </p:sp>
      <p:sp>
        <p:nvSpPr>
          <p:cNvPr id="45058" name="Text Box 3">
            <a:extLst>
              <a:ext uri="{FF2B5EF4-FFF2-40B4-BE49-F238E27FC236}">
                <a16:creationId xmlns:a16="http://schemas.microsoft.com/office/drawing/2014/main" id="{472BCBDC-BF65-B84C-ABE6-DDF75960F7F6}"/>
              </a:ext>
            </a:extLst>
          </p:cNvPr>
          <p:cNvSpPr txBox="1">
            <a:spLocks noChangeArrowheads="1"/>
          </p:cNvSpPr>
          <p:nvPr/>
        </p:nvSpPr>
        <p:spPr bwMode="auto">
          <a:xfrm>
            <a:off x="50800" y="1146175"/>
            <a:ext cx="87884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spcAft>
                <a:spcPct val="10000"/>
              </a:spcAft>
              <a:buClr>
                <a:srgbClr val="93001B"/>
              </a:buClr>
              <a:buFont typeface="Wingdings" pitchFamily="2" charset="2"/>
              <a:buChar char="§"/>
            </a:pPr>
            <a:r>
              <a:rPr lang="en-US" altLang="en-US" sz="2600" i="0"/>
              <a:t>This reflection, which does not make any change in the charge distribution itself, </a:t>
            </a:r>
            <a:r>
              <a:rPr lang="en-US" altLang="en-US" sz="2600"/>
              <a:t>does </a:t>
            </a:r>
            <a:r>
              <a:rPr lang="en-US" altLang="en-US" sz="2600" i="0"/>
              <a:t>change the electric field.</a:t>
            </a:r>
          </a:p>
          <a:p>
            <a:pPr eaLnBrk="1" hangingPunct="1">
              <a:spcAft>
                <a:spcPct val="10000"/>
              </a:spcAft>
              <a:buClr>
                <a:srgbClr val="93001B"/>
              </a:buClr>
              <a:buFont typeface="Wingdings" pitchFamily="2" charset="2"/>
              <a:buChar char="§"/>
            </a:pPr>
            <a:r>
              <a:rPr lang="en-US" altLang="en-US" sz="2600" i="0">
                <a:cs typeface="Arial" panose="020B0604020202020204" pitchFamily="34" charset="0"/>
              </a:rPr>
              <a:t>Therefore, the electric field of a cylindrically symmetric charge distribution </a:t>
            </a:r>
            <a:r>
              <a:rPr lang="en-US" altLang="en-US" sz="2600" b="1" i="0">
                <a:cs typeface="Arial" panose="020B0604020202020204" pitchFamily="34" charset="0"/>
              </a:rPr>
              <a:t>cannot have a component tangent to the circular cross section</a:t>
            </a:r>
            <a:r>
              <a:rPr lang="en-US" altLang="en-US" sz="2600" i="0">
                <a:cs typeface="Arial" panose="020B0604020202020204" pitchFamily="34" charset="0"/>
              </a:rPr>
              <a:t>.</a:t>
            </a:r>
            <a:endParaRPr lang="en-US" altLang="en-US" sz="2600" b="1" i="0">
              <a:cs typeface="Arial" panose="020B0604020202020204" pitchFamily="34" charset="0"/>
            </a:endParaRPr>
          </a:p>
        </p:txBody>
      </p:sp>
      <p:pic>
        <p:nvPicPr>
          <p:cNvPr id="45059" name="Picture 5" descr="27_04_FigureB">
            <a:extLst>
              <a:ext uri="{FF2B5EF4-FFF2-40B4-BE49-F238E27FC236}">
                <a16:creationId xmlns:a16="http://schemas.microsoft.com/office/drawing/2014/main" id="{2B60DB60-A409-3A41-BD46-F8576EFAA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4" b="5411"/>
          <a:stretch>
            <a:fillRect/>
          </a:stretch>
        </p:blipFill>
        <p:spPr bwMode="auto">
          <a:xfrm>
            <a:off x="1838325" y="3457575"/>
            <a:ext cx="547052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6">
            <a:extLst>
              <a:ext uri="{FF2B5EF4-FFF2-40B4-BE49-F238E27FC236}">
                <a16:creationId xmlns:a16="http://schemas.microsoft.com/office/drawing/2014/main" id="{618468E9-E3A5-3F49-8CC7-4A5683274B8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DA3E00BF-9DAE-BA40-889D-132A81980D95}"/>
              </a:ext>
            </a:extLst>
          </p:cNvPr>
          <p:cNvSpPr>
            <a:spLocks noGrp="1" noChangeArrowheads="1"/>
          </p:cNvSpPr>
          <p:nvPr>
            <p:ph type="title" idx="4294967295"/>
          </p:nvPr>
        </p:nvSpPr>
        <p:spPr>
          <a:xfrm>
            <a:off x="76200" y="101600"/>
            <a:ext cx="7772400" cy="434975"/>
          </a:xfrm>
        </p:spPr>
        <p:txBody>
          <a:bodyPr/>
          <a:lstStyle/>
          <a:p>
            <a:pPr algn="l" eaLnBrk="1" hangingPunct="1"/>
            <a:r>
              <a:rPr lang="en-US" altLang="en-US" sz="3200">
                <a:solidFill>
                  <a:schemeClr val="bg1"/>
                </a:solidFill>
              </a:rPr>
              <a:t>Electric Field of a Charged Cylinder</a:t>
            </a:r>
          </a:p>
        </p:txBody>
      </p:sp>
      <p:sp>
        <p:nvSpPr>
          <p:cNvPr id="46082" name="Text Box 3">
            <a:extLst>
              <a:ext uri="{FF2B5EF4-FFF2-40B4-BE49-F238E27FC236}">
                <a16:creationId xmlns:a16="http://schemas.microsoft.com/office/drawing/2014/main" id="{35712B41-41B1-244F-B012-D7793B1D35EA}"/>
              </a:ext>
            </a:extLst>
          </p:cNvPr>
          <p:cNvSpPr txBox="1">
            <a:spLocks noChangeArrowheads="1"/>
          </p:cNvSpPr>
          <p:nvPr/>
        </p:nvSpPr>
        <p:spPr bwMode="auto">
          <a:xfrm>
            <a:off x="50800" y="1055688"/>
            <a:ext cx="8966200"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15000"/>
              </a:spcBef>
              <a:spcAft>
                <a:spcPct val="15000"/>
              </a:spcAft>
              <a:buClr>
                <a:srgbClr val="93001B"/>
              </a:buClr>
              <a:buFont typeface="Wingdings" pitchFamily="2" charset="2"/>
              <a:buChar char="§"/>
            </a:pPr>
            <a:r>
              <a:rPr lang="en-US" altLang="en-US" sz="2600" i="0">
                <a:cs typeface="Arial" panose="020B0604020202020204" pitchFamily="34" charset="0"/>
              </a:rPr>
              <a:t>Based on symmetry arguments alone, an infinitely long charged cylinder </a:t>
            </a:r>
            <a:r>
              <a:rPr lang="en-US" altLang="en-US" sz="2600">
                <a:cs typeface="Arial" panose="020B0604020202020204" pitchFamily="34" charset="0"/>
              </a:rPr>
              <a:t>must </a:t>
            </a:r>
            <a:r>
              <a:rPr lang="en-US" altLang="en-US" sz="2600" i="0">
                <a:cs typeface="Arial" panose="020B0604020202020204" pitchFamily="34" charset="0"/>
              </a:rPr>
              <a:t>have a radial electric field, as shown below.</a:t>
            </a:r>
          </a:p>
          <a:p>
            <a:pPr eaLnBrk="1" hangingPunct="1">
              <a:lnSpc>
                <a:spcPct val="90000"/>
              </a:lnSpc>
              <a:spcBef>
                <a:spcPct val="15000"/>
              </a:spcBef>
              <a:spcAft>
                <a:spcPct val="15000"/>
              </a:spcAft>
              <a:buClr>
                <a:srgbClr val="93001B"/>
              </a:buClr>
              <a:buFont typeface="Wingdings" pitchFamily="2" charset="2"/>
              <a:buChar char="§"/>
            </a:pPr>
            <a:r>
              <a:rPr lang="en-US" altLang="en-US" sz="2600" i="0">
                <a:cs typeface="Arial" panose="020B0604020202020204" pitchFamily="34" charset="0"/>
              </a:rPr>
              <a:t>This is the one electric field shape that matches the symmetry of the charge distribution. </a:t>
            </a:r>
            <a:endParaRPr lang="en-US" altLang="en-US" sz="2600" b="1" i="0">
              <a:cs typeface="Arial" panose="020B0604020202020204" pitchFamily="34" charset="0"/>
            </a:endParaRPr>
          </a:p>
        </p:txBody>
      </p:sp>
      <p:sp>
        <p:nvSpPr>
          <p:cNvPr id="46083" name="Text Box 3">
            <a:extLst>
              <a:ext uri="{FF2B5EF4-FFF2-40B4-BE49-F238E27FC236}">
                <a16:creationId xmlns:a16="http://schemas.microsoft.com/office/drawing/2014/main" id="{8C9EBC5E-EAF1-F644-9163-B7D8899EB895}"/>
              </a:ext>
            </a:extLst>
          </p:cNvPr>
          <p:cNvSpPr txBox="1">
            <a:spLocks noChangeArrowheads="1"/>
          </p:cNvSpPr>
          <p:nvPr/>
        </p:nvSpPr>
        <p:spPr bwMode="auto">
          <a:xfrm>
            <a:off x="1600200" y="6037263"/>
            <a:ext cx="185102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33363">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spcAft>
                <a:spcPct val="10000"/>
              </a:spcAft>
              <a:buClr>
                <a:srgbClr val="FF0000"/>
              </a:buClr>
            </a:pPr>
            <a:r>
              <a:rPr lang="en-US" altLang="en-US" sz="2600" i="0">
                <a:latin typeface="Times New Roman" panose="02020603050405020304" pitchFamily="18" charset="0"/>
              </a:rPr>
              <a:t>Side view</a:t>
            </a:r>
            <a:endParaRPr lang="en-US" altLang="en-US" sz="2600" b="1" i="0">
              <a:latin typeface="Times New Roman" panose="02020603050405020304" pitchFamily="18" charset="0"/>
              <a:cs typeface="Arial" panose="020B0604020202020204" pitchFamily="34" charset="0"/>
            </a:endParaRPr>
          </a:p>
        </p:txBody>
      </p:sp>
      <p:sp>
        <p:nvSpPr>
          <p:cNvPr id="46084" name="Text Box 3">
            <a:extLst>
              <a:ext uri="{FF2B5EF4-FFF2-40B4-BE49-F238E27FC236}">
                <a16:creationId xmlns:a16="http://schemas.microsoft.com/office/drawing/2014/main" id="{D11A63BC-A666-7142-8A0B-4F1F86FAC7EC}"/>
              </a:ext>
            </a:extLst>
          </p:cNvPr>
          <p:cNvSpPr txBox="1">
            <a:spLocks noChangeArrowheads="1"/>
          </p:cNvSpPr>
          <p:nvPr/>
        </p:nvSpPr>
        <p:spPr bwMode="auto">
          <a:xfrm>
            <a:off x="6172200" y="6032500"/>
            <a:ext cx="185261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33363">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spcAft>
                <a:spcPct val="10000"/>
              </a:spcAft>
              <a:buClr>
                <a:srgbClr val="FF0000"/>
              </a:buClr>
            </a:pPr>
            <a:r>
              <a:rPr lang="en-US" altLang="en-US" sz="2600" i="0">
                <a:latin typeface="Times New Roman" panose="02020603050405020304" pitchFamily="18" charset="0"/>
              </a:rPr>
              <a:t>End view</a:t>
            </a:r>
            <a:endParaRPr lang="en-US" altLang="en-US" sz="2600" b="1" i="0">
              <a:latin typeface="Times New Roman" panose="02020603050405020304" pitchFamily="18" charset="0"/>
              <a:cs typeface="Arial" panose="020B0604020202020204" pitchFamily="34" charset="0"/>
            </a:endParaRPr>
          </a:p>
        </p:txBody>
      </p:sp>
      <p:pic>
        <p:nvPicPr>
          <p:cNvPr id="46085" name="Picture 9" descr="27_05_Figure">
            <a:extLst>
              <a:ext uri="{FF2B5EF4-FFF2-40B4-BE49-F238E27FC236}">
                <a16:creationId xmlns:a16="http://schemas.microsoft.com/office/drawing/2014/main" id="{73A64E3A-F393-904F-A66F-3DD00F349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56" r="38562" b="5748"/>
          <a:stretch>
            <a:fillRect/>
          </a:stretch>
        </p:blipFill>
        <p:spPr bwMode="auto">
          <a:xfrm>
            <a:off x="393700" y="3225800"/>
            <a:ext cx="47879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2" descr="27_05_Figure">
            <a:extLst>
              <a:ext uri="{FF2B5EF4-FFF2-40B4-BE49-F238E27FC236}">
                <a16:creationId xmlns:a16="http://schemas.microsoft.com/office/drawing/2014/main" id="{3B7B2747-3AA9-FF4B-9368-CF92F4A9B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975" b="5748"/>
          <a:stretch>
            <a:fillRect/>
          </a:stretch>
        </p:blipFill>
        <p:spPr bwMode="auto">
          <a:xfrm>
            <a:off x="5791200" y="3200400"/>
            <a:ext cx="24987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Rectangle 13">
            <a:extLst>
              <a:ext uri="{FF2B5EF4-FFF2-40B4-BE49-F238E27FC236}">
                <a16:creationId xmlns:a16="http://schemas.microsoft.com/office/drawing/2014/main" id="{2A7C8E8E-F310-E649-B8BA-BC421A81FEF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26796021-7861-9B43-9656-2F64F09816D6}"/>
              </a:ext>
            </a:extLst>
          </p:cNvPr>
          <p:cNvSpPr>
            <a:spLocks noGrp="1" noChangeArrowheads="1"/>
          </p:cNvSpPr>
          <p:nvPr>
            <p:ph type="title" idx="4294967295"/>
          </p:nvPr>
        </p:nvSpPr>
        <p:spPr>
          <a:xfrm>
            <a:off x="76200" y="114300"/>
            <a:ext cx="3771900" cy="406400"/>
          </a:xfrm>
        </p:spPr>
        <p:txBody>
          <a:bodyPr/>
          <a:lstStyle/>
          <a:p>
            <a:pPr algn="l" eaLnBrk="1" hangingPunct="1"/>
            <a:r>
              <a:rPr lang="en-US" altLang="en-US" sz="3200">
                <a:solidFill>
                  <a:schemeClr val="bg1"/>
                </a:solidFill>
              </a:rPr>
              <a:t>Planar Symmetry</a:t>
            </a:r>
          </a:p>
        </p:txBody>
      </p:sp>
      <p:sp>
        <p:nvSpPr>
          <p:cNvPr id="47106" name="Text Box 3">
            <a:extLst>
              <a:ext uri="{FF2B5EF4-FFF2-40B4-BE49-F238E27FC236}">
                <a16:creationId xmlns:a16="http://schemas.microsoft.com/office/drawing/2014/main" id="{E3FDFE94-B37C-F44B-81FC-2880999DF59C}"/>
              </a:ext>
            </a:extLst>
          </p:cNvPr>
          <p:cNvSpPr txBox="1">
            <a:spLocks noChangeArrowheads="1"/>
          </p:cNvSpPr>
          <p:nvPr/>
        </p:nvSpPr>
        <p:spPr bwMode="auto">
          <a:xfrm>
            <a:off x="63500" y="1562100"/>
            <a:ext cx="4953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9300" indent="-29210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There are three fundamental symmetries; the first is </a:t>
            </a:r>
            <a:r>
              <a:rPr lang="en-US" altLang="en-US" sz="2600" b="1" i="0"/>
              <a:t>planar symmetry</a:t>
            </a:r>
            <a:r>
              <a:rPr lang="en-US" altLang="en-US" sz="2600" i="0"/>
              <a:t>.</a:t>
            </a:r>
            <a:endParaRPr lang="en-US" altLang="en-US" sz="2600" b="1" i="0"/>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Planar symmetry involves symmetry with respect to:</a:t>
            </a:r>
          </a:p>
          <a:p>
            <a:pPr lvl="1" eaLnBrk="1" hangingPunct="1">
              <a:lnSpc>
                <a:spcPct val="95000"/>
              </a:lnSpc>
              <a:spcBef>
                <a:spcPct val="20000"/>
              </a:spcBef>
              <a:spcAft>
                <a:spcPct val="20000"/>
              </a:spcAft>
              <a:buClr>
                <a:srgbClr val="93001B"/>
              </a:buClr>
              <a:buFont typeface="Arial" panose="020B0604020202020204" pitchFamily="34" charset="0"/>
              <a:buChar char="•"/>
            </a:pPr>
            <a:r>
              <a:rPr lang="en-US" altLang="en-US" sz="2600" i="0">
                <a:cs typeface="Arial" panose="020B0604020202020204" pitchFamily="34" charset="0"/>
              </a:rPr>
              <a:t>Translation parallel to the plane.</a:t>
            </a:r>
          </a:p>
          <a:p>
            <a:pPr lvl="1" eaLnBrk="1" hangingPunct="1">
              <a:lnSpc>
                <a:spcPct val="95000"/>
              </a:lnSpc>
              <a:spcBef>
                <a:spcPct val="20000"/>
              </a:spcBef>
              <a:spcAft>
                <a:spcPct val="20000"/>
              </a:spcAft>
              <a:buClr>
                <a:srgbClr val="93001B"/>
              </a:buClr>
              <a:buFont typeface="Arial" panose="020B0604020202020204" pitchFamily="34" charset="0"/>
              <a:buChar char="•"/>
            </a:pPr>
            <a:r>
              <a:rPr lang="en-US" altLang="en-US" sz="2600" i="0">
                <a:cs typeface="Arial" panose="020B0604020202020204" pitchFamily="34" charset="0"/>
              </a:rPr>
              <a:t>Rotation about any line perpendicular to the plane.</a:t>
            </a:r>
          </a:p>
          <a:p>
            <a:pPr lvl="1" eaLnBrk="1" hangingPunct="1">
              <a:lnSpc>
                <a:spcPct val="95000"/>
              </a:lnSpc>
              <a:spcBef>
                <a:spcPct val="20000"/>
              </a:spcBef>
              <a:spcAft>
                <a:spcPct val="20000"/>
              </a:spcAft>
              <a:buClr>
                <a:srgbClr val="93001B"/>
              </a:buClr>
              <a:buFont typeface="Arial" panose="020B0604020202020204" pitchFamily="34" charset="0"/>
              <a:buChar char="•"/>
            </a:pPr>
            <a:r>
              <a:rPr lang="en-US" altLang="en-US" sz="2600" i="0">
                <a:cs typeface="Arial" panose="020B0604020202020204" pitchFamily="34" charset="0"/>
              </a:rPr>
              <a:t>Reflection in the plane.</a:t>
            </a:r>
          </a:p>
        </p:txBody>
      </p:sp>
      <p:pic>
        <p:nvPicPr>
          <p:cNvPr id="47107" name="Picture 6" descr="27_06_Figure">
            <a:extLst>
              <a:ext uri="{FF2B5EF4-FFF2-40B4-BE49-F238E27FC236}">
                <a16:creationId xmlns:a16="http://schemas.microsoft.com/office/drawing/2014/main" id="{49957C61-8E3C-3449-A3A8-56E3AF603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829" t="8458" r="57698" b="3777"/>
          <a:stretch>
            <a:fillRect/>
          </a:stretch>
        </p:blipFill>
        <p:spPr bwMode="auto">
          <a:xfrm>
            <a:off x="5207000" y="1371600"/>
            <a:ext cx="36322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7">
            <a:extLst>
              <a:ext uri="{FF2B5EF4-FFF2-40B4-BE49-F238E27FC236}">
                <a16:creationId xmlns:a16="http://schemas.microsoft.com/office/drawing/2014/main" id="{285DA039-3914-A64C-B7D0-F64CD4D675C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B7E5CDB2-3B48-9540-940B-1D6C14773FE6}"/>
              </a:ext>
            </a:extLst>
          </p:cNvPr>
          <p:cNvSpPr>
            <a:spLocks noGrp="1" noChangeArrowheads="1"/>
          </p:cNvSpPr>
          <p:nvPr>
            <p:ph type="title" idx="4294967295"/>
          </p:nvPr>
        </p:nvSpPr>
        <p:spPr>
          <a:xfrm>
            <a:off x="76200" y="76200"/>
            <a:ext cx="4260850" cy="482600"/>
          </a:xfrm>
        </p:spPr>
        <p:txBody>
          <a:bodyPr/>
          <a:lstStyle/>
          <a:p>
            <a:pPr algn="l" eaLnBrk="1" hangingPunct="1"/>
            <a:r>
              <a:rPr lang="en-US" altLang="en-US" sz="3200">
                <a:solidFill>
                  <a:schemeClr val="bg1"/>
                </a:solidFill>
              </a:rPr>
              <a:t>Cylindrical Symmetry</a:t>
            </a:r>
          </a:p>
        </p:txBody>
      </p:sp>
      <p:sp>
        <p:nvSpPr>
          <p:cNvPr id="48130" name="Text Box 3">
            <a:extLst>
              <a:ext uri="{FF2B5EF4-FFF2-40B4-BE49-F238E27FC236}">
                <a16:creationId xmlns:a16="http://schemas.microsoft.com/office/drawing/2014/main" id="{4874C48B-4F49-3D4A-973C-8A0C0368B009}"/>
              </a:ext>
            </a:extLst>
          </p:cNvPr>
          <p:cNvSpPr txBox="1">
            <a:spLocks noChangeArrowheads="1"/>
          </p:cNvSpPr>
          <p:nvPr/>
        </p:nvSpPr>
        <p:spPr bwMode="auto">
          <a:xfrm>
            <a:off x="50800" y="1184275"/>
            <a:ext cx="51308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9300" indent="-27940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There are three fundamental symmetries; the second is </a:t>
            </a:r>
            <a:r>
              <a:rPr lang="en-US" altLang="en-US" sz="2600" b="1" i="0"/>
              <a:t>cylindrical symmetry</a:t>
            </a:r>
            <a:r>
              <a:rPr lang="en-US" altLang="en-US" sz="2600" i="0"/>
              <a:t>.</a:t>
            </a:r>
            <a:endParaRPr lang="en-US" altLang="en-US" sz="2600" b="1" i="0"/>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Cylindrical symmetry involves symmetry with respect to:</a:t>
            </a:r>
          </a:p>
          <a:p>
            <a:pPr lvl="1" eaLnBrk="1" hangingPunct="1">
              <a:lnSpc>
                <a:spcPct val="95000"/>
              </a:lnSpc>
              <a:spcBef>
                <a:spcPct val="20000"/>
              </a:spcBef>
              <a:spcAft>
                <a:spcPct val="20000"/>
              </a:spcAft>
              <a:buClr>
                <a:srgbClr val="93001B"/>
              </a:buClr>
              <a:buFont typeface="Arial" panose="020B0604020202020204" pitchFamily="34" charset="0"/>
              <a:buChar char="•"/>
            </a:pPr>
            <a:r>
              <a:rPr lang="en-US" altLang="en-US" sz="2600" i="0">
                <a:cs typeface="Arial" panose="020B0604020202020204" pitchFamily="34" charset="0"/>
              </a:rPr>
              <a:t>Translation parallel to </a:t>
            </a:r>
            <a:br>
              <a:rPr lang="en-US" altLang="en-US" sz="2600" i="0">
                <a:cs typeface="Arial" panose="020B0604020202020204" pitchFamily="34" charset="0"/>
              </a:rPr>
            </a:br>
            <a:r>
              <a:rPr lang="en-US" altLang="en-US" sz="2600" i="0">
                <a:cs typeface="Arial" panose="020B0604020202020204" pitchFamily="34" charset="0"/>
              </a:rPr>
              <a:t>the axis.</a:t>
            </a:r>
          </a:p>
          <a:p>
            <a:pPr lvl="1" eaLnBrk="1" hangingPunct="1">
              <a:lnSpc>
                <a:spcPct val="95000"/>
              </a:lnSpc>
              <a:spcBef>
                <a:spcPct val="20000"/>
              </a:spcBef>
              <a:spcAft>
                <a:spcPct val="20000"/>
              </a:spcAft>
              <a:buClr>
                <a:srgbClr val="93001B"/>
              </a:buClr>
              <a:buFont typeface="Arial" panose="020B0604020202020204" pitchFamily="34" charset="0"/>
              <a:buChar char="•"/>
            </a:pPr>
            <a:r>
              <a:rPr lang="en-US" altLang="en-US" sz="2600" i="0">
                <a:cs typeface="Arial" panose="020B0604020202020204" pitchFamily="34" charset="0"/>
              </a:rPr>
              <a:t>Rotation about the axis.</a:t>
            </a:r>
          </a:p>
          <a:p>
            <a:pPr lvl="1" eaLnBrk="1" hangingPunct="1">
              <a:lnSpc>
                <a:spcPct val="95000"/>
              </a:lnSpc>
              <a:spcBef>
                <a:spcPct val="20000"/>
              </a:spcBef>
              <a:spcAft>
                <a:spcPct val="20000"/>
              </a:spcAft>
              <a:buClr>
                <a:srgbClr val="93001B"/>
              </a:buClr>
              <a:buFont typeface="Arial" panose="020B0604020202020204" pitchFamily="34" charset="0"/>
              <a:buChar char="•"/>
            </a:pPr>
            <a:r>
              <a:rPr lang="en-US" altLang="en-US" sz="2600" i="0">
                <a:cs typeface="Arial" panose="020B0604020202020204" pitchFamily="34" charset="0"/>
              </a:rPr>
              <a:t>Reflection in any plane containing or perpendicular to the axis.</a:t>
            </a:r>
          </a:p>
        </p:txBody>
      </p:sp>
      <p:pic>
        <p:nvPicPr>
          <p:cNvPr id="48131" name="Picture 5" descr="27_06_Figure">
            <a:extLst>
              <a:ext uri="{FF2B5EF4-FFF2-40B4-BE49-F238E27FC236}">
                <a16:creationId xmlns:a16="http://schemas.microsoft.com/office/drawing/2014/main" id="{7BAC6B3B-3F6B-AC46-B3D0-25A90BB1E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859" t="5525" r="27650" b="3551"/>
          <a:stretch>
            <a:fillRect/>
          </a:stretch>
        </p:blipFill>
        <p:spPr bwMode="auto">
          <a:xfrm>
            <a:off x="5562600" y="1206500"/>
            <a:ext cx="32766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6">
            <a:extLst>
              <a:ext uri="{FF2B5EF4-FFF2-40B4-BE49-F238E27FC236}">
                <a16:creationId xmlns:a16="http://schemas.microsoft.com/office/drawing/2014/main" id="{80072AE1-C552-9048-9AD6-2E0D0964D53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21659132-E054-7E47-A38D-C793A24A2DE9}"/>
              </a:ext>
            </a:extLst>
          </p:cNvPr>
          <p:cNvSpPr>
            <a:spLocks noGrp="1" noChangeArrowheads="1"/>
          </p:cNvSpPr>
          <p:nvPr>
            <p:ph type="title" idx="4294967295"/>
          </p:nvPr>
        </p:nvSpPr>
        <p:spPr>
          <a:xfrm>
            <a:off x="76200" y="114300"/>
            <a:ext cx="4260850" cy="406400"/>
          </a:xfrm>
        </p:spPr>
        <p:txBody>
          <a:bodyPr/>
          <a:lstStyle/>
          <a:p>
            <a:pPr algn="l" eaLnBrk="1" hangingPunct="1"/>
            <a:r>
              <a:rPr lang="en-US" altLang="en-US" sz="3200">
                <a:solidFill>
                  <a:schemeClr val="bg1"/>
                </a:solidFill>
              </a:rPr>
              <a:t>Spherical Symmetry</a:t>
            </a:r>
          </a:p>
        </p:txBody>
      </p:sp>
      <p:sp>
        <p:nvSpPr>
          <p:cNvPr id="49154" name="Text Box 3">
            <a:extLst>
              <a:ext uri="{FF2B5EF4-FFF2-40B4-BE49-F238E27FC236}">
                <a16:creationId xmlns:a16="http://schemas.microsoft.com/office/drawing/2014/main" id="{386DD967-AEFD-BB40-AE32-ECF08430E907}"/>
              </a:ext>
            </a:extLst>
          </p:cNvPr>
          <p:cNvSpPr txBox="1">
            <a:spLocks noChangeArrowheads="1"/>
          </p:cNvSpPr>
          <p:nvPr/>
        </p:nvSpPr>
        <p:spPr bwMode="auto">
          <a:xfrm>
            <a:off x="50800" y="1558925"/>
            <a:ext cx="51308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9300" indent="-27940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There are three fundamental symmetries; the third is </a:t>
            </a:r>
            <a:r>
              <a:rPr lang="en-US" altLang="en-US" sz="2600" b="1" i="0"/>
              <a:t>spherical symmetry</a:t>
            </a:r>
            <a:r>
              <a:rPr lang="en-US" altLang="en-US" sz="2600" i="0"/>
              <a:t>.</a:t>
            </a:r>
            <a:endParaRPr lang="en-US" altLang="en-US" sz="2600" b="1" i="0"/>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Spherical symmetry involves symmetry with respect to:</a:t>
            </a:r>
          </a:p>
          <a:p>
            <a:pPr lvl="1" eaLnBrk="1" hangingPunct="1">
              <a:lnSpc>
                <a:spcPct val="95000"/>
              </a:lnSpc>
              <a:spcBef>
                <a:spcPct val="20000"/>
              </a:spcBef>
              <a:spcAft>
                <a:spcPct val="20000"/>
              </a:spcAft>
              <a:buClr>
                <a:srgbClr val="93001B"/>
              </a:buClr>
              <a:buFont typeface="Arial" panose="020B0604020202020204" pitchFamily="34" charset="0"/>
              <a:buChar char="•"/>
            </a:pPr>
            <a:r>
              <a:rPr lang="en-US" altLang="en-US" sz="2600" i="0">
                <a:cs typeface="Arial" panose="020B0604020202020204" pitchFamily="34" charset="0"/>
              </a:rPr>
              <a:t>Rotation about any axis which passes through the center point.</a:t>
            </a:r>
          </a:p>
          <a:p>
            <a:pPr lvl="1" eaLnBrk="1" hangingPunct="1">
              <a:lnSpc>
                <a:spcPct val="95000"/>
              </a:lnSpc>
              <a:spcBef>
                <a:spcPct val="20000"/>
              </a:spcBef>
              <a:spcAft>
                <a:spcPct val="20000"/>
              </a:spcAft>
              <a:buClr>
                <a:srgbClr val="93001B"/>
              </a:buClr>
              <a:buFont typeface="Arial" panose="020B0604020202020204" pitchFamily="34" charset="0"/>
              <a:buChar char="•"/>
            </a:pPr>
            <a:r>
              <a:rPr lang="en-US" altLang="en-US" sz="2600" i="0">
                <a:cs typeface="Arial" panose="020B0604020202020204" pitchFamily="34" charset="0"/>
              </a:rPr>
              <a:t>Reflection in any plane containing the center point.</a:t>
            </a:r>
          </a:p>
        </p:txBody>
      </p:sp>
      <p:pic>
        <p:nvPicPr>
          <p:cNvPr id="49155" name="Picture 5" descr="27_06_Figure">
            <a:extLst>
              <a:ext uri="{FF2B5EF4-FFF2-40B4-BE49-F238E27FC236}">
                <a16:creationId xmlns:a16="http://schemas.microsoft.com/office/drawing/2014/main" id="{B80E1B8F-64BF-5F41-A33E-5980FE61E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481" t="5074" r="-1332" b="3777"/>
          <a:stretch>
            <a:fillRect/>
          </a:stretch>
        </p:blipFill>
        <p:spPr bwMode="auto">
          <a:xfrm>
            <a:off x="5334000" y="762000"/>
            <a:ext cx="3581400"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6">
            <a:extLst>
              <a:ext uri="{FF2B5EF4-FFF2-40B4-BE49-F238E27FC236}">
                <a16:creationId xmlns:a16="http://schemas.microsoft.com/office/drawing/2014/main" id="{F6BBCFC8-FF10-B047-9EB0-4C0E1EC3A759}"/>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84998230-79D1-C749-86B7-0320DE4900DA}"/>
              </a:ext>
            </a:extLst>
          </p:cNvPr>
          <p:cNvSpPr>
            <a:spLocks noGrp="1" noChangeArrowheads="1"/>
          </p:cNvSpPr>
          <p:nvPr>
            <p:ph type="title" idx="4294967295"/>
          </p:nvPr>
        </p:nvSpPr>
        <p:spPr>
          <a:xfrm>
            <a:off x="76200" y="101600"/>
            <a:ext cx="7772400" cy="419100"/>
          </a:xfrm>
        </p:spPr>
        <p:txBody>
          <a:bodyPr/>
          <a:lstStyle/>
          <a:p>
            <a:pPr algn="l" eaLnBrk="1" hangingPunct="1"/>
            <a:r>
              <a:rPr lang="en-US" altLang="en-US" sz="3200">
                <a:solidFill>
                  <a:schemeClr val="bg1"/>
                </a:solidFill>
              </a:rPr>
              <a:t>The Concept of Flux</a:t>
            </a:r>
          </a:p>
        </p:txBody>
      </p:sp>
      <p:sp>
        <p:nvSpPr>
          <p:cNvPr id="50178" name="Text Box 3">
            <a:extLst>
              <a:ext uri="{FF2B5EF4-FFF2-40B4-BE49-F238E27FC236}">
                <a16:creationId xmlns:a16="http://schemas.microsoft.com/office/drawing/2014/main" id="{F522B321-4691-734A-807E-3531273CED9C}"/>
              </a:ext>
            </a:extLst>
          </p:cNvPr>
          <p:cNvSpPr txBox="1">
            <a:spLocks noChangeArrowheads="1"/>
          </p:cNvSpPr>
          <p:nvPr/>
        </p:nvSpPr>
        <p:spPr bwMode="auto">
          <a:xfrm>
            <a:off x="50800" y="1114425"/>
            <a:ext cx="8636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Consider a box surrounding a region of space.</a:t>
            </a:r>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We can</a:t>
            </a:r>
            <a:r>
              <a:rPr lang="ja-JP" altLang="en-US" sz="2600" i="0">
                <a:cs typeface="Arial" panose="020B0604020202020204" pitchFamily="34" charset="0"/>
              </a:rPr>
              <a:t>’</a:t>
            </a:r>
            <a:r>
              <a:rPr lang="en-US" altLang="ja-JP" sz="2600" i="0">
                <a:cs typeface="Arial" panose="020B0604020202020204" pitchFamily="34" charset="0"/>
              </a:rPr>
              <a:t>t see into the box, but we know there is an </a:t>
            </a:r>
            <a:r>
              <a:rPr lang="en-US" altLang="ja-JP" sz="2600">
                <a:cs typeface="Arial" panose="020B0604020202020204" pitchFamily="34" charset="0"/>
              </a:rPr>
              <a:t>outward-pointing</a:t>
            </a:r>
            <a:r>
              <a:rPr lang="en-US" altLang="ja-JP" sz="2600" i="0">
                <a:cs typeface="Arial" panose="020B0604020202020204" pitchFamily="34" charset="0"/>
              </a:rPr>
              <a:t> electric field passing through every surface.</a:t>
            </a:r>
            <a:endParaRPr lang="en-US" altLang="en-US" sz="2600" i="0">
              <a:cs typeface="Arial" panose="020B0604020202020204" pitchFamily="34" charset="0"/>
            </a:endParaRPr>
          </a:p>
        </p:txBody>
      </p:sp>
      <p:sp>
        <p:nvSpPr>
          <p:cNvPr id="50179" name="Text Box 3">
            <a:extLst>
              <a:ext uri="{FF2B5EF4-FFF2-40B4-BE49-F238E27FC236}">
                <a16:creationId xmlns:a16="http://schemas.microsoft.com/office/drawing/2014/main" id="{769DCE7A-093B-B945-AA52-AFE462E712EA}"/>
              </a:ext>
            </a:extLst>
          </p:cNvPr>
          <p:cNvSpPr txBox="1">
            <a:spLocks noChangeArrowheads="1"/>
          </p:cNvSpPr>
          <p:nvPr/>
        </p:nvSpPr>
        <p:spPr bwMode="auto">
          <a:xfrm>
            <a:off x="42863" y="2974975"/>
            <a:ext cx="399573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Since electric fields point away from positive charges, </a:t>
            </a:r>
            <a:br>
              <a:rPr lang="en-US" altLang="en-US" sz="2600" i="0"/>
            </a:br>
            <a:r>
              <a:rPr lang="en-US" altLang="en-US" sz="2600" i="0"/>
              <a:t>we can conclude </a:t>
            </a:r>
            <a:br>
              <a:rPr lang="en-US" altLang="en-US" sz="2600" i="0"/>
            </a:br>
            <a:r>
              <a:rPr lang="en-US" altLang="en-US" sz="2600" i="0"/>
              <a:t>that the box must contain net </a:t>
            </a:r>
            <a:r>
              <a:rPr lang="en-US" altLang="en-US" sz="2600"/>
              <a:t>positive </a:t>
            </a:r>
            <a:r>
              <a:rPr lang="en-US" altLang="en-US" sz="2600" i="0"/>
              <a:t>electric charge.</a:t>
            </a:r>
            <a:endParaRPr lang="en-US" altLang="en-US" sz="2600" i="0">
              <a:cs typeface="Arial" panose="020B0604020202020204" pitchFamily="34" charset="0"/>
            </a:endParaRPr>
          </a:p>
        </p:txBody>
      </p:sp>
      <p:pic>
        <p:nvPicPr>
          <p:cNvPr id="50180" name="Picture 6" descr="27_07_FigureA">
            <a:extLst>
              <a:ext uri="{FF2B5EF4-FFF2-40B4-BE49-F238E27FC236}">
                <a16:creationId xmlns:a16="http://schemas.microsoft.com/office/drawing/2014/main" id="{8787128B-8326-F14F-897A-76FEDEB5C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09" b="4425"/>
          <a:stretch>
            <a:fillRect/>
          </a:stretch>
        </p:blipFill>
        <p:spPr bwMode="auto">
          <a:xfrm>
            <a:off x="4222750" y="3190875"/>
            <a:ext cx="469265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7">
            <a:extLst>
              <a:ext uri="{FF2B5EF4-FFF2-40B4-BE49-F238E27FC236}">
                <a16:creationId xmlns:a16="http://schemas.microsoft.com/office/drawing/2014/main" id="{17C01044-A9D7-5E4E-B76F-D374616F572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E6DACB77-A075-3B43-835F-EB5E4DAA6F3A}"/>
              </a:ext>
            </a:extLst>
          </p:cNvPr>
          <p:cNvSpPr>
            <a:spLocks noGrp="1" noChangeArrowheads="1"/>
          </p:cNvSpPr>
          <p:nvPr>
            <p:ph type="title" idx="4294967295"/>
          </p:nvPr>
        </p:nvSpPr>
        <p:spPr>
          <a:xfrm>
            <a:off x="76200" y="101600"/>
            <a:ext cx="7772400" cy="419100"/>
          </a:xfrm>
        </p:spPr>
        <p:txBody>
          <a:bodyPr/>
          <a:lstStyle/>
          <a:p>
            <a:pPr algn="l" eaLnBrk="1" hangingPunct="1"/>
            <a:r>
              <a:rPr lang="en-US" altLang="en-US" sz="3200">
                <a:solidFill>
                  <a:schemeClr val="bg1"/>
                </a:solidFill>
              </a:rPr>
              <a:t>The Concept of Flux</a:t>
            </a:r>
          </a:p>
        </p:txBody>
      </p:sp>
      <p:sp>
        <p:nvSpPr>
          <p:cNvPr id="51202" name="Text Box 3">
            <a:extLst>
              <a:ext uri="{FF2B5EF4-FFF2-40B4-BE49-F238E27FC236}">
                <a16:creationId xmlns:a16="http://schemas.microsoft.com/office/drawing/2014/main" id="{D76644BF-C3F7-264D-9747-5F022109BC1E}"/>
              </a:ext>
            </a:extLst>
          </p:cNvPr>
          <p:cNvSpPr txBox="1">
            <a:spLocks noChangeArrowheads="1"/>
          </p:cNvSpPr>
          <p:nvPr/>
        </p:nvSpPr>
        <p:spPr bwMode="auto">
          <a:xfrm>
            <a:off x="50800" y="1114425"/>
            <a:ext cx="84391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Consider a box surrounding a region of space.</a:t>
            </a:r>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We can</a:t>
            </a:r>
            <a:r>
              <a:rPr lang="ja-JP" altLang="en-US" sz="2600" i="0">
                <a:cs typeface="Arial" panose="020B0604020202020204" pitchFamily="34" charset="0"/>
              </a:rPr>
              <a:t>’</a:t>
            </a:r>
            <a:r>
              <a:rPr lang="en-US" altLang="ja-JP" sz="2600" i="0">
                <a:cs typeface="Arial" panose="020B0604020202020204" pitchFamily="34" charset="0"/>
              </a:rPr>
              <a:t>t see into the box, but we know there is an </a:t>
            </a:r>
            <a:r>
              <a:rPr lang="en-US" altLang="ja-JP" sz="2600">
                <a:cs typeface="Arial" panose="020B0604020202020204" pitchFamily="34" charset="0"/>
              </a:rPr>
              <a:t>inward-pointing</a:t>
            </a:r>
            <a:r>
              <a:rPr lang="en-US" altLang="ja-JP" sz="2600" i="0">
                <a:cs typeface="Arial" panose="020B0604020202020204" pitchFamily="34" charset="0"/>
              </a:rPr>
              <a:t> electric field passing through every surface.</a:t>
            </a:r>
            <a:endParaRPr lang="en-US" altLang="en-US" sz="2600" i="0">
              <a:cs typeface="Arial" panose="020B0604020202020204" pitchFamily="34" charset="0"/>
            </a:endParaRPr>
          </a:p>
        </p:txBody>
      </p:sp>
      <p:sp>
        <p:nvSpPr>
          <p:cNvPr id="51203" name="Text Box 3">
            <a:extLst>
              <a:ext uri="{FF2B5EF4-FFF2-40B4-BE49-F238E27FC236}">
                <a16:creationId xmlns:a16="http://schemas.microsoft.com/office/drawing/2014/main" id="{A47DEB66-07A1-DE42-A384-430EBDE13053}"/>
              </a:ext>
            </a:extLst>
          </p:cNvPr>
          <p:cNvSpPr txBox="1">
            <a:spLocks noChangeArrowheads="1"/>
          </p:cNvSpPr>
          <p:nvPr/>
        </p:nvSpPr>
        <p:spPr bwMode="auto">
          <a:xfrm>
            <a:off x="42863" y="2974975"/>
            <a:ext cx="43005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Since electric fields </a:t>
            </a:r>
            <a:br>
              <a:rPr lang="en-US" altLang="en-US" sz="2600" i="0"/>
            </a:br>
            <a:r>
              <a:rPr lang="en-US" altLang="en-US" sz="2600" i="0"/>
              <a:t>point toward negative charges, we can conclude that the </a:t>
            </a:r>
            <a:br>
              <a:rPr lang="en-US" altLang="en-US" sz="2600" i="0"/>
            </a:br>
            <a:r>
              <a:rPr lang="en-US" altLang="en-US" sz="2600" i="0"/>
              <a:t>box must contain net </a:t>
            </a:r>
            <a:r>
              <a:rPr lang="en-US" altLang="en-US" sz="2600"/>
              <a:t>negative </a:t>
            </a:r>
            <a:r>
              <a:rPr lang="en-US" altLang="en-US" sz="2600" i="0"/>
              <a:t>electric charge.</a:t>
            </a:r>
            <a:endParaRPr lang="en-US" altLang="en-US" sz="2600" i="0">
              <a:cs typeface="Arial" panose="020B0604020202020204" pitchFamily="34" charset="0"/>
            </a:endParaRPr>
          </a:p>
        </p:txBody>
      </p:sp>
      <p:pic>
        <p:nvPicPr>
          <p:cNvPr id="51204" name="Picture 6" descr="27_07_FigureB">
            <a:extLst>
              <a:ext uri="{FF2B5EF4-FFF2-40B4-BE49-F238E27FC236}">
                <a16:creationId xmlns:a16="http://schemas.microsoft.com/office/drawing/2014/main" id="{69460D86-DA61-6647-8C32-9F28E48B9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812" b="4097"/>
          <a:stretch>
            <a:fillRect/>
          </a:stretch>
        </p:blipFill>
        <p:spPr bwMode="auto">
          <a:xfrm>
            <a:off x="4495800" y="3130550"/>
            <a:ext cx="44196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7">
            <a:extLst>
              <a:ext uri="{FF2B5EF4-FFF2-40B4-BE49-F238E27FC236}">
                <a16:creationId xmlns:a16="http://schemas.microsoft.com/office/drawing/2014/main" id="{05D5F6FB-06B7-F446-A5DE-AC52D70261B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27-30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3">
            <a:extLst>
              <a:ext uri="{FF2B5EF4-FFF2-40B4-BE49-F238E27FC236}">
                <a16:creationId xmlns:a16="http://schemas.microsoft.com/office/drawing/2014/main" id="{15D8F233-6CE9-0C47-9B7E-7BD1EDCFEC56}"/>
              </a:ext>
            </a:extLst>
          </p:cNvPr>
          <p:cNvSpPr>
            <a:spLocks noGrp="1" noChangeArrowheads="1"/>
          </p:cNvSpPr>
          <p:nvPr>
            <p:ph type="title" idx="4294967295"/>
          </p:nvPr>
        </p:nvSpPr>
        <p:spPr>
          <a:xfrm>
            <a:off x="76200" y="12700"/>
            <a:ext cx="8229600" cy="603250"/>
          </a:xfrm>
        </p:spPr>
        <p:txBody>
          <a:bodyPr/>
          <a:lstStyle/>
          <a:p>
            <a:pPr algn="l" eaLnBrk="1" hangingPunct="1"/>
            <a:r>
              <a:rPr lang="en-US" altLang="en-US" sz="3200">
                <a:solidFill>
                  <a:schemeClr val="bg1"/>
                </a:solidFill>
              </a:rPr>
              <a:t>Chapter 27 Preview</a:t>
            </a:r>
          </a:p>
        </p:txBody>
      </p:sp>
      <p:pic>
        <p:nvPicPr>
          <p:cNvPr id="15362" name="Picture 4" descr="27_ChPreview_01">
            <a:extLst>
              <a:ext uri="{FF2B5EF4-FFF2-40B4-BE49-F238E27FC236}">
                <a16:creationId xmlns:a16="http://schemas.microsoft.com/office/drawing/2014/main" id="{A53B1F72-7C53-E740-826C-93D7E3C11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21"/>
          <a:stretch>
            <a:fillRect/>
          </a:stretch>
        </p:blipFill>
        <p:spPr bwMode="auto">
          <a:xfrm>
            <a:off x="2260600" y="1241425"/>
            <a:ext cx="461962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5">
            <a:extLst>
              <a:ext uri="{FF2B5EF4-FFF2-40B4-BE49-F238E27FC236}">
                <a16:creationId xmlns:a16="http://schemas.microsoft.com/office/drawing/2014/main" id="{1CD5DC51-15F4-F842-844E-356EC3DD1B1B}"/>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D58A2F0F-B7E8-034C-9010-C15D5A4D475D}"/>
              </a:ext>
            </a:extLst>
          </p:cNvPr>
          <p:cNvSpPr>
            <a:spLocks noGrp="1" noChangeArrowheads="1"/>
          </p:cNvSpPr>
          <p:nvPr>
            <p:ph type="title" idx="4294967295"/>
          </p:nvPr>
        </p:nvSpPr>
        <p:spPr>
          <a:xfrm>
            <a:off x="76200" y="101600"/>
            <a:ext cx="7772400" cy="419100"/>
          </a:xfrm>
        </p:spPr>
        <p:txBody>
          <a:bodyPr/>
          <a:lstStyle/>
          <a:p>
            <a:pPr algn="l" eaLnBrk="1" hangingPunct="1"/>
            <a:r>
              <a:rPr lang="en-US" altLang="en-US" sz="3200">
                <a:solidFill>
                  <a:schemeClr val="bg1"/>
                </a:solidFill>
              </a:rPr>
              <a:t>The Concept of Flux</a:t>
            </a:r>
          </a:p>
        </p:txBody>
      </p:sp>
      <p:sp>
        <p:nvSpPr>
          <p:cNvPr id="52226" name="Text Box 3">
            <a:extLst>
              <a:ext uri="{FF2B5EF4-FFF2-40B4-BE49-F238E27FC236}">
                <a16:creationId xmlns:a16="http://schemas.microsoft.com/office/drawing/2014/main" id="{B6C02055-EBCA-1242-A3CE-86EBB33F4E58}"/>
              </a:ext>
            </a:extLst>
          </p:cNvPr>
          <p:cNvSpPr txBox="1">
            <a:spLocks noChangeArrowheads="1"/>
          </p:cNvSpPr>
          <p:nvPr/>
        </p:nvSpPr>
        <p:spPr bwMode="auto">
          <a:xfrm>
            <a:off x="50800" y="1216025"/>
            <a:ext cx="88646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Consider a box surrounding a region of space.</a:t>
            </a:r>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We can</a:t>
            </a:r>
            <a:r>
              <a:rPr lang="ja-JP" altLang="en-US" sz="2600" i="0">
                <a:cs typeface="Arial" panose="020B0604020202020204" pitchFamily="34" charset="0"/>
              </a:rPr>
              <a:t>’</a:t>
            </a:r>
            <a:r>
              <a:rPr lang="en-US" altLang="ja-JP" sz="2600" i="0">
                <a:cs typeface="Arial" panose="020B0604020202020204" pitchFamily="34" charset="0"/>
              </a:rPr>
              <a:t>t see into the box, but we know that the electric field points into the box on the left, and an equal electric field points out of the box on the right.</a:t>
            </a:r>
            <a:endParaRPr lang="en-US" altLang="en-US" sz="2600" i="0">
              <a:cs typeface="Arial" panose="020B0604020202020204" pitchFamily="34" charset="0"/>
            </a:endParaRPr>
          </a:p>
        </p:txBody>
      </p:sp>
      <p:sp>
        <p:nvSpPr>
          <p:cNvPr id="52227" name="Text Box 3">
            <a:extLst>
              <a:ext uri="{FF2B5EF4-FFF2-40B4-BE49-F238E27FC236}">
                <a16:creationId xmlns:a16="http://schemas.microsoft.com/office/drawing/2014/main" id="{6471BA62-BC4C-FA47-BE19-0A0991565DA1}"/>
              </a:ext>
            </a:extLst>
          </p:cNvPr>
          <p:cNvSpPr txBox="1">
            <a:spLocks noChangeArrowheads="1"/>
          </p:cNvSpPr>
          <p:nvPr/>
        </p:nvSpPr>
        <p:spPr bwMode="auto">
          <a:xfrm>
            <a:off x="50800" y="3135313"/>
            <a:ext cx="3987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Since this external electric field is not altered by the contents of the box, the box must contain </a:t>
            </a:r>
            <a:r>
              <a:rPr lang="en-US" altLang="en-US" sz="2600"/>
              <a:t>zero </a:t>
            </a:r>
            <a:br>
              <a:rPr lang="en-US" altLang="en-US" sz="2600"/>
            </a:br>
            <a:r>
              <a:rPr lang="en-US" altLang="en-US" sz="2600" i="0"/>
              <a:t>net electric charge.</a:t>
            </a:r>
            <a:endParaRPr lang="en-US" altLang="en-US" sz="2600" i="0">
              <a:cs typeface="Arial" panose="020B0604020202020204" pitchFamily="34" charset="0"/>
            </a:endParaRPr>
          </a:p>
        </p:txBody>
      </p:sp>
      <p:pic>
        <p:nvPicPr>
          <p:cNvPr id="52228" name="Picture 6" descr="27_07_FigureC">
            <a:extLst>
              <a:ext uri="{FF2B5EF4-FFF2-40B4-BE49-F238E27FC236}">
                <a16:creationId xmlns:a16="http://schemas.microsoft.com/office/drawing/2014/main" id="{4D4D9D35-145C-3F4C-83BA-77D319DFB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35" b="5405"/>
          <a:stretch>
            <a:fillRect/>
          </a:stretch>
        </p:blipFill>
        <p:spPr bwMode="auto">
          <a:xfrm>
            <a:off x="4356100" y="3505200"/>
            <a:ext cx="44831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7">
            <a:extLst>
              <a:ext uri="{FF2B5EF4-FFF2-40B4-BE49-F238E27FC236}">
                <a16:creationId xmlns:a16="http://schemas.microsoft.com/office/drawing/2014/main" id="{9212AC4E-CE26-A844-B66F-B8D9C4EB639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09AE6F0-8502-0544-A9C3-C4F67DC7ED0A}"/>
              </a:ext>
            </a:extLst>
          </p:cNvPr>
          <p:cNvSpPr>
            <a:spLocks noGrp="1" noChangeArrowheads="1"/>
          </p:cNvSpPr>
          <p:nvPr>
            <p:ph type="title" idx="4294967295"/>
          </p:nvPr>
        </p:nvSpPr>
        <p:spPr>
          <a:xfrm>
            <a:off x="76200" y="76200"/>
            <a:ext cx="3886200" cy="474663"/>
          </a:xfrm>
        </p:spPr>
        <p:txBody>
          <a:bodyPr/>
          <a:lstStyle/>
          <a:p>
            <a:pPr algn="l" eaLnBrk="1" hangingPunct="1"/>
            <a:r>
              <a:rPr lang="en-US" altLang="en-US" sz="3200">
                <a:solidFill>
                  <a:schemeClr val="bg1"/>
                </a:solidFill>
              </a:rPr>
              <a:t>Gaussian Surfaces</a:t>
            </a:r>
          </a:p>
        </p:txBody>
      </p:sp>
      <p:sp>
        <p:nvSpPr>
          <p:cNvPr id="53250" name="Text Box 3">
            <a:extLst>
              <a:ext uri="{FF2B5EF4-FFF2-40B4-BE49-F238E27FC236}">
                <a16:creationId xmlns:a16="http://schemas.microsoft.com/office/drawing/2014/main" id="{BD58E17A-1B6D-6543-A80A-F0E1CC224EC5}"/>
              </a:ext>
            </a:extLst>
          </p:cNvPr>
          <p:cNvSpPr txBox="1">
            <a:spLocks noChangeArrowheads="1"/>
          </p:cNvSpPr>
          <p:nvPr/>
        </p:nvSpPr>
        <p:spPr bwMode="auto">
          <a:xfrm>
            <a:off x="4864100" y="1562100"/>
            <a:ext cx="42037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A closed surface through which an electric field passes is called a </a:t>
            </a:r>
            <a:r>
              <a:rPr lang="en-US" altLang="en-US" sz="2600" b="1" i="0"/>
              <a:t>Gaussian surface</a:t>
            </a:r>
            <a:r>
              <a:rPr lang="en-US" altLang="en-US" sz="2600" i="0"/>
              <a:t>.</a:t>
            </a:r>
            <a:endParaRPr lang="en-US" altLang="en-US" sz="2600" b="1" i="0"/>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This is an imaginary, mathematical surface, </a:t>
            </a:r>
            <a:br>
              <a:rPr lang="en-US" altLang="en-US" sz="2600" i="0">
                <a:cs typeface="Arial" panose="020B0604020202020204" pitchFamily="34" charset="0"/>
              </a:rPr>
            </a:br>
            <a:r>
              <a:rPr lang="en-US" altLang="en-US" sz="2600" i="0">
                <a:cs typeface="Arial" panose="020B0604020202020204" pitchFamily="34" charset="0"/>
              </a:rPr>
              <a:t>not a physical surface.</a:t>
            </a:r>
          </a:p>
        </p:txBody>
      </p:sp>
      <p:pic>
        <p:nvPicPr>
          <p:cNvPr id="53251" name="Picture 9" descr="27_08_Figure">
            <a:extLst>
              <a:ext uri="{FF2B5EF4-FFF2-40B4-BE49-F238E27FC236}">
                <a16:creationId xmlns:a16="http://schemas.microsoft.com/office/drawing/2014/main" id="{33F28F9A-7E76-9146-8AF2-D44D45430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304800" y="1206500"/>
            <a:ext cx="4318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12">
            <a:extLst>
              <a:ext uri="{FF2B5EF4-FFF2-40B4-BE49-F238E27FC236}">
                <a16:creationId xmlns:a16="http://schemas.microsoft.com/office/drawing/2014/main" id="{2019333D-11F9-B84D-A0EC-A0A8FDDF2D1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27-32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F5743D67-5FE7-A341-9D35-81F29967C37C}"/>
              </a:ext>
            </a:extLst>
          </p:cNvPr>
          <p:cNvSpPr>
            <a:spLocks noGrp="1" noChangeArrowheads="1"/>
          </p:cNvSpPr>
          <p:nvPr>
            <p:ph type="title" idx="4294967295"/>
          </p:nvPr>
        </p:nvSpPr>
        <p:spPr>
          <a:xfrm>
            <a:off x="76200" y="50800"/>
            <a:ext cx="8174038" cy="533400"/>
          </a:xfrm>
        </p:spPr>
        <p:txBody>
          <a:bodyPr/>
          <a:lstStyle/>
          <a:p>
            <a:pPr algn="l" eaLnBrk="1" hangingPunct="1"/>
            <a:r>
              <a:rPr lang="en-US" altLang="en-US" sz="3200">
                <a:solidFill>
                  <a:schemeClr val="bg1"/>
                </a:solidFill>
              </a:rPr>
              <a:t>Gaussian Surfaces</a:t>
            </a:r>
          </a:p>
        </p:txBody>
      </p:sp>
      <p:sp>
        <p:nvSpPr>
          <p:cNvPr id="54274" name="Text Box 3">
            <a:extLst>
              <a:ext uri="{FF2B5EF4-FFF2-40B4-BE49-F238E27FC236}">
                <a16:creationId xmlns:a16="http://schemas.microsoft.com/office/drawing/2014/main" id="{E5E303BB-13CE-E845-9F9D-82EE68F3D8D4}"/>
              </a:ext>
            </a:extLst>
          </p:cNvPr>
          <p:cNvSpPr txBox="1">
            <a:spLocks noChangeArrowheads="1"/>
          </p:cNvSpPr>
          <p:nvPr/>
        </p:nvSpPr>
        <p:spPr bwMode="auto">
          <a:xfrm>
            <a:off x="50800" y="1016000"/>
            <a:ext cx="90678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spcAft>
                <a:spcPct val="20000"/>
              </a:spcAft>
              <a:buClr>
                <a:srgbClr val="93001B"/>
              </a:buClr>
              <a:buFont typeface="Wingdings" pitchFamily="2" charset="2"/>
              <a:buChar char="§"/>
            </a:pPr>
            <a:r>
              <a:rPr lang="en-US" altLang="en-US" sz="2500" i="0"/>
              <a:t>A Gaussian surface is most useful when it matches the shape and symmetry of the field.</a:t>
            </a:r>
          </a:p>
          <a:p>
            <a:pPr eaLnBrk="1" hangingPunct="1">
              <a:lnSpc>
                <a:spcPct val="90000"/>
              </a:lnSpc>
              <a:spcBef>
                <a:spcPct val="20000"/>
              </a:spcBef>
              <a:spcAft>
                <a:spcPct val="20000"/>
              </a:spcAft>
              <a:buClr>
                <a:srgbClr val="93001B"/>
              </a:buClr>
              <a:buFont typeface="Wingdings" pitchFamily="2" charset="2"/>
              <a:buChar char="§"/>
            </a:pPr>
            <a:r>
              <a:rPr lang="en-US" altLang="en-US" sz="2500" i="0"/>
              <a:t>Figure (a) below shows a </a:t>
            </a:r>
            <a:r>
              <a:rPr lang="en-US" altLang="en-US" sz="2500"/>
              <a:t>cylindrical </a:t>
            </a:r>
            <a:r>
              <a:rPr lang="en-US" altLang="en-US" sz="2500" i="0"/>
              <a:t>Gaussian surface.</a:t>
            </a:r>
          </a:p>
          <a:p>
            <a:pPr eaLnBrk="1" hangingPunct="1">
              <a:lnSpc>
                <a:spcPct val="90000"/>
              </a:lnSpc>
              <a:spcBef>
                <a:spcPct val="20000"/>
              </a:spcBef>
              <a:spcAft>
                <a:spcPct val="20000"/>
              </a:spcAft>
              <a:buClr>
                <a:srgbClr val="93001B"/>
              </a:buClr>
              <a:buFont typeface="Wingdings" pitchFamily="2" charset="2"/>
              <a:buChar char="§"/>
            </a:pPr>
            <a:r>
              <a:rPr lang="en-US" altLang="en-US" sz="2500" i="0"/>
              <a:t>Figure (b) simplifies the drawing by showing two-dimensional end and side views.</a:t>
            </a:r>
          </a:p>
          <a:p>
            <a:pPr eaLnBrk="1" hangingPunct="1">
              <a:lnSpc>
                <a:spcPct val="90000"/>
              </a:lnSpc>
              <a:spcBef>
                <a:spcPct val="20000"/>
              </a:spcBef>
              <a:spcAft>
                <a:spcPct val="20000"/>
              </a:spcAft>
              <a:buClr>
                <a:srgbClr val="93001B"/>
              </a:buClr>
              <a:buFont typeface="Wingdings" pitchFamily="2" charset="2"/>
              <a:buChar char="§"/>
            </a:pPr>
            <a:r>
              <a:rPr lang="en-US" altLang="en-US" sz="2500" i="0"/>
              <a:t>The electric field is everywhere </a:t>
            </a:r>
            <a:r>
              <a:rPr lang="en-US" altLang="en-US" sz="2500"/>
              <a:t>perpendicular </a:t>
            </a:r>
            <a:r>
              <a:rPr lang="en-US" altLang="en-US" sz="2500" i="0"/>
              <a:t>to the side wall and no field passes through the top and bottom surfaces.</a:t>
            </a:r>
            <a:endParaRPr lang="en-US" altLang="en-US" sz="2500" i="0">
              <a:cs typeface="Arial" panose="020B0604020202020204" pitchFamily="34" charset="0"/>
            </a:endParaRPr>
          </a:p>
        </p:txBody>
      </p:sp>
      <p:pic>
        <p:nvPicPr>
          <p:cNvPr id="54275" name="Picture 6" descr="27_09_Figure">
            <a:extLst>
              <a:ext uri="{FF2B5EF4-FFF2-40B4-BE49-F238E27FC236}">
                <a16:creationId xmlns:a16="http://schemas.microsoft.com/office/drawing/2014/main" id="{6DE62894-677A-B548-B7CC-661CCCFBC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800"/>
          <a:stretch>
            <a:fillRect/>
          </a:stretch>
        </p:blipFill>
        <p:spPr bwMode="auto">
          <a:xfrm>
            <a:off x="852488" y="4143375"/>
            <a:ext cx="74358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7">
            <a:extLst>
              <a:ext uri="{FF2B5EF4-FFF2-40B4-BE49-F238E27FC236}">
                <a16:creationId xmlns:a16="http://schemas.microsoft.com/office/drawing/2014/main" id="{B08FDD1E-068C-EE4D-8146-BE480AFA705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27-33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64533180-D7F0-2C41-8ADD-66E0F72B96CB}"/>
              </a:ext>
            </a:extLst>
          </p:cNvPr>
          <p:cNvSpPr>
            <a:spLocks noGrp="1" noChangeArrowheads="1"/>
          </p:cNvSpPr>
          <p:nvPr>
            <p:ph type="title" idx="4294967295"/>
          </p:nvPr>
        </p:nvSpPr>
        <p:spPr>
          <a:xfrm>
            <a:off x="76200" y="76200"/>
            <a:ext cx="8174038" cy="471488"/>
          </a:xfrm>
        </p:spPr>
        <p:txBody>
          <a:bodyPr/>
          <a:lstStyle/>
          <a:p>
            <a:pPr algn="l" eaLnBrk="1" hangingPunct="1"/>
            <a:r>
              <a:rPr lang="en-US" altLang="en-US" sz="3200">
                <a:solidFill>
                  <a:schemeClr val="bg1"/>
                </a:solidFill>
              </a:rPr>
              <a:t>Gaussian Surfaces</a:t>
            </a:r>
          </a:p>
        </p:txBody>
      </p:sp>
      <p:sp>
        <p:nvSpPr>
          <p:cNvPr id="55298" name="Text Box 3">
            <a:extLst>
              <a:ext uri="{FF2B5EF4-FFF2-40B4-BE49-F238E27FC236}">
                <a16:creationId xmlns:a16="http://schemas.microsoft.com/office/drawing/2014/main" id="{F037C26C-CB1A-3247-898E-15DAED451A7B}"/>
              </a:ext>
            </a:extLst>
          </p:cNvPr>
          <p:cNvSpPr txBox="1">
            <a:spLocks noChangeArrowheads="1"/>
          </p:cNvSpPr>
          <p:nvPr/>
        </p:nvSpPr>
        <p:spPr bwMode="auto">
          <a:xfrm>
            <a:off x="50800" y="1152525"/>
            <a:ext cx="50546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Not every surface is useful </a:t>
            </a:r>
            <a:br>
              <a:rPr lang="en-US" altLang="en-US" sz="2600" i="0"/>
            </a:br>
            <a:r>
              <a:rPr lang="en-US" altLang="en-US" sz="2600" i="0"/>
              <a:t>for learning about charge.</a:t>
            </a:r>
          </a:p>
          <a:p>
            <a:pPr eaLnBrk="1" hangingPunct="1">
              <a:lnSpc>
                <a:spcPct val="95000"/>
              </a:lnSpc>
              <a:spcBef>
                <a:spcPct val="20000"/>
              </a:spcBef>
              <a:spcAft>
                <a:spcPct val="20000"/>
              </a:spcAft>
              <a:buClr>
                <a:srgbClr val="93001B"/>
              </a:buClr>
              <a:buFont typeface="Wingdings" pitchFamily="2" charset="2"/>
              <a:buChar char="§"/>
            </a:pPr>
            <a:r>
              <a:rPr lang="en-US" altLang="en-US" sz="2600" i="0"/>
              <a:t>Figure (a) shows a </a:t>
            </a:r>
            <a:br>
              <a:rPr lang="en-US" altLang="en-US" sz="2600" i="0"/>
            </a:br>
            <a:r>
              <a:rPr lang="en-US" altLang="en-US" sz="2600" i="0"/>
              <a:t>Gaussian surface, </a:t>
            </a:r>
            <a:br>
              <a:rPr lang="en-US" altLang="en-US" sz="2600" i="0"/>
            </a:br>
            <a:r>
              <a:rPr lang="en-US" altLang="en-US" sz="2600" i="0"/>
              <a:t>but it doesn</a:t>
            </a:r>
            <a:r>
              <a:rPr lang="ja-JP" altLang="en-US" sz="2600" i="0"/>
              <a:t>’</a:t>
            </a:r>
            <a:r>
              <a:rPr lang="en-US" altLang="ja-JP" sz="2600" i="0"/>
              <a:t>t match </a:t>
            </a:r>
            <a:br>
              <a:rPr lang="en-US" altLang="ja-JP" sz="2600" i="0"/>
            </a:br>
            <a:r>
              <a:rPr lang="en-US" altLang="ja-JP" sz="2600" i="0"/>
              <a:t>the symmetry of the </a:t>
            </a:r>
            <a:br>
              <a:rPr lang="en-US" altLang="ja-JP" sz="2600" i="0"/>
            </a:br>
            <a:r>
              <a:rPr lang="en-US" altLang="ja-JP" sz="2600" i="0"/>
              <a:t>charge distribution.</a:t>
            </a:r>
          </a:p>
          <a:p>
            <a:pPr eaLnBrk="1" hangingPunct="1">
              <a:lnSpc>
                <a:spcPct val="95000"/>
              </a:lnSpc>
              <a:spcBef>
                <a:spcPct val="20000"/>
              </a:spcBef>
              <a:spcAft>
                <a:spcPct val="20000"/>
              </a:spcAft>
              <a:buClr>
                <a:srgbClr val="93001B"/>
              </a:buClr>
              <a:buFont typeface="Wingdings" pitchFamily="2" charset="2"/>
              <a:buChar char="§"/>
            </a:pPr>
            <a:r>
              <a:rPr lang="en-US" altLang="en-US" sz="2600" i="0"/>
              <a:t>Figure (b) shows a </a:t>
            </a:r>
            <a:br>
              <a:rPr lang="en-US" altLang="en-US" sz="2600" i="0"/>
            </a:br>
            <a:r>
              <a:rPr lang="en-US" altLang="en-US" sz="2600" i="0"/>
              <a:t>nonclosed surface, </a:t>
            </a:r>
            <a:br>
              <a:rPr lang="en-US" altLang="en-US" sz="2600" i="0"/>
            </a:br>
            <a:r>
              <a:rPr lang="en-US" altLang="en-US" sz="2600" i="0"/>
              <a:t>which also doesn</a:t>
            </a:r>
            <a:r>
              <a:rPr lang="ja-JP" altLang="en-US" sz="2600" i="0"/>
              <a:t>’</a:t>
            </a:r>
            <a:r>
              <a:rPr lang="en-US" altLang="ja-JP" sz="2600" i="0"/>
              <a:t>t </a:t>
            </a:r>
            <a:br>
              <a:rPr lang="en-US" altLang="ja-JP" sz="2600" i="0"/>
            </a:br>
            <a:r>
              <a:rPr lang="en-US" altLang="ja-JP" sz="2600" i="0"/>
              <a:t>provide enough information about the charge distribution </a:t>
            </a:r>
            <a:br>
              <a:rPr lang="en-US" altLang="ja-JP" sz="2600" i="0"/>
            </a:br>
            <a:r>
              <a:rPr lang="en-US" altLang="ja-JP" sz="2600" i="0"/>
              <a:t>to be useful.</a:t>
            </a:r>
            <a:endParaRPr lang="en-US" altLang="en-US" sz="2600" i="0"/>
          </a:p>
        </p:txBody>
      </p:sp>
      <p:pic>
        <p:nvPicPr>
          <p:cNvPr id="55299" name="Picture 6" descr="27_10_Figure">
            <a:extLst>
              <a:ext uri="{FF2B5EF4-FFF2-40B4-BE49-F238E27FC236}">
                <a16:creationId xmlns:a16="http://schemas.microsoft.com/office/drawing/2014/main" id="{EE0069A7-0EF5-224F-BBC5-2EC8ECAF6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92"/>
          <a:stretch>
            <a:fillRect/>
          </a:stretch>
        </p:blipFill>
        <p:spPr bwMode="auto">
          <a:xfrm>
            <a:off x="4819650" y="1590675"/>
            <a:ext cx="41402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7">
            <a:extLst>
              <a:ext uri="{FF2B5EF4-FFF2-40B4-BE49-F238E27FC236}">
                <a16:creationId xmlns:a16="http://schemas.microsoft.com/office/drawing/2014/main" id="{0FDA068F-FB6E-C64F-981C-665A866559C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27-34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5DF74CF4-0146-104A-8A9C-5F9AE5E06BA0}"/>
              </a:ext>
            </a:extLst>
          </p:cNvPr>
          <p:cNvSpPr>
            <a:spLocks noGrp="1" noChangeArrowheads="1"/>
          </p:cNvSpPr>
          <p:nvPr>
            <p:ph type="title" idx="4294967295"/>
          </p:nvPr>
        </p:nvSpPr>
        <p:spPr>
          <a:xfrm>
            <a:off x="76200" y="114300"/>
            <a:ext cx="8174038" cy="417513"/>
          </a:xfrm>
        </p:spPr>
        <p:txBody>
          <a:bodyPr/>
          <a:lstStyle/>
          <a:p>
            <a:pPr algn="l" eaLnBrk="1" hangingPunct="1"/>
            <a:r>
              <a:rPr lang="en-US" altLang="en-US" sz="3200">
                <a:solidFill>
                  <a:schemeClr val="bg1"/>
                </a:solidFill>
              </a:rPr>
              <a:t>The Basic Definition of Flux</a:t>
            </a:r>
          </a:p>
        </p:txBody>
      </p:sp>
      <p:sp>
        <p:nvSpPr>
          <p:cNvPr id="56322" name="Text Box 3">
            <a:extLst>
              <a:ext uri="{FF2B5EF4-FFF2-40B4-BE49-F238E27FC236}">
                <a16:creationId xmlns:a16="http://schemas.microsoft.com/office/drawing/2014/main" id="{314EE561-6A32-DB42-A926-515AFCB72BAF}"/>
              </a:ext>
            </a:extLst>
          </p:cNvPr>
          <p:cNvSpPr txBox="1">
            <a:spLocks noChangeArrowheads="1"/>
          </p:cNvSpPr>
          <p:nvPr/>
        </p:nvSpPr>
        <p:spPr bwMode="auto">
          <a:xfrm>
            <a:off x="46038" y="1181100"/>
            <a:ext cx="8643937"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Imagine holding a rectangular wire loop of area </a:t>
            </a:r>
            <a:r>
              <a:rPr lang="en-US" altLang="en-US" sz="2600">
                <a:latin typeface="Times New Roman" panose="02020603050405020304" pitchFamily="18" charset="0"/>
              </a:rPr>
              <a:t>A</a:t>
            </a:r>
            <a:r>
              <a:rPr lang="en-US" altLang="en-US" sz="2600" i="0"/>
              <a:t> in front of a fan.</a:t>
            </a:r>
          </a:p>
          <a:p>
            <a:pPr eaLnBrk="1" hangingPunct="1">
              <a:lnSpc>
                <a:spcPct val="95000"/>
              </a:lnSpc>
              <a:spcBef>
                <a:spcPct val="20000"/>
              </a:spcBef>
              <a:spcAft>
                <a:spcPct val="20000"/>
              </a:spcAft>
              <a:buClr>
                <a:srgbClr val="93001B"/>
              </a:buClr>
              <a:buFont typeface="Wingdings" pitchFamily="2" charset="2"/>
              <a:buChar char="§"/>
            </a:pPr>
            <a:r>
              <a:rPr lang="en-US" altLang="en-US" sz="2600" i="0"/>
              <a:t>The volume of air flowing through the loop each second depends on the angle between the loop and the direction of flow.</a:t>
            </a:r>
          </a:p>
        </p:txBody>
      </p:sp>
      <p:sp>
        <p:nvSpPr>
          <p:cNvPr id="56323" name="Text Box 3">
            <a:extLst>
              <a:ext uri="{FF2B5EF4-FFF2-40B4-BE49-F238E27FC236}">
                <a16:creationId xmlns:a16="http://schemas.microsoft.com/office/drawing/2014/main" id="{A64F6204-1FAD-F64E-8771-66FE18E9EB1A}"/>
              </a:ext>
            </a:extLst>
          </p:cNvPr>
          <p:cNvSpPr txBox="1">
            <a:spLocks noChangeArrowheads="1"/>
          </p:cNvSpPr>
          <p:nvPr/>
        </p:nvSpPr>
        <p:spPr bwMode="auto">
          <a:xfrm>
            <a:off x="50800" y="3411538"/>
            <a:ext cx="373221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 flow is </a:t>
            </a:r>
            <a:r>
              <a:rPr lang="en-US" altLang="en-US" sz="2600"/>
              <a:t>maximum </a:t>
            </a:r>
            <a:r>
              <a:rPr lang="en-US" altLang="en-US" sz="2600" i="0"/>
              <a:t>through a loop that is perpendicular to the airflow.</a:t>
            </a:r>
            <a:endParaRPr lang="en-US" altLang="en-US" sz="2600" i="0">
              <a:cs typeface="Arial" panose="020B0604020202020204" pitchFamily="34" charset="0"/>
            </a:endParaRPr>
          </a:p>
        </p:txBody>
      </p:sp>
      <p:pic>
        <p:nvPicPr>
          <p:cNvPr id="56324" name="Picture 6" descr="27_11_FigureA">
            <a:extLst>
              <a:ext uri="{FF2B5EF4-FFF2-40B4-BE49-F238E27FC236}">
                <a16:creationId xmlns:a16="http://schemas.microsoft.com/office/drawing/2014/main" id="{FB00A711-8069-D64F-9F17-71E935C9B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881" b="2690"/>
          <a:stretch>
            <a:fillRect/>
          </a:stretch>
        </p:blipFill>
        <p:spPr bwMode="auto">
          <a:xfrm>
            <a:off x="4257675" y="2971800"/>
            <a:ext cx="415925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7">
            <a:extLst>
              <a:ext uri="{FF2B5EF4-FFF2-40B4-BE49-F238E27FC236}">
                <a16:creationId xmlns:a16="http://schemas.microsoft.com/office/drawing/2014/main" id="{7E331A9E-2DE7-F546-A54C-5E02882A2D7F}"/>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27-35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42E6BF04-52C9-994C-827C-6D35DC4ACC84}"/>
              </a:ext>
            </a:extLst>
          </p:cNvPr>
          <p:cNvSpPr>
            <a:spLocks noGrp="1" noChangeArrowheads="1"/>
          </p:cNvSpPr>
          <p:nvPr>
            <p:ph type="title" idx="4294967295"/>
          </p:nvPr>
        </p:nvSpPr>
        <p:spPr>
          <a:xfrm>
            <a:off x="76200" y="0"/>
            <a:ext cx="8174038" cy="635000"/>
          </a:xfrm>
        </p:spPr>
        <p:txBody>
          <a:bodyPr/>
          <a:lstStyle/>
          <a:p>
            <a:pPr algn="l" eaLnBrk="1" hangingPunct="1"/>
            <a:r>
              <a:rPr lang="en-US" altLang="en-US" sz="3200">
                <a:solidFill>
                  <a:schemeClr val="bg1"/>
                </a:solidFill>
              </a:rPr>
              <a:t>The Basic Definition of Flux</a:t>
            </a:r>
          </a:p>
        </p:txBody>
      </p:sp>
      <p:sp>
        <p:nvSpPr>
          <p:cNvPr id="57346" name="Text Box 3">
            <a:extLst>
              <a:ext uri="{FF2B5EF4-FFF2-40B4-BE49-F238E27FC236}">
                <a16:creationId xmlns:a16="http://schemas.microsoft.com/office/drawing/2014/main" id="{B64C1EC9-5FF4-E44D-BD1F-FA910DE2B070}"/>
              </a:ext>
            </a:extLst>
          </p:cNvPr>
          <p:cNvSpPr txBox="1">
            <a:spLocks noChangeArrowheads="1"/>
          </p:cNvSpPr>
          <p:nvPr/>
        </p:nvSpPr>
        <p:spPr bwMode="auto">
          <a:xfrm>
            <a:off x="279400" y="1562100"/>
            <a:ext cx="345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Imagine holding </a:t>
            </a:r>
            <a:br>
              <a:rPr lang="en-US" altLang="en-US" sz="2600" i="0"/>
            </a:br>
            <a:r>
              <a:rPr lang="en-US" altLang="en-US" sz="2600" i="0"/>
              <a:t>a rectangular wire loop of area </a:t>
            </a:r>
            <a:r>
              <a:rPr lang="en-US" altLang="en-US" sz="2600">
                <a:latin typeface="Times New Roman" panose="02020603050405020304" pitchFamily="18" charset="0"/>
              </a:rPr>
              <a:t>A</a:t>
            </a:r>
            <a:r>
              <a:rPr lang="en-US" altLang="en-US" sz="2600" i="0"/>
              <a:t> in front of a fan.</a:t>
            </a:r>
          </a:p>
          <a:p>
            <a:pPr eaLnBrk="1" hangingPunct="1">
              <a:lnSpc>
                <a:spcPct val="95000"/>
              </a:lnSpc>
              <a:spcBef>
                <a:spcPct val="20000"/>
              </a:spcBef>
              <a:spcAft>
                <a:spcPct val="20000"/>
              </a:spcAft>
              <a:buClr>
                <a:srgbClr val="93001B"/>
              </a:buClr>
              <a:buFont typeface="Wingdings" pitchFamily="2" charset="2"/>
              <a:buChar char="§"/>
            </a:pPr>
            <a:r>
              <a:rPr lang="en-US" altLang="en-US" sz="2600" i="0"/>
              <a:t>No air goes through the same loop if </a:t>
            </a:r>
            <a:br>
              <a:rPr lang="en-US" altLang="en-US" sz="2600" i="0"/>
            </a:br>
            <a:r>
              <a:rPr lang="en-US" altLang="en-US" sz="2600" i="0"/>
              <a:t>it lies parallel to </a:t>
            </a:r>
            <a:br>
              <a:rPr lang="en-US" altLang="en-US" sz="2600" i="0"/>
            </a:br>
            <a:r>
              <a:rPr lang="en-US" altLang="en-US" sz="2600" i="0"/>
              <a:t>the flow.</a:t>
            </a:r>
            <a:endParaRPr lang="en-US" altLang="en-US" sz="2600" i="0">
              <a:cs typeface="Arial" panose="020B0604020202020204" pitchFamily="34" charset="0"/>
            </a:endParaRPr>
          </a:p>
        </p:txBody>
      </p:sp>
      <p:pic>
        <p:nvPicPr>
          <p:cNvPr id="57347" name="Picture 5" descr="27_11_FigureB">
            <a:extLst>
              <a:ext uri="{FF2B5EF4-FFF2-40B4-BE49-F238E27FC236}">
                <a16:creationId xmlns:a16="http://schemas.microsoft.com/office/drawing/2014/main" id="{F0CA63D9-2547-9444-9EF8-0D116CE98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06" b="2983"/>
          <a:stretch>
            <a:fillRect/>
          </a:stretch>
        </p:blipFill>
        <p:spPr bwMode="auto">
          <a:xfrm>
            <a:off x="3810000" y="1157288"/>
            <a:ext cx="51816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6">
            <a:extLst>
              <a:ext uri="{FF2B5EF4-FFF2-40B4-BE49-F238E27FC236}">
                <a16:creationId xmlns:a16="http://schemas.microsoft.com/office/drawing/2014/main" id="{ED362982-7BDF-1349-9991-F263EF03A27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27-36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F3748602-7381-A040-A210-B960E0FC3123}"/>
              </a:ext>
            </a:extLst>
          </p:cNvPr>
          <p:cNvSpPr>
            <a:spLocks noGrp="1" noChangeArrowheads="1"/>
          </p:cNvSpPr>
          <p:nvPr>
            <p:ph type="title" idx="4294967295"/>
          </p:nvPr>
        </p:nvSpPr>
        <p:spPr>
          <a:xfrm>
            <a:off x="76200" y="114300"/>
            <a:ext cx="8174038" cy="417513"/>
          </a:xfrm>
        </p:spPr>
        <p:txBody>
          <a:bodyPr/>
          <a:lstStyle/>
          <a:p>
            <a:pPr algn="l" eaLnBrk="1" hangingPunct="1"/>
            <a:r>
              <a:rPr lang="en-US" altLang="en-US" sz="3200">
                <a:solidFill>
                  <a:schemeClr val="bg1"/>
                </a:solidFill>
              </a:rPr>
              <a:t>The Basic Definition of Flux</a:t>
            </a:r>
          </a:p>
        </p:txBody>
      </p:sp>
      <p:sp>
        <p:nvSpPr>
          <p:cNvPr id="58370" name="Text Box 3">
            <a:extLst>
              <a:ext uri="{FF2B5EF4-FFF2-40B4-BE49-F238E27FC236}">
                <a16:creationId xmlns:a16="http://schemas.microsoft.com/office/drawing/2014/main" id="{4E07D9E6-B466-5645-A026-4931C04879E0}"/>
              </a:ext>
            </a:extLst>
          </p:cNvPr>
          <p:cNvSpPr txBox="1">
            <a:spLocks noChangeArrowheads="1"/>
          </p:cNvSpPr>
          <p:nvPr/>
        </p:nvSpPr>
        <p:spPr bwMode="auto">
          <a:xfrm>
            <a:off x="50800" y="1257300"/>
            <a:ext cx="37592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Imagine holding </a:t>
            </a:r>
            <a:br>
              <a:rPr lang="en-US" altLang="en-US" sz="2600" i="0"/>
            </a:br>
            <a:r>
              <a:rPr lang="en-US" altLang="en-US" sz="2600" i="0"/>
              <a:t>a rectangular wire loop of area </a:t>
            </a:r>
            <a:r>
              <a:rPr lang="en-US" altLang="en-US" sz="2600">
                <a:latin typeface="Times New Roman" panose="02020603050405020304" pitchFamily="18" charset="0"/>
              </a:rPr>
              <a:t>A</a:t>
            </a:r>
            <a:r>
              <a:rPr lang="en-US" altLang="en-US" sz="2600" i="0"/>
              <a:t> in </a:t>
            </a:r>
            <a:br>
              <a:rPr lang="en-US" altLang="en-US" sz="2600" i="0"/>
            </a:br>
            <a:r>
              <a:rPr lang="en-US" altLang="en-US" sz="2600" i="0"/>
              <a:t>front of a fan.</a:t>
            </a:r>
          </a:p>
          <a:p>
            <a:pPr eaLnBrk="1" hangingPunct="1">
              <a:lnSpc>
                <a:spcPct val="95000"/>
              </a:lnSpc>
              <a:spcBef>
                <a:spcPct val="20000"/>
              </a:spcBef>
              <a:spcAft>
                <a:spcPct val="20000"/>
              </a:spcAft>
              <a:buClr>
                <a:srgbClr val="93001B"/>
              </a:buClr>
              <a:buFont typeface="Wingdings" pitchFamily="2" charset="2"/>
              <a:buChar char="§"/>
            </a:pPr>
            <a:r>
              <a:rPr lang="en-US" altLang="en-US" sz="2600" i="0"/>
              <a:t>The volume of air flowing through the loop each second depends on the angle </a:t>
            </a:r>
            <a:r>
              <a:rPr lang="en-US" altLang="en-US" sz="2600"/>
              <a:t>θ</a:t>
            </a:r>
            <a:r>
              <a:rPr lang="en-US" altLang="en-US" sz="2600" i="0"/>
              <a:t> between the loop normal and the velocity of the air:</a:t>
            </a:r>
          </a:p>
        </p:txBody>
      </p:sp>
      <p:pic>
        <p:nvPicPr>
          <p:cNvPr id="58371" name="Picture 6" descr="27_11_FigureC">
            <a:extLst>
              <a:ext uri="{FF2B5EF4-FFF2-40B4-BE49-F238E27FC236}">
                <a16:creationId xmlns:a16="http://schemas.microsoft.com/office/drawing/2014/main" id="{42435FE2-90E6-2746-B1FB-880545D01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35" b="3424"/>
          <a:stretch>
            <a:fillRect/>
          </a:stretch>
        </p:blipFill>
        <p:spPr bwMode="auto">
          <a:xfrm>
            <a:off x="4572000" y="1371600"/>
            <a:ext cx="430212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7" descr="CH27_PPT_Slide_27-36">
            <a:extLst>
              <a:ext uri="{FF2B5EF4-FFF2-40B4-BE49-F238E27FC236}">
                <a16:creationId xmlns:a16="http://schemas.microsoft.com/office/drawing/2014/main" id="{AA699BE7-77E8-4C4D-8D48-08254A74A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468"/>
          <a:stretch>
            <a:fillRect/>
          </a:stretch>
        </p:blipFill>
        <p:spPr bwMode="auto">
          <a:xfrm>
            <a:off x="444500" y="5753100"/>
            <a:ext cx="671353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8">
            <a:extLst>
              <a:ext uri="{FF2B5EF4-FFF2-40B4-BE49-F238E27FC236}">
                <a16:creationId xmlns:a16="http://schemas.microsoft.com/office/drawing/2014/main" id="{A1939311-AF9C-6949-8A6F-46C66E9DEC2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27-37</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C665BB5-23EA-6F4F-9FEC-B32061AFC8D8}"/>
              </a:ext>
            </a:extLst>
          </p:cNvPr>
          <p:cNvSpPr>
            <a:spLocks noGrp="1" noChangeArrowheads="1"/>
          </p:cNvSpPr>
          <p:nvPr>
            <p:ph type="title" idx="4294967295"/>
          </p:nvPr>
        </p:nvSpPr>
        <p:spPr>
          <a:xfrm>
            <a:off x="76200" y="88900"/>
            <a:ext cx="7772400" cy="457200"/>
          </a:xfrm>
        </p:spPr>
        <p:txBody>
          <a:bodyPr/>
          <a:lstStyle/>
          <a:p>
            <a:pPr algn="l" eaLnBrk="1" hangingPunct="1"/>
            <a:r>
              <a:rPr lang="en-US" altLang="en-US" sz="3200">
                <a:solidFill>
                  <a:schemeClr val="bg1"/>
                </a:solidFill>
              </a:rPr>
              <a:t>The Electric Flux</a:t>
            </a:r>
          </a:p>
        </p:txBody>
      </p:sp>
      <p:sp>
        <p:nvSpPr>
          <p:cNvPr id="59394" name="Text Box 3">
            <a:extLst>
              <a:ext uri="{FF2B5EF4-FFF2-40B4-BE49-F238E27FC236}">
                <a16:creationId xmlns:a16="http://schemas.microsoft.com/office/drawing/2014/main" id="{94509B94-3119-7F4A-B490-213BDC6FEB97}"/>
              </a:ext>
            </a:extLst>
          </p:cNvPr>
          <p:cNvSpPr txBox="1">
            <a:spLocks noChangeArrowheads="1"/>
          </p:cNvSpPr>
          <p:nvPr/>
        </p:nvSpPr>
        <p:spPr bwMode="auto">
          <a:xfrm>
            <a:off x="366713" y="971550"/>
            <a:ext cx="83835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i="0"/>
              <a:t>The </a:t>
            </a:r>
            <a:r>
              <a:rPr lang="en-US" altLang="en-US" sz="2600" b="1" i="0"/>
              <a:t>electric flux </a:t>
            </a:r>
            <a:r>
              <a:rPr lang="en-US" altLang="en-US" sz="2600" i="0">
                <a:sym typeface="Symbol" pitchFamily="2" charset="2"/>
              </a:rPr>
              <a:t></a:t>
            </a:r>
            <a:r>
              <a:rPr lang="en-US" altLang="en-US" sz="2600" i="0" baseline="-25000">
                <a:latin typeface="Times New Roman" panose="02020603050405020304" pitchFamily="18" charset="0"/>
              </a:rPr>
              <a:t>e</a:t>
            </a:r>
            <a:r>
              <a:rPr lang="en-US" altLang="en-US" sz="2600" i="0"/>
              <a:t> measures the amount of electric field passing through a surface of area </a:t>
            </a:r>
            <a:r>
              <a:rPr lang="en-US" altLang="en-US" sz="2600">
                <a:latin typeface="Times New Roman" panose="02020603050405020304" pitchFamily="18" charset="0"/>
              </a:rPr>
              <a:t>A</a:t>
            </a:r>
            <a:r>
              <a:rPr lang="en-US" altLang="en-US" sz="2600"/>
              <a:t> </a:t>
            </a:r>
            <a:r>
              <a:rPr lang="en-US" altLang="en-US" sz="2600" i="0"/>
              <a:t>whose normal to the surface is tilted at angle </a:t>
            </a:r>
            <a:r>
              <a:rPr lang="el-GR" altLang="en-US" sz="2600">
                <a:sym typeface="Symbol" pitchFamily="2" charset="2"/>
              </a:rPr>
              <a:t></a:t>
            </a:r>
            <a:r>
              <a:rPr lang="el-GR" altLang="en-US" sz="2600" i="0"/>
              <a:t> </a:t>
            </a:r>
            <a:r>
              <a:rPr lang="en-US" altLang="en-US" sz="2600" i="0"/>
              <a:t>from the field.</a:t>
            </a:r>
            <a:endParaRPr lang="en-US" altLang="en-US" sz="2600" i="0">
              <a:cs typeface="Arial" panose="020B0604020202020204" pitchFamily="34" charset="0"/>
            </a:endParaRPr>
          </a:p>
        </p:txBody>
      </p:sp>
      <p:pic>
        <p:nvPicPr>
          <p:cNvPr id="59395" name="Picture 6" descr="CH27_PPT_Slide_27-37">
            <a:extLst>
              <a:ext uri="{FF2B5EF4-FFF2-40B4-BE49-F238E27FC236}">
                <a16:creationId xmlns:a16="http://schemas.microsoft.com/office/drawing/2014/main" id="{92F4427B-DCCD-8F47-9337-66D48411E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6230"/>
          <a:stretch>
            <a:fillRect/>
          </a:stretch>
        </p:blipFill>
        <p:spPr bwMode="auto">
          <a:xfrm>
            <a:off x="2809875" y="2374900"/>
            <a:ext cx="35147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7" descr="27_12_Figure">
            <a:extLst>
              <a:ext uri="{FF2B5EF4-FFF2-40B4-BE49-F238E27FC236}">
                <a16:creationId xmlns:a16="http://schemas.microsoft.com/office/drawing/2014/main" id="{546394B7-5FFB-D44A-A4FB-E64D26DAF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245"/>
          <a:stretch>
            <a:fillRect/>
          </a:stretch>
        </p:blipFill>
        <p:spPr bwMode="auto">
          <a:xfrm>
            <a:off x="1930400" y="3155950"/>
            <a:ext cx="531495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8">
            <a:extLst>
              <a:ext uri="{FF2B5EF4-FFF2-40B4-BE49-F238E27FC236}">
                <a16:creationId xmlns:a16="http://schemas.microsoft.com/office/drawing/2014/main" id="{0251D16E-39D5-3142-AFB6-EFDEF0308AB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27-38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6ADA9349-3693-284D-B743-C80AB534A1AF}"/>
              </a:ext>
            </a:extLst>
          </p:cNvPr>
          <p:cNvSpPr>
            <a:spLocks noGrp="1" noChangeArrowheads="1"/>
          </p:cNvSpPr>
          <p:nvPr>
            <p:ph type="title" idx="4294967295"/>
          </p:nvPr>
        </p:nvSpPr>
        <p:spPr>
          <a:xfrm>
            <a:off x="76200" y="127000"/>
            <a:ext cx="7772400" cy="371475"/>
          </a:xfrm>
        </p:spPr>
        <p:txBody>
          <a:bodyPr/>
          <a:lstStyle/>
          <a:p>
            <a:pPr algn="l" eaLnBrk="1" hangingPunct="1"/>
            <a:r>
              <a:rPr lang="en-US" altLang="en-US" sz="3200">
                <a:solidFill>
                  <a:schemeClr val="bg1"/>
                </a:solidFill>
              </a:rPr>
              <a:t>The Area Vector</a:t>
            </a:r>
          </a:p>
        </p:txBody>
      </p:sp>
      <p:pic>
        <p:nvPicPr>
          <p:cNvPr id="72706" name="Picture 10" descr="27_13_FigureA">
            <a:extLst>
              <a:ext uri="{FF2B5EF4-FFF2-40B4-BE49-F238E27FC236}">
                <a16:creationId xmlns:a16="http://schemas.microsoft.com/office/drawing/2014/main" id="{A078CE17-7936-B74C-AC8B-E89280837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621" b="4440"/>
          <a:stretch>
            <a:fillRect/>
          </a:stretch>
        </p:blipFill>
        <p:spPr bwMode="auto">
          <a:xfrm>
            <a:off x="938213" y="3375025"/>
            <a:ext cx="72675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7" name="Group 14">
            <a:extLst>
              <a:ext uri="{FF2B5EF4-FFF2-40B4-BE49-F238E27FC236}">
                <a16:creationId xmlns:a16="http://schemas.microsoft.com/office/drawing/2014/main" id="{66E9DD5D-FDE8-E74C-A16E-2E47BA1E8679}"/>
              </a:ext>
            </a:extLst>
          </p:cNvPr>
          <p:cNvGrpSpPr>
            <a:grpSpLocks/>
          </p:cNvGrpSpPr>
          <p:nvPr/>
        </p:nvGrpSpPr>
        <p:grpSpPr bwMode="auto">
          <a:xfrm>
            <a:off x="50800" y="1114425"/>
            <a:ext cx="8383588" cy="1908175"/>
            <a:chOff x="32" y="702"/>
            <a:chExt cx="5281" cy="1202"/>
          </a:xfrm>
        </p:grpSpPr>
        <p:sp>
          <p:nvSpPr>
            <p:cNvPr id="72709" name="Text Box 3">
              <a:extLst>
                <a:ext uri="{FF2B5EF4-FFF2-40B4-BE49-F238E27FC236}">
                  <a16:creationId xmlns:a16="http://schemas.microsoft.com/office/drawing/2014/main" id="{CDE80430-610F-1E40-8793-4D53A0CE85EC}"/>
                </a:ext>
              </a:extLst>
            </p:cNvPr>
            <p:cNvSpPr txBox="1">
              <a:spLocks noChangeArrowheads="1"/>
            </p:cNvSpPr>
            <p:nvPr/>
          </p:nvSpPr>
          <p:spPr bwMode="auto">
            <a:xfrm>
              <a:off x="32" y="744"/>
              <a:ext cx="5281" cy="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Let</a:t>
              </a:r>
              <a:r>
                <a:rPr lang="ja-JP" altLang="en-US" sz="2600" i="0"/>
                <a:t>’</a:t>
              </a:r>
              <a:r>
                <a:rPr lang="en-US" altLang="ja-JP" sz="2600" i="0"/>
                <a:t>s define an area vector                to be a vector in the direction of   , perpendicular to the surface, with a magnitude </a:t>
              </a:r>
              <a:r>
                <a:rPr lang="en-US" altLang="ja-JP" sz="2600">
                  <a:latin typeface="Times New Roman" panose="02020603050405020304" pitchFamily="18" charset="0"/>
                </a:rPr>
                <a:t>A</a:t>
              </a:r>
              <a:r>
                <a:rPr lang="en-US" altLang="ja-JP" sz="2600" i="0"/>
                <a:t> equal to the area of the surface.</a:t>
              </a:r>
            </a:p>
            <a:p>
              <a:pPr eaLnBrk="1" hangingPunct="1">
                <a:lnSpc>
                  <a:spcPct val="95000"/>
                </a:lnSpc>
                <a:spcBef>
                  <a:spcPct val="20000"/>
                </a:spcBef>
                <a:spcAft>
                  <a:spcPct val="20000"/>
                </a:spcAft>
                <a:buClr>
                  <a:srgbClr val="93001B"/>
                </a:buClr>
                <a:buFont typeface="Wingdings" pitchFamily="2" charset="2"/>
                <a:buChar char="§"/>
              </a:pPr>
              <a:r>
                <a:rPr lang="en-US" altLang="en-US" sz="2600" i="0"/>
                <a:t>Vector     has units of m</a:t>
              </a:r>
              <a:r>
                <a:rPr lang="en-US" altLang="en-US" sz="2600" i="0" baseline="30000"/>
                <a:t>2</a:t>
              </a:r>
              <a:r>
                <a:rPr lang="en-US" altLang="en-US" sz="2600" i="0"/>
                <a:t>.</a:t>
              </a:r>
              <a:endParaRPr lang="en-US" altLang="en-US" sz="2600" i="0">
                <a:cs typeface="Arial" panose="020B0604020202020204" pitchFamily="34" charset="0"/>
              </a:endParaRPr>
            </a:p>
          </p:txBody>
        </p:sp>
        <p:pic>
          <p:nvPicPr>
            <p:cNvPr id="72710" name="Picture 11" descr="CH27_PPT_Slide_27-44a">
              <a:extLst>
                <a:ext uri="{FF2B5EF4-FFF2-40B4-BE49-F238E27FC236}">
                  <a16:creationId xmlns:a16="http://schemas.microsoft.com/office/drawing/2014/main" id="{1DBCC229-2BA4-964C-85E6-677FCF65E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 y="702"/>
              <a:ext cx="8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2" descr="CH27_PPT_Slide_27-44a">
              <a:extLst>
                <a:ext uri="{FF2B5EF4-FFF2-40B4-BE49-F238E27FC236}">
                  <a16:creationId xmlns:a16="http://schemas.microsoft.com/office/drawing/2014/main" id="{FC4662BC-8D8E-3F4B-9678-21E3FE871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4820"/>
            <a:stretch>
              <a:fillRect/>
            </a:stretch>
          </p:blipFill>
          <p:spPr bwMode="auto">
            <a:xfrm>
              <a:off x="915" y="1515"/>
              <a:ext cx="2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3" descr="CH27_PPT_Slide_27-44a">
              <a:extLst>
                <a:ext uri="{FF2B5EF4-FFF2-40B4-BE49-F238E27FC236}">
                  <a16:creationId xmlns:a16="http://schemas.microsoft.com/office/drawing/2014/main" id="{700EF807-7EA5-434E-8E4E-1E765051E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927" t="14931"/>
            <a:stretch>
              <a:fillRect/>
            </a:stretch>
          </p:blipFill>
          <p:spPr bwMode="auto">
            <a:xfrm>
              <a:off x="1707" y="981"/>
              <a:ext cx="15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08" name="Rectangle 15">
            <a:extLst>
              <a:ext uri="{FF2B5EF4-FFF2-40B4-BE49-F238E27FC236}">
                <a16:creationId xmlns:a16="http://schemas.microsoft.com/office/drawing/2014/main" id="{214AD079-1F67-C54A-9894-93FEA971DFA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27-45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AB4182DF-D379-C74B-B431-27476CD0FA4D}"/>
              </a:ext>
            </a:extLst>
          </p:cNvPr>
          <p:cNvSpPr>
            <a:spLocks noGrp="1" noChangeArrowheads="1"/>
          </p:cNvSpPr>
          <p:nvPr>
            <p:ph type="title" idx="4294967295"/>
          </p:nvPr>
        </p:nvSpPr>
        <p:spPr>
          <a:xfrm>
            <a:off x="76200" y="0"/>
            <a:ext cx="8229600" cy="639763"/>
          </a:xfrm>
        </p:spPr>
        <p:txBody>
          <a:bodyPr/>
          <a:lstStyle/>
          <a:p>
            <a:pPr algn="l" eaLnBrk="1" hangingPunct="1"/>
            <a:r>
              <a:rPr lang="en-US" altLang="en-US" sz="3200">
                <a:solidFill>
                  <a:schemeClr val="bg1"/>
                </a:solidFill>
              </a:rPr>
              <a:t>The Electric Flux</a:t>
            </a:r>
          </a:p>
        </p:txBody>
      </p:sp>
      <p:sp>
        <p:nvSpPr>
          <p:cNvPr id="73730" name="Text Box 3">
            <a:extLst>
              <a:ext uri="{FF2B5EF4-FFF2-40B4-BE49-F238E27FC236}">
                <a16:creationId xmlns:a16="http://schemas.microsoft.com/office/drawing/2014/main" id="{5CD041FA-AB4B-3B45-8143-D79BBE017C8C}"/>
              </a:ext>
            </a:extLst>
          </p:cNvPr>
          <p:cNvSpPr txBox="1">
            <a:spLocks noChangeArrowheads="1"/>
          </p:cNvSpPr>
          <p:nvPr/>
        </p:nvSpPr>
        <p:spPr bwMode="auto">
          <a:xfrm>
            <a:off x="50800" y="1168400"/>
            <a:ext cx="83851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spcAft>
                <a:spcPct val="20000"/>
              </a:spcAft>
              <a:buClr>
                <a:srgbClr val="93001B"/>
              </a:buClr>
              <a:buFont typeface="Wingdings" pitchFamily="2" charset="2"/>
              <a:buChar char="§"/>
            </a:pPr>
            <a:r>
              <a:rPr lang="en-US" altLang="en-US" sz="2600" i="0"/>
              <a:t> An electric field passes through a surface of area </a:t>
            </a:r>
            <a:r>
              <a:rPr lang="en-US" altLang="en-US" sz="2600">
                <a:latin typeface="Times New Roman" panose="02020603050405020304" pitchFamily="18" charset="0"/>
              </a:rPr>
              <a:t>A</a:t>
            </a:r>
            <a:r>
              <a:rPr lang="en-US" altLang="en-US" sz="2600" i="0">
                <a:latin typeface="Times New Roman" panose="02020603050405020304" pitchFamily="18" charset="0"/>
              </a:rPr>
              <a:t>.</a:t>
            </a:r>
            <a:endParaRPr lang="en-US" altLang="en-US" sz="2600" i="0"/>
          </a:p>
          <a:p>
            <a:pPr eaLnBrk="1" hangingPunct="1">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 The electric flux can be defined as the dot-product:</a:t>
            </a:r>
          </a:p>
        </p:txBody>
      </p:sp>
      <p:pic>
        <p:nvPicPr>
          <p:cNvPr id="73731" name="Picture 7" descr="27_KeyEquation_01">
            <a:extLst>
              <a:ext uri="{FF2B5EF4-FFF2-40B4-BE49-F238E27FC236}">
                <a16:creationId xmlns:a16="http://schemas.microsoft.com/office/drawing/2014/main" id="{E4727651-695C-C14D-95A5-D9E93B51A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617" r="13445" b="30048"/>
          <a:stretch>
            <a:fillRect/>
          </a:stretch>
        </p:blipFill>
        <p:spPr bwMode="auto">
          <a:xfrm>
            <a:off x="889000" y="2343150"/>
            <a:ext cx="66627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8" descr="27_13_FigureB">
            <a:extLst>
              <a:ext uri="{FF2B5EF4-FFF2-40B4-BE49-F238E27FC236}">
                <a16:creationId xmlns:a16="http://schemas.microsoft.com/office/drawing/2014/main" id="{7961850A-DB19-9B4D-98F3-8EF8AC1E4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99" b="4324"/>
          <a:stretch>
            <a:fillRect/>
          </a:stretch>
        </p:blipFill>
        <p:spPr bwMode="auto">
          <a:xfrm>
            <a:off x="2703513" y="3352800"/>
            <a:ext cx="37369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9">
            <a:extLst>
              <a:ext uri="{FF2B5EF4-FFF2-40B4-BE49-F238E27FC236}">
                <a16:creationId xmlns:a16="http://schemas.microsoft.com/office/drawing/2014/main" id="{8DE9B519-89C6-EB44-8043-DE966DA221A5}"/>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27-46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3">
            <a:extLst>
              <a:ext uri="{FF2B5EF4-FFF2-40B4-BE49-F238E27FC236}">
                <a16:creationId xmlns:a16="http://schemas.microsoft.com/office/drawing/2014/main" id="{BBD15AC0-3CF3-D249-BCEC-E7255659A85D}"/>
              </a:ext>
            </a:extLst>
          </p:cNvPr>
          <p:cNvSpPr>
            <a:spLocks noGrp="1" noChangeArrowheads="1"/>
          </p:cNvSpPr>
          <p:nvPr>
            <p:ph type="title" idx="4294967295"/>
          </p:nvPr>
        </p:nvSpPr>
        <p:spPr>
          <a:xfrm>
            <a:off x="76200" y="12700"/>
            <a:ext cx="8229600" cy="603250"/>
          </a:xfrm>
        </p:spPr>
        <p:txBody>
          <a:bodyPr/>
          <a:lstStyle/>
          <a:p>
            <a:pPr algn="l" eaLnBrk="1" hangingPunct="1"/>
            <a:r>
              <a:rPr lang="en-US" altLang="en-US" sz="3200">
                <a:solidFill>
                  <a:schemeClr val="bg1"/>
                </a:solidFill>
              </a:rPr>
              <a:t>Chapter 27 Preview</a:t>
            </a:r>
          </a:p>
        </p:txBody>
      </p:sp>
      <p:pic>
        <p:nvPicPr>
          <p:cNvPr id="16386" name="Picture 6" descr="27_ChPreview_04">
            <a:extLst>
              <a:ext uri="{FF2B5EF4-FFF2-40B4-BE49-F238E27FC236}">
                <a16:creationId xmlns:a16="http://schemas.microsoft.com/office/drawing/2014/main" id="{0BB5760D-95BC-0D40-97B3-000D8E1E5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691"/>
          <a:stretch>
            <a:fillRect/>
          </a:stretch>
        </p:blipFill>
        <p:spPr bwMode="auto">
          <a:xfrm>
            <a:off x="2098675" y="1349375"/>
            <a:ext cx="494347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7">
            <a:extLst>
              <a:ext uri="{FF2B5EF4-FFF2-40B4-BE49-F238E27FC236}">
                <a16:creationId xmlns:a16="http://schemas.microsoft.com/office/drawing/2014/main" id="{07299A54-DC91-3A48-A11F-727290BA06F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a:extLst>
              <a:ext uri="{FF2B5EF4-FFF2-40B4-BE49-F238E27FC236}">
                <a16:creationId xmlns:a16="http://schemas.microsoft.com/office/drawing/2014/main" id="{3D79B6BC-8AE7-5B46-9EAE-E7336849A640}"/>
              </a:ext>
            </a:extLst>
          </p:cNvPr>
          <p:cNvSpPr>
            <a:spLocks noChangeArrowheads="1"/>
          </p:cNvSpPr>
          <p:nvPr/>
        </p:nvSpPr>
        <p:spPr bwMode="auto">
          <a:xfrm>
            <a:off x="0" y="0"/>
            <a:ext cx="9142413" cy="11430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74754" name="Rectangle 2">
            <a:extLst>
              <a:ext uri="{FF2B5EF4-FFF2-40B4-BE49-F238E27FC236}">
                <a16:creationId xmlns:a16="http://schemas.microsoft.com/office/drawing/2014/main" id="{2B2F0372-1E9E-5C49-9A23-BC9D8452CE6F}"/>
              </a:ext>
            </a:extLst>
          </p:cNvPr>
          <p:cNvSpPr>
            <a:spLocks noGrp="1" noChangeArrowheads="1"/>
          </p:cNvSpPr>
          <p:nvPr>
            <p:ph type="title" idx="4294967295"/>
          </p:nvPr>
        </p:nvSpPr>
        <p:spPr>
          <a:xfrm>
            <a:off x="76200" y="12700"/>
            <a:ext cx="8610600" cy="1096963"/>
          </a:xfrm>
        </p:spPr>
        <p:txBody>
          <a:bodyPr/>
          <a:lstStyle/>
          <a:p>
            <a:pPr algn="l" eaLnBrk="1" hangingPunct="1"/>
            <a:r>
              <a:rPr lang="en-US" altLang="en-US" sz="3200">
                <a:solidFill>
                  <a:schemeClr val="bg1"/>
                </a:solidFill>
              </a:rPr>
              <a:t>Example 27.1 The Electric Flux Inside a Parallel-Plate Capacitor</a:t>
            </a:r>
          </a:p>
        </p:txBody>
      </p:sp>
      <p:pic>
        <p:nvPicPr>
          <p:cNvPr id="74755" name="Picture 5" descr="CH27_PPT_Slide_27-46">
            <a:extLst>
              <a:ext uri="{FF2B5EF4-FFF2-40B4-BE49-F238E27FC236}">
                <a16:creationId xmlns:a16="http://schemas.microsoft.com/office/drawing/2014/main" id="{429485E1-DD7A-3442-B37A-63CE43263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716213"/>
            <a:ext cx="854868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7">
            <a:extLst>
              <a:ext uri="{FF2B5EF4-FFF2-40B4-BE49-F238E27FC236}">
                <a16:creationId xmlns:a16="http://schemas.microsoft.com/office/drawing/2014/main" id="{C1E30190-1AE2-D445-AD1F-F66B09CFF3FF}"/>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27-47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a:extLst>
              <a:ext uri="{FF2B5EF4-FFF2-40B4-BE49-F238E27FC236}">
                <a16:creationId xmlns:a16="http://schemas.microsoft.com/office/drawing/2014/main" id="{F26A6FC5-17CD-6B4A-B058-B49A0F6B97A0}"/>
              </a:ext>
            </a:extLst>
          </p:cNvPr>
          <p:cNvSpPr>
            <a:spLocks noChangeArrowheads="1"/>
          </p:cNvSpPr>
          <p:nvPr/>
        </p:nvSpPr>
        <p:spPr bwMode="auto">
          <a:xfrm>
            <a:off x="0" y="0"/>
            <a:ext cx="9142413" cy="11430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75778" name="Rectangle 2">
            <a:extLst>
              <a:ext uri="{FF2B5EF4-FFF2-40B4-BE49-F238E27FC236}">
                <a16:creationId xmlns:a16="http://schemas.microsoft.com/office/drawing/2014/main" id="{53F5B3BE-9F82-604A-A189-2230ADEE11A1}"/>
              </a:ext>
            </a:extLst>
          </p:cNvPr>
          <p:cNvSpPr>
            <a:spLocks noGrp="1" noChangeArrowheads="1"/>
          </p:cNvSpPr>
          <p:nvPr>
            <p:ph type="title" idx="4294967295"/>
          </p:nvPr>
        </p:nvSpPr>
        <p:spPr>
          <a:xfrm>
            <a:off x="76200" y="63500"/>
            <a:ext cx="8305800" cy="990600"/>
          </a:xfrm>
        </p:spPr>
        <p:txBody>
          <a:bodyPr/>
          <a:lstStyle/>
          <a:p>
            <a:pPr algn="l" eaLnBrk="1" hangingPunct="1"/>
            <a:r>
              <a:rPr lang="en-US" altLang="en-US" sz="3200">
                <a:solidFill>
                  <a:schemeClr val="bg1"/>
                </a:solidFill>
              </a:rPr>
              <a:t>Example 27.1 The Electric Flux Inside a Parallel-Plate Capacitor</a:t>
            </a:r>
          </a:p>
        </p:txBody>
      </p:sp>
      <p:pic>
        <p:nvPicPr>
          <p:cNvPr id="75779" name="Picture 6" descr="CH27_PPT_Slide_27-47">
            <a:extLst>
              <a:ext uri="{FF2B5EF4-FFF2-40B4-BE49-F238E27FC236}">
                <a16:creationId xmlns:a16="http://schemas.microsoft.com/office/drawing/2014/main" id="{CD837E10-7A86-F747-965A-7A5F04E81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1560513"/>
            <a:ext cx="72263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8" descr="27_13_FigureB">
            <a:extLst>
              <a:ext uri="{FF2B5EF4-FFF2-40B4-BE49-F238E27FC236}">
                <a16:creationId xmlns:a16="http://schemas.microsoft.com/office/drawing/2014/main" id="{A4DB82B5-0F2A-8140-B761-7FFBE6FCE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99" b="4324"/>
          <a:stretch>
            <a:fillRect/>
          </a:stretch>
        </p:blipFill>
        <p:spPr bwMode="auto">
          <a:xfrm>
            <a:off x="2703513" y="3352800"/>
            <a:ext cx="37369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9">
            <a:extLst>
              <a:ext uri="{FF2B5EF4-FFF2-40B4-BE49-F238E27FC236}">
                <a16:creationId xmlns:a16="http://schemas.microsoft.com/office/drawing/2014/main" id="{38F85273-0506-714E-9720-FE5F0D061EE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27-48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713CBFCE-EA34-4D4F-9A2B-D26B8E91EC67}"/>
              </a:ext>
            </a:extLst>
          </p:cNvPr>
          <p:cNvSpPr>
            <a:spLocks noChangeArrowheads="1"/>
          </p:cNvSpPr>
          <p:nvPr/>
        </p:nvSpPr>
        <p:spPr bwMode="auto">
          <a:xfrm>
            <a:off x="0" y="0"/>
            <a:ext cx="9142413" cy="11430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76802" name="Rectangle 2">
            <a:extLst>
              <a:ext uri="{FF2B5EF4-FFF2-40B4-BE49-F238E27FC236}">
                <a16:creationId xmlns:a16="http://schemas.microsoft.com/office/drawing/2014/main" id="{8A41E6D7-B69F-3C46-9E04-A1BB9D865EA6}"/>
              </a:ext>
            </a:extLst>
          </p:cNvPr>
          <p:cNvSpPr>
            <a:spLocks noGrp="1" noChangeArrowheads="1"/>
          </p:cNvSpPr>
          <p:nvPr>
            <p:ph type="title" idx="4294967295"/>
          </p:nvPr>
        </p:nvSpPr>
        <p:spPr>
          <a:xfrm>
            <a:off x="76200" y="25400"/>
            <a:ext cx="8305800" cy="1066800"/>
          </a:xfrm>
        </p:spPr>
        <p:txBody>
          <a:bodyPr/>
          <a:lstStyle/>
          <a:p>
            <a:pPr algn="l" eaLnBrk="1" hangingPunct="1"/>
            <a:r>
              <a:rPr lang="en-US" altLang="en-US" sz="3200">
                <a:solidFill>
                  <a:schemeClr val="bg1"/>
                </a:solidFill>
              </a:rPr>
              <a:t>Example 27.1 The Electric Flux Inside a Parallel-Plate Capacitor</a:t>
            </a:r>
          </a:p>
        </p:txBody>
      </p:sp>
      <p:pic>
        <p:nvPicPr>
          <p:cNvPr id="76803" name="Picture 5" descr="CH27_PPT_Slide_27-48">
            <a:extLst>
              <a:ext uri="{FF2B5EF4-FFF2-40B4-BE49-F238E27FC236}">
                <a16:creationId xmlns:a16="http://schemas.microsoft.com/office/drawing/2014/main" id="{9A453260-F2BB-6445-9228-6CF2990D1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336800"/>
            <a:ext cx="8548687"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6">
            <a:extLst>
              <a:ext uri="{FF2B5EF4-FFF2-40B4-BE49-F238E27FC236}">
                <a16:creationId xmlns:a16="http://schemas.microsoft.com/office/drawing/2014/main" id="{24C834D3-0DBF-1948-92C5-C1CFEF98A82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27-49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8DF42A45-591C-8A46-AAB8-466CFFF6A1FB}"/>
              </a:ext>
            </a:extLst>
          </p:cNvPr>
          <p:cNvSpPr>
            <a:spLocks noGrp="1" noChangeArrowheads="1"/>
          </p:cNvSpPr>
          <p:nvPr>
            <p:ph type="title" idx="4294967295"/>
          </p:nvPr>
        </p:nvSpPr>
        <p:spPr>
          <a:xfrm>
            <a:off x="76200" y="76200"/>
            <a:ext cx="8966200" cy="488950"/>
          </a:xfrm>
        </p:spPr>
        <p:txBody>
          <a:bodyPr/>
          <a:lstStyle/>
          <a:p>
            <a:pPr algn="l" eaLnBrk="1" hangingPunct="1"/>
            <a:r>
              <a:rPr lang="en-US" altLang="en-US" sz="3200">
                <a:solidFill>
                  <a:schemeClr val="bg1"/>
                </a:solidFill>
              </a:rPr>
              <a:t>The Electric Flux of a Nonuniform Electric Field</a:t>
            </a:r>
          </a:p>
        </p:txBody>
      </p:sp>
      <p:sp>
        <p:nvSpPr>
          <p:cNvPr id="77826" name="Text Box 3">
            <a:extLst>
              <a:ext uri="{FF2B5EF4-FFF2-40B4-BE49-F238E27FC236}">
                <a16:creationId xmlns:a16="http://schemas.microsoft.com/office/drawing/2014/main" id="{AD672625-05A4-2143-ACB4-9F6641454150}"/>
              </a:ext>
            </a:extLst>
          </p:cNvPr>
          <p:cNvSpPr txBox="1">
            <a:spLocks noChangeArrowheads="1"/>
          </p:cNvSpPr>
          <p:nvPr/>
        </p:nvSpPr>
        <p:spPr bwMode="auto">
          <a:xfrm>
            <a:off x="50800" y="1179513"/>
            <a:ext cx="858202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Consider a surface in a nonuniform electric field.</a:t>
            </a:r>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Divide the surface into many small pieces of area </a:t>
            </a:r>
            <a:r>
              <a:rPr lang="en-US" altLang="en-US" sz="2600">
                <a:cs typeface="Arial" panose="020B0604020202020204" pitchFamily="34" charset="0"/>
                <a:sym typeface="Symbol" pitchFamily="2" charset="2"/>
              </a:rPr>
              <a:t></a:t>
            </a:r>
            <a:r>
              <a:rPr lang="en-US" altLang="en-US" sz="2600">
                <a:latin typeface="Times New Roman" panose="02020603050405020304" pitchFamily="18" charset="0"/>
                <a:cs typeface="Arial" panose="020B0604020202020204" pitchFamily="34" charset="0"/>
              </a:rPr>
              <a:t>A</a:t>
            </a:r>
            <a:r>
              <a:rPr lang="en-US" altLang="en-US" sz="2600">
                <a:cs typeface="Arial" panose="020B0604020202020204" pitchFamily="34" charset="0"/>
              </a:rPr>
              <a:t>.</a:t>
            </a:r>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The electric flux through each small piece is:</a:t>
            </a:r>
          </a:p>
        </p:txBody>
      </p:sp>
      <p:sp>
        <p:nvSpPr>
          <p:cNvPr id="77827" name="Text Box 3">
            <a:extLst>
              <a:ext uri="{FF2B5EF4-FFF2-40B4-BE49-F238E27FC236}">
                <a16:creationId xmlns:a16="http://schemas.microsoft.com/office/drawing/2014/main" id="{0991255E-2C47-9E4C-B1E2-788E8FD51657}"/>
              </a:ext>
            </a:extLst>
          </p:cNvPr>
          <p:cNvSpPr txBox="1">
            <a:spLocks noChangeArrowheads="1"/>
          </p:cNvSpPr>
          <p:nvPr/>
        </p:nvSpPr>
        <p:spPr bwMode="auto">
          <a:xfrm>
            <a:off x="42863" y="3467100"/>
            <a:ext cx="3309937"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 electric flux through the whole surface is the </a:t>
            </a:r>
            <a:r>
              <a:rPr lang="en-US" altLang="en-US" sz="2600" b="1" i="0"/>
              <a:t>surface integral</a:t>
            </a:r>
            <a:r>
              <a:rPr lang="en-US" altLang="en-US" sz="2600" i="0"/>
              <a:t>:</a:t>
            </a:r>
            <a:endParaRPr lang="en-US" altLang="en-US" sz="2600" i="0">
              <a:cs typeface="Arial" panose="020B0604020202020204" pitchFamily="34" charset="0"/>
            </a:endParaRPr>
          </a:p>
        </p:txBody>
      </p:sp>
      <p:pic>
        <p:nvPicPr>
          <p:cNvPr id="77828" name="Picture 8" descr="CH27_PPT_Slide_27-49">
            <a:extLst>
              <a:ext uri="{FF2B5EF4-FFF2-40B4-BE49-F238E27FC236}">
                <a16:creationId xmlns:a16="http://schemas.microsoft.com/office/drawing/2014/main" id="{AA51D8AC-0F8A-8241-80A0-CD0C5630B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035"/>
          <a:stretch>
            <a:fillRect/>
          </a:stretch>
        </p:blipFill>
        <p:spPr bwMode="auto">
          <a:xfrm>
            <a:off x="688975" y="2800350"/>
            <a:ext cx="22447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27_14_Figure">
            <a:extLst>
              <a:ext uri="{FF2B5EF4-FFF2-40B4-BE49-F238E27FC236}">
                <a16:creationId xmlns:a16="http://schemas.microsoft.com/office/drawing/2014/main" id="{A45BECF6-D074-064A-9B1C-2A8494714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740"/>
          <a:stretch>
            <a:fillRect/>
          </a:stretch>
        </p:blipFill>
        <p:spPr bwMode="auto">
          <a:xfrm>
            <a:off x="4575175" y="2997200"/>
            <a:ext cx="395922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10" descr="27_KeyEquation_02">
            <a:extLst>
              <a:ext uri="{FF2B5EF4-FFF2-40B4-BE49-F238E27FC236}">
                <a16:creationId xmlns:a16="http://schemas.microsoft.com/office/drawing/2014/main" id="{651C22D8-5D0F-8643-961C-109A87B16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507" r="32162" b="16759"/>
          <a:stretch>
            <a:fillRect/>
          </a:stretch>
        </p:blipFill>
        <p:spPr bwMode="auto">
          <a:xfrm>
            <a:off x="622300" y="5243513"/>
            <a:ext cx="327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ctangle 11">
            <a:extLst>
              <a:ext uri="{FF2B5EF4-FFF2-40B4-BE49-F238E27FC236}">
                <a16:creationId xmlns:a16="http://schemas.microsoft.com/office/drawing/2014/main" id="{3BE58EA3-A017-8A49-B734-992BDCA21A0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27-50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E73B9041-865A-FC45-AF90-4411E77CDD73}"/>
              </a:ext>
            </a:extLst>
          </p:cNvPr>
          <p:cNvSpPr>
            <a:spLocks noGrp="1" noChangeArrowheads="1"/>
          </p:cNvSpPr>
          <p:nvPr>
            <p:ph type="title" idx="4294967295"/>
          </p:nvPr>
        </p:nvSpPr>
        <p:spPr>
          <a:xfrm>
            <a:off x="76200" y="88900"/>
            <a:ext cx="8229600" cy="455613"/>
          </a:xfrm>
        </p:spPr>
        <p:txBody>
          <a:bodyPr/>
          <a:lstStyle/>
          <a:p>
            <a:pPr algn="l" eaLnBrk="1" hangingPunct="1"/>
            <a:r>
              <a:rPr lang="en-US" altLang="en-US" sz="3200">
                <a:solidFill>
                  <a:schemeClr val="bg1"/>
                </a:solidFill>
              </a:rPr>
              <a:t>The Flux Through a Curved Surface</a:t>
            </a:r>
          </a:p>
        </p:txBody>
      </p:sp>
      <p:sp>
        <p:nvSpPr>
          <p:cNvPr id="78850" name="Text Box 3">
            <a:extLst>
              <a:ext uri="{FF2B5EF4-FFF2-40B4-BE49-F238E27FC236}">
                <a16:creationId xmlns:a16="http://schemas.microsoft.com/office/drawing/2014/main" id="{0E423743-96B2-D547-9FF1-F76F89D1D28C}"/>
              </a:ext>
            </a:extLst>
          </p:cNvPr>
          <p:cNvSpPr txBox="1">
            <a:spLocks noChangeArrowheads="1"/>
          </p:cNvSpPr>
          <p:nvPr/>
        </p:nvSpPr>
        <p:spPr bwMode="auto">
          <a:xfrm>
            <a:off x="50800" y="1181100"/>
            <a:ext cx="858202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Consider a curved surface in an electric field.</a:t>
            </a:r>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Divide the surface into many small pieces of area </a:t>
            </a:r>
            <a:r>
              <a:rPr lang="en-US" altLang="en-US" sz="2600">
                <a:cs typeface="Arial" panose="020B0604020202020204" pitchFamily="34" charset="0"/>
                <a:sym typeface="Symbol" pitchFamily="2" charset="2"/>
              </a:rPr>
              <a:t></a:t>
            </a:r>
            <a:r>
              <a:rPr lang="en-US" altLang="en-US" sz="2600">
                <a:latin typeface="Times New Roman" panose="02020603050405020304" pitchFamily="18" charset="0"/>
                <a:cs typeface="Arial" panose="020B0604020202020204" pitchFamily="34" charset="0"/>
              </a:rPr>
              <a:t>A</a:t>
            </a:r>
            <a:r>
              <a:rPr lang="en-US" altLang="en-US" sz="2600">
                <a:cs typeface="Arial" panose="020B0604020202020204" pitchFamily="34" charset="0"/>
              </a:rPr>
              <a:t>.</a:t>
            </a:r>
          </a:p>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The electric flux through each small piece is:</a:t>
            </a:r>
          </a:p>
        </p:txBody>
      </p:sp>
      <p:sp>
        <p:nvSpPr>
          <p:cNvPr id="78851" name="Text Box 3">
            <a:extLst>
              <a:ext uri="{FF2B5EF4-FFF2-40B4-BE49-F238E27FC236}">
                <a16:creationId xmlns:a16="http://schemas.microsoft.com/office/drawing/2014/main" id="{72B5FC0D-F4BE-924F-94F2-8028955121DF}"/>
              </a:ext>
            </a:extLst>
          </p:cNvPr>
          <p:cNvSpPr txBox="1">
            <a:spLocks noChangeArrowheads="1"/>
          </p:cNvSpPr>
          <p:nvPr/>
        </p:nvSpPr>
        <p:spPr bwMode="auto">
          <a:xfrm>
            <a:off x="50800" y="3467100"/>
            <a:ext cx="329882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buClr>
                <a:srgbClr val="93001B"/>
              </a:buClr>
              <a:buFont typeface="Wingdings" pitchFamily="2" charset="2"/>
              <a:buChar char="§"/>
            </a:pPr>
            <a:r>
              <a:rPr lang="en-US" altLang="en-US" sz="2600" i="0"/>
              <a:t>The electric flux through the whole surface is the </a:t>
            </a:r>
            <a:r>
              <a:rPr lang="en-US" altLang="en-US" sz="2600" b="1" i="0"/>
              <a:t>surface integral</a:t>
            </a:r>
            <a:r>
              <a:rPr lang="en-US" altLang="en-US" sz="2600" i="0"/>
              <a:t>:</a:t>
            </a:r>
            <a:endParaRPr lang="en-US" altLang="en-US" sz="2600" i="0">
              <a:cs typeface="Arial" panose="020B0604020202020204" pitchFamily="34" charset="0"/>
            </a:endParaRPr>
          </a:p>
        </p:txBody>
      </p:sp>
      <p:pic>
        <p:nvPicPr>
          <p:cNvPr id="78852" name="Picture 11" descr="27_15_Figure">
            <a:extLst>
              <a:ext uri="{FF2B5EF4-FFF2-40B4-BE49-F238E27FC236}">
                <a16:creationId xmlns:a16="http://schemas.microsoft.com/office/drawing/2014/main" id="{F82D0120-3F6A-D641-8DCD-EAA165360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14"/>
          <a:stretch>
            <a:fillRect/>
          </a:stretch>
        </p:blipFill>
        <p:spPr bwMode="auto">
          <a:xfrm>
            <a:off x="4381500" y="3032125"/>
            <a:ext cx="43053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4" descr="CH27_PPT_Slide_27-49">
            <a:extLst>
              <a:ext uri="{FF2B5EF4-FFF2-40B4-BE49-F238E27FC236}">
                <a16:creationId xmlns:a16="http://schemas.microsoft.com/office/drawing/2014/main" id="{CC9B7B37-D972-4A46-BA7D-7836C4034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6035"/>
          <a:stretch>
            <a:fillRect/>
          </a:stretch>
        </p:blipFill>
        <p:spPr bwMode="auto">
          <a:xfrm>
            <a:off x="688975" y="2819400"/>
            <a:ext cx="22447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15" descr="27_KeyEquation_02">
            <a:extLst>
              <a:ext uri="{FF2B5EF4-FFF2-40B4-BE49-F238E27FC236}">
                <a16:creationId xmlns:a16="http://schemas.microsoft.com/office/drawing/2014/main" id="{F381746A-F5B8-FE4C-BB64-3DC307905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507" r="32162" b="16759"/>
          <a:stretch>
            <a:fillRect/>
          </a:stretch>
        </p:blipFill>
        <p:spPr bwMode="auto">
          <a:xfrm>
            <a:off x="622300" y="5243513"/>
            <a:ext cx="327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16">
            <a:extLst>
              <a:ext uri="{FF2B5EF4-FFF2-40B4-BE49-F238E27FC236}">
                <a16:creationId xmlns:a16="http://schemas.microsoft.com/office/drawing/2014/main" id="{A86B2B90-E3C5-3F4C-81DC-6D04EE451A4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27-51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56C0756-87FF-6543-9124-22EF8D5AC0B3}"/>
              </a:ext>
            </a:extLst>
          </p:cNvPr>
          <p:cNvSpPr>
            <a:spLocks noGrp="1" noChangeArrowheads="1"/>
          </p:cNvSpPr>
          <p:nvPr>
            <p:ph type="title" idx="4294967295"/>
          </p:nvPr>
        </p:nvSpPr>
        <p:spPr>
          <a:xfrm>
            <a:off x="76200" y="88900"/>
            <a:ext cx="8229600" cy="455613"/>
          </a:xfrm>
        </p:spPr>
        <p:txBody>
          <a:bodyPr/>
          <a:lstStyle/>
          <a:p>
            <a:pPr algn="l" eaLnBrk="1" hangingPunct="1"/>
            <a:r>
              <a:rPr lang="en-US" altLang="en-US" sz="3200">
                <a:solidFill>
                  <a:schemeClr val="bg1"/>
                </a:solidFill>
              </a:rPr>
              <a:t>Electric Fields Tangent to a Surface</a:t>
            </a:r>
          </a:p>
        </p:txBody>
      </p:sp>
      <p:pic>
        <p:nvPicPr>
          <p:cNvPr id="79874" name="Picture 10" descr="27_16_FigureA">
            <a:extLst>
              <a:ext uri="{FF2B5EF4-FFF2-40B4-BE49-F238E27FC236}">
                <a16:creationId xmlns:a16="http://schemas.microsoft.com/office/drawing/2014/main" id="{CE963DDE-3EA4-C74D-BFE5-AB659BCB5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93"/>
          <a:stretch>
            <a:fillRect/>
          </a:stretch>
        </p:blipFill>
        <p:spPr bwMode="auto">
          <a:xfrm>
            <a:off x="1989138" y="3146425"/>
            <a:ext cx="51625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75" name="Group 15">
            <a:extLst>
              <a:ext uri="{FF2B5EF4-FFF2-40B4-BE49-F238E27FC236}">
                <a16:creationId xmlns:a16="http://schemas.microsoft.com/office/drawing/2014/main" id="{38ED03D2-4064-1D4D-B0A0-8D58CB684A13}"/>
              </a:ext>
            </a:extLst>
          </p:cNvPr>
          <p:cNvGrpSpPr>
            <a:grpSpLocks/>
          </p:cNvGrpSpPr>
          <p:nvPr/>
        </p:nvGrpSpPr>
        <p:grpSpPr bwMode="auto">
          <a:xfrm>
            <a:off x="38100" y="1163638"/>
            <a:ext cx="8582025" cy="2473325"/>
            <a:chOff x="24" y="733"/>
            <a:chExt cx="5406" cy="1558"/>
          </a:xfrm>
        </p:grpSpPr>
        <p:pic>
          <p:nvPicPr>
            <p:cNvPr id="79877" name="Picture 14" descr="CH27_PPT_Slide_27-52">
              <a:extLst>
                <a:ext uri="{FF2B5EF4-FFF2-40B4-BE49-F238E27FC236}">
                  <a16:creationId xmlns:a16="http://schemas.microsoft.com/office/drawing/2014/main" id="{0A58101B-9911-0D49-9FAA-949FDBDD9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154" t="17575" r="73315" b="43333"/>
            <a:stretch>
              <a:fillRect/>
            </a:stretch>
          </p:blipFill>
          <p:spPr bwMode="auto">
            <a:xfrm>
              <a:off x="2016" y="1568"/>
              <a:ext cx="27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3">
              <a:extLst>
                <a:ext uri="{FF2B5EF4-FFF2-40B4-BE49-F238E27FC236}">
                  <a16:creationId xmlns:a16="http://schemas.microsoft.com/office/drawing/2014/main" id="{CFBAF2D7-66F1-A64A-9B78-2BEB4097B3AC}"/>
                </a:ext>
              </a:extLst>
            </p:cNvPr>
            <p:cNvSpPr txBox="1">
              <a:spLocks noChangeArrowheads="1"/>
            </p:cNvSpPr>
            <p:nvPr/>
          </p:nvSpPr>
          <p:spPr bwMode="auto">
            <a:xfrm>
              <a:off x="24" y="733"/>
              <a:ext cx="5406" cy="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0200" indent="-3302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spcAft>
                  <a:spcPct val="20000"/>
                </a:spcAft>
                <a:buClr>
                  <a:srgbClr val="93001B"/>
                </a:buClr>
                <a:buFont typeface="Wingdings" pitchFamily="2" charset="2"/>
                <a:buChar char="§"/>
              </a:pPr>
              <a:r>
                <a:rPr lang="en-US" altLang="en-US" sz="2600" i="0"/>
                <a:t>Consider an electric field that is everywhere tangent, or parallel, to a curved surface.</a:t>
              </a:r>
            </a:p>
            <a:p>
              <a:pPr eaLnBrk="1" hangingPunct="1">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          is </a:t>
              </a:r>
              <a:r>
                <a:rPr lang="en-US" altLang="en-US" sz="2600">
                  <a:cs typeface="Arial" panose="020B0604020202020204" pitchFamily="34" charset="0"/>
                </a:rPr>
                <a:t>zero at every point </a:t>
              </a:r>
              <a:r>
                <a:rPr lang="en-US" altLang="en-US" sz="2600" i="0">
                  <a:cs typeface="Arial" panose="020B0604020202020204" pitchFamily="34" charset="0"/>
                </a:rPr>
                <a:t>on the surface, because     is perpendicular to      at every point.</a:t>
              </a:r>
            </a:p>
            <a:p>
              <a:pPr eaLnBrk="1" hangingPunct="1">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Thus </a:t>
              </a:r>
              <a:r>
                <a:rPr lang="en-US" altLang="en-US" sz="2600" i="0">
                  <a:latin typeface="Times New Roman" panose="02020603050405020304" pitchFamily="18" charset="0"/>
                  <a:cs typeface="Arial" panose="020B0604020202020204" pitchFamily="34" charset="0"/>
                  <a:sym typeface="Symbol" pitchFamily="2" charset="2"/>
                </a:rPr>
                <a:t></a:t>
              </a:r>
              <a:r>
                <a:rPr lang="en-US" altLang="en-US" sz="2600" i="0" baseline="-25000">
                  <a:latin typeface="Times New Roman" panose="02020603050405020304" pitchFamily="18" charset="0"/>
                  <a:cs typeface="Arial" panose="020B0604020202020204" pitchFamily="34" charset="0"/>
                </a:rPr>
                <a:t>e</a:t>
              </a:r>
              <a:r>
                <a:rPr lang="en-US" altLang="en-US" sz="2600" i="0">
                  <a:latin typeface="Times New Roman" panose="02020603050405020304" pitchFamily="18" charset="0"/>
                  <a:cs typeface="Arial" panose="020B0604020202020204" pitchFamily="34" charset="0"/>
                </a:rPr>
                <a:t> </a:t>
              </a:r>
              <a:r>
                <a:rPr lang="en-US" altLang="en-US" sz="2600" i="0">
                  <a:latin typeface="Times New Roman" panose="02020603050405020304" pitchFamily="18" charset="0"/>
                  <a:cs typeface="Arial" panose="020B0604020202020204" pitchFamily="34" charset="0"/>
                  <a:sym typeface="Symbol" pitchFamily="2" charset="2"/>
                </a:rPr>
                <a:t></a:t>
              </a:r>
              <a:r>
                <a:rPr lang="en-US" altLang="en-US" sz="2600" i="0">
                  <a:latin typeface="Times New Roman" panose="02020603050405020304" pitchFamily="18" charset="0"/>
                  <a:cs typeface="Arial" panose="020B0604020202020204" pitchFamily="34" charset="0"/>
                </a:rPr>
                <a:t> 0.</a:t>
              </a:r>
              <a:endParaRPr lang="en-US" altLang="en-US" sz="2600" i="0">
                <a:cs typeface="Arial" panose="020B0604020202020204" pitchFamily="34" charset="0"/>
              </a:endParaRPr>
            </a:p>
          </p:txBody>
        </p:sp>
        <p:pic>
          <p:nvPicPr>
            <p:cNvPr id="79879" name="Picture 12" descr="CH27_PPT_Slide_27-52">
              <a:extLst>
                <a:ext uri="{FF2B5EF4-FFF2-40B4-BE49-F238E27FC236}">
                  <a16:creationId xmlns:a16="http://schemas.microsoft.com/office/drawing/2014/main" id="{3B6B402F-993D-1648-A2F0-A751A60ED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29" t="19394" r="72980" b="45152"/>
            <a:stretch>
              <a:fillRect/>
            </a:stretch>
          </p:blipFill>
          <p:spPr bwMode="auto">
            <a:xfrm>
              <a:off x="270" y="1340"/>
              <a:ext cx="5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13" descr="CH27_PPT_Slide_27-52">
              <a:extLst>
                <a:ext uri="{FF2B5EF4-FFF2-40B4-BE49-F238E27FC236}">
                  <a16:creationId xmlns:a16="http://schemas.microsoft.com/office/drawing/2014/main" id="{C31E9ED6-A283-7F4C-A0AA-072B07075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29" t="14545" r="79405" b="45454"/>
            <a:stretch>
              <a:fillRect/>
            </a:stretch>
          </p:blipFill>
          <p:spPr bwMode="auto">
            <a:xfrm>
              <a:off x="5088" y="1298"/>
              <a:ext cx="20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6" name="Rectangle 16">
            <a:extLst>
              <a:ext uri="{FF2B5EF4-FFF2-40B4-BE49-F238E27FC236}">
                <a16:creationId xmlns:a16="http://schemas.microsoft.com/office/drawing/2014/main" id="{C6E62D91-8986-7D44-AB5D-0D859EBE0E9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27-52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3">
            <a:extLst>
              <a:ext uri="{FF2B5EF4-FFF2-40B4-BE49-F238E27FC236}">
                <a16:creationId xmlns:a16="http://schemas.microsoft.com/office/drawing/2014/main" id="{740123D7-BBA9-1F48-BD9D-63B6D98E08C5}"/>
              </a:ext>
            </a:extLst>
          </p:cNvPr>
          <p:cNvSpPr txBox="1">
            <a:spLocks noChangeArrowheads="1"/>
          </p:cNvSpPr>
          <p:nvPr/>
        </p:nvSpPr>
        <p:spPr bwMode="auto">
          <a:xfrm>
            <a:off x="50800" y="1143000"/>
            <a:ext cx="421640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spcAft>
                <a:spcPct val="20000"/>
              </a:spcAft>
              <a:buClr>
                <a:srgbClr val="93001B"/>
              </a:buClr>
              <a:buFont typeface="Wingdings" pitchFamily="2" charset="2"/>
              <a:buChar char="§"/>
            </a:pPr>
            <a:r>
              <a:rPr lang="en-US" altLang="en-US" sz="2800" i="0"/>
              <a:t>Consider an electric field that is everywhere perpendicular to the surface </a:t>
            </a:r>
            <a:r>
              <a:rPr lang="en-US" altLang="en-US" sz="2800"/>
              <a:t>and </a:t>
            </a:r>
            <a:r>
              <a:rPr lang="en-US" altLang="en-US" sz="2800" i="0"/>
              <a:t>has the same magnitude </a:t>
            </a:r>
            <a:r>
              <a:rPr lang="en-US" altLang="en-US" sz="2800">
                <a:latin typeface="Times New Roman" panose="02020603050405020304" pitchFamily="18" charset="0"/>
              </a:rPr>
              <a:t>E</a:t>
            </a:r>
            <a:r>
              <a:rPr lang="en-US" altLang="en-US" sz="2800" i="0"/>
              <a:t> at every point.</a:t>
            </a:r>
          </a:p>
          <a:p>
            <a:pPr eaLnBrk="1" hangingPunct="1">
              <a:spcBef>
                <a:spcPct val="20000"/>
              </a:spcBef>
              <a:spcAft>
                <a:spcPct val="20000"/>
              </a:spcAft>
              <a:buClr>
                <a:srgbClr val="93001B"/>
              </a:buClr>
              <a:buFont typeface="Wingdings" pitchFamily="2" charset="2"/>
              <a:buChar char="§"/>
            </a:pPr>
            <a:r>
              <a:rPr lang="en-US" altLang="en-US" sz="2800" i="0"/>
              <a:t>In this case:</a:t>
            </a:r>
          </a:p>
        </p:txBody>
      </p:sp>
      <p:sp>
        <p:nvSpPr>
          <p:cNvPr id="80898" name="Rectangle 2">
            <a:extLst>
              <a:ext uri="{FF2B5EF4-FFF2-40B4-BE49-F238E27FC236}">
                <a16:creationId xmlns:a16="http://schemas.microsoft.com/office/drawing/2014/main" id="{450993C5-EA05-F64C-86E1-D960E14A0FC3}"/>
              </a:ext>
            </a:extLst>
          </p:cNvPr>
          <p:cNvSpPr>
            <a:spLocks noGrp="1" noChangeArrowheads="1"/>
          </p:cNvSpPr>
          <p:nvPr>
            <p:ph type="title" idx="4294967295"/>
          </p:nvPr>
        </p:nvSpPr>
        <p:spPr>
          <a:xfrm>
            <a:off x="76200" y="88900"/>
            <a:ext cx="8458200" cy="460375"/>
          </a:xfrm>
        </p:spPr>
        <p:txBody>
          <a:bodyPr/>
          <a:lstStyle/>
          <a:p>
            <a:pPr algn="l" eaLnBrk="1" hangingPunct="1"/>
            <a:r>
              <a:rPr lang="en-US" altLang="en-US" sz="3200">
                <a:solidFill>
                  <a:schemeClr val="bg1"/>
                </a:solidFill>
              </a:rPr>
              <a:t>Electric Fields Perpendicular to a Surface</a:t>
            </a:r>
          </a:p>
        </p:txBody>
      </p:sp>
      <p:pic>
        <p:nvPicPr>
          <p:cNvPr id="80899" name="Picture 8" descr="27_16_FigureB">
            <a:extLst>
              <a:ext uri="{FF2B5EF4-FFF2-40B4-BE49-F238E27FC236}">
                <a16:creationId xmlns:a16="http://schemas.microsoft.com/office/drawing/2014/main" id="{B9C889D9-88FE-AB41-AA91-D954BF67E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1" b="3214"/>
          <a:stretch>
            <a:fillRect/>
          </a:stretch>
        </p:blipFill>
        <p:spPr bwMode="auto">
          <a:xfrm>
            <a:off x="4657725" y="1339850"/>
            <a:ext cx="3946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12" descr="CH27_PPT_Slide_27-52">
            <a:extLst>
              <a:ext uri="{FF2B5EF4-FFF2-40B4-BE49-F238E27FC236}">
                <a16:creationId xmlns:a16="http://schemas.microsoft.com/office/drawing/2014/main" id="{8067B56B-E115-F74D-B05B-7B59759D5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141"/>
          <a:stretch>
            <a:fillRect/>
          </a:stretch>
        </p:blipFill>
        <p:spPr bwMode="auto">
          <a:xfrm>
            <a:off x="381000" y="4876800"/>
            <a:ext cx="65881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13">
            <a:extLst>
              <a:ext uri="{FF2B5EF4-FFF2-40B4-BE49-F238E27FC236}">
                <a16:creationId xmlns:a16="http://schemas.microsoft.com/office/drawing/2014/main" id="{45F637AD-ED66-CD4D-8C04-B3C79C0F0C9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27-53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F3AEBAA3-8D75-5D40-8136-FCE5A96A8525}"/>
              </a:ext>
            </a:extLst>
          </p:cNvPr>
          <p:cNvSpPr>
            <a:spLocks noGrp="1" noChangeArrowheads="1"/>
          </p:cNvSpPr>
          <p:nvPr>
            <p:ph type="title" idx="4294967295"/>
          </p:nvPr>
        </p:nvSpPr>
        <p:spPr>
          <a:xfrm>
            <a:off x="76200" y="114300"/>
            <a:ext cx="7772400" cy="411163"/>
          </a:xfrm>
        </p:spPr>
        <p:txBody>
          <a:bodyPr/>
          <a:lstStyle/>
          <a:p>
            <a:pPr algn="l" eaLnBrk="1" hangingPunct="1"/>
            <a:r>
              <a:rPr lang="en-US" altLang="en-US" sz="3200">
                <a:solidFill>
                  <a:schemeClr val="bg1"/>
                </a:solidFill>
              </a:rPr>
              <a:t>Tactics: Evaluating Surface Integrals</a:t>
            </a:r>
          </a:p>
        </p:txBody>
      </p:sp>
      <p:pic>
        <p:nvPicPr>
          <p:cNvPr id="81922" name="Picture 4" descr="27_TacticsBox_01">
            <a:extLst>
              <a:ext uri="{FF2B5EF4-FFF2-40B4-BE49-F238E27FC236}">
                <a16:creationId xmlns:a16="http://schemas.microsoft.com/office/drawing/2014/main" id="{ABF7908B-5869-F041-B5F4-95211220C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202"/>
          <a:stretch>
            <a:fillRect/>
          </a:stretch>
        </p:blipFill>
        <p:spPr bwMode="auto">
          <a:xfrm>
            <a:off x="296863" y="2193925"/>
            <a:ext cx="8548687"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5">
            <a:extLst>
              <a:ext uri="{FF2B5EF4-FFF2-40B4-BE49-F238E27FC236}">
                <a16:creationId xmlns:a16="http://schemas.microsoft.com/office/drawing/2014/main" id="{96EF1C88-68DE-6C4B-9794-1F34C793E3C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27-54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3AB9D4C4-3B73-154C-A72C-C0D52AFEB96E}"/>
              </a:ext>
            </a:extLst>
          </p:cNvPr>
          <p:cNvSpPr>
            <a:spLocks noGrp="1" noChangeArrowheads="1"/>
          </p:cNvSpPr>
          <p:nvPr>
            <p:ph type="title" idx="4294967295"/>
          </p:nvPr>
        </p:nvSpPr>
        <p:spPr>
          <a:xfrm>
            <a:off x="76200" y="25400"/>
            <a:ext cx="8915400" cy="596900"/>
          </a:xfrm>
        </p:spPr>
        <p:txBody>
          <a:bodyPr/>
          <a:lstStyle/>
          <a:p>
            <a:pPr algn="l" eaLnBrk="1" hangingPunct="1"/>
            <a:r>
              <a:rPr lang="en-US" altLang="en-US" sz="3200">
                <a:solidFill>
                  <a:schemeClr val="bg1"/>
                </a:solidFill>
              </a:rPr>
              <a:t>The Electric Flux Through a Closed Surface </a:t>
            </a:r>
          </a:p>
        </p:txBody>
      </p:sp>
      <p:sp>
        <p:nvSpPr>
          <p:cNvPr id="91138" name="Text Box 3">
            <a:extLst>
              <a:ext uri="{FF2B5EF4-FFF2-40B4-BE49-F238E27FC236}">
                <a16:creationId xmlns:a16="http://schemas.microsoft.com/office/drawing/2014/main" id="{6DA41978-CC2A-FE48-808E-80596767C2DE}"/>
              </a:ext>
            </a:extLst>
          </p:cNvPr>
          <p:cNvSpPr txBox="1">
            <a:spLocks noChangeArrowheads="1"/>
          </p:cNvSpPr>
          <p:nvPr/>
        </p:nvSpPr>
        <p:spPr bwMode="auto">
          <a:xfrm>
            <a:off x="41275" y="1181100"/>
            <a:ext cx="81343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cs typeface="Arial" panose="020B0604020202020204" pitchFamily="34" charset="0"/>
              </a:rPr>
              <a:t>The electric flux through a closed surface is:</a:t>
            </a:r>
          </a:p>
        </p:txBody>
      </p:sp>
      <p:sp>
        <p:nvSpPr>
          <p:cNvPr id="91139" name="Text Box 5">
            <a:extLst>
              <a:ext uri="{FF2B5EF4-FFF2-40B4-BE49-F238E27FC236}">
                <a16:creationId xmlns:a16="http://schemas.microsoft.com/office/drawing/2014/main" id="{4EB23292-E143-324D-AC99-0FF72CA17346}"/>
              </a:ext>
            </a:extLst>
          </p:cNvPr>
          <p:cNvSpPr txBox="1">
            <a:spLocks noChangeArrowheads="1"/>
          </p:cNvSpPr>
          <p:nvPr/>
        </p:nvSpPr>
        <p:spPr bwMode="auto">
          <a:xfrm>
            <a:off x="44450" y="2552700"/>
            <a:ext cx="86423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 electric flux is still the summation of the fluxes through a vast number of tiny pieces, pieces that now cover a closed surface.</a:t>
            </a:r>
          </a:p>
          <a:p>
            <a:pPr eaLnBrk="1" hangingPunct="1">
              <a:lnSpc>
                <a:spcPct val="95000"/>
              </a:lnSpc>
              <a:spcBef>
                <a:spcPct val="20000"/>
              </a:spcBef>
              <a:spcAft>
                <a:spcPct val="20000"/>
              </a:spcAft>
              <a:buClr>
                <a:srgbClr val="93001B"/>
              </a:buClr>
              <a:buFont typeface="Wingdings" pitchFamily="2" charset="2"/>
              <a:buChar char="§"/>
            </a:pPr>
            <a:r>
              <a:rPr lang="en-US" altLang="en-US" sz="2600" b="1" i="0"/>
              <a:t>NOTE: </a:t>
            </a:r>
            <a:r>
              <a:rPr lang="en-US" altLang="en-US" sz="2600" i="0"/>
              <a:t> For a closed surface, we use the convention that the area vector </a:t>
            </a:r>
            <a:r>
              <a:rPr lang="en-US" altLang="en-US" sz="2600">
                <a:latin typeface="Times New Roman" panose="02020603050405020304" pitchFamily="18" charset="0"/>
              </a:rPr>
              <a:t>dA</a:t>
            </a:r>
            <a:r>
              <a:rPr lang="en-US" altLang="en-US" sz="2600" i="0"/>
              <a:t> is defined to always point </a:t>
            </a:r>
            <a:r>
              <a:rPr lang="en-US" altLang="en-US" sz="2600"/>
              <a:t>toward the outside.</a:t>
            </a:r>
            <a:endParaRPr lang="en-US" altLang="en-US" sz="2600" i="0"/>
          </a:p>
        </p:txBody>
      </p:sp>
      <p:pic>
        <p:nvPicPr>
          <p:cNvPr id="91140" name="Picture 6" descr="CH27_PPT_Slide_27-58">
            <a:extLst>
              <a:ext uri="{FF2B5EF4-FFF2-40B4-BE49-F238E27FC236}">
                <a16:creationId xmlns:a16="http://schemas.microsoft.com/office/drawing/2014/main" id="{5918D3B6-E784-3545-954F-11F08B635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7818"/>
          <a:stretch>
            <a:fillRect/>
          </a:stretch>
        </p:blipFill>
        <p:spPr bwMode="auto">
          <a:xfrm>
            <a:off x="3536950" y="1676400"/>
            <a:ext cx="20605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Rectangle 7">
            <a:extLst>
              <a:ext uri="{FF2B5EF4-FFF2-40B4-BE49-F238E27FC236}">
                <a16:creationId xmlns:a16="http://schemas.microsoft.com/office/drawing/2014/main" id="{469FC573-F312-7F4B-A79F-9D773B55485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27-59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C892EFC7-00B6-BA40-8353-33A750B7E539}"/>
              </a:ext>
            </a:extLst>
          </p:cNvPr>
          <p:cNvSpPr>
            <a:spLocks noChangeArrowheads="1"/>
          </p:cNvSpPr>
          <p:nvPr/>
        </p:nvSpPr>
        <p:spPr bwMode="auto">
          <a:xfrm>
            <a:off x="0" y="0"/>
            <a:ext cx="9142413" cy="1062038"/>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92162" name="Rectangle 2">
            <a:extLst>
              <a:ext uri="{FF2B5EF4-FFF2-40B4-BE49-F238E27FC236}">
                <a16:creationId xmlns:a16="http://schemas.microsoft.com/office/drawing/2014/main" id="{748FB4AF-099F-044B-A333-43E16D944F68}"/>
              </a:ext>
            </a:extLst>
          </p:cNvPr>
          <p:cNvSpPr>
            <a:spLocks noGrp="1" noChangeArrowheads="1"/>
          </p:cNvSpPr>
          <p:nvPr>
            <p:ph type="title" idx="4294967295"/>
          </p:nvPr>
        </p:nvSpPr>
        <p:spPr>
          <a:xfrm>
            <a:off x="76200" y="152400"/>
            <a:ext cx="8991600" cy="825500"/>
          </a:xfrm>
        </p:spPr>
        <p:txBody>
          <a:bodyPr/>
          <a:lstStyle/>
          <a:p>
            <a:pPr algn="l" eaLnBrk="1" hangingPunct="1"/>
            <a:r>
              <a:rPr lang="en-US" altLang="en-US" sz="3200">
                <a:solidFill>
                  <a:schemeClr val="bg1"/>
                </a:solidFill>
              </a:rPr>
              <a:t>Tactics: Finding the Flux Through a Closed Surface</a:t>
            </a:r>
          </a:p>
        </p:txBody>
      </p:sp>
      <p:pic>
        <p:nvPicPr>
          <p:cNvPr id="92163" name="Picture 5" descr="27_TacticsBox_02">
            <a:extLst>
              <a:ext uri="{FF2B5EF4-FFF2-40B4-BE49-F238E27FC236}">
                <a16:creationId xmlns:a16="http://schemas.microsoft.com/office/drawing/2014/main" id="{32FD9DC9-7855-E54D-B6FC-2AC9FAF65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20"/>
          <a:stretch>
            <a:fillRect/>
          </a:stretch>
        </p:blipFill>
        <p:spPr bwMode="auto">
          <a:xfrm>
            <a:off x="296863" y="2078038"/>
            <a:ext cx="8548687"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6">
            <a:extLst>
              <a:ext uri="{FF2B5EF4-FFF2-40B4-BE49-F238E27FC236}">
                <a16:creationId xmlns:a16="http://schemas.microsoft.com/office/drawing/2014/main" id="{5DE24C0F-27BD-1B47-BDFE-FF4C46FD166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27-60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3">
            <a:extLst>
              <a:ext uri="{FF2B5EF4-FFF2-40B4-BE49-F238E27FC236}">
                <a16:creationId xmlns:a16="http://schemas.microsoft.com/office/drawing/2014/main" id="{08713FA9-23B9-7A45-BD74-966FFFBC6AD8}"/>
              </a:ext>
            </a:extLst>
          </p:cNvPr>
          <p:cNvSpPr>
            <a:spLocks noGrp="1" noChangeArrowheads="1"/>
          </p:cNvSpPr>
          <p:nvPr>
            <p:ph type="title" idx="4294967295"/>
          </p:nvPr>
        </p:nvSpPr>
        <p:spPr>
          <a:xfrm>
            <a:off x="76200" y="57150"/>
            <a:ext cx="8229600" cy="527050"/>
          </a:xfrm>
        </p:spPr>
        <p:txBody>
          <a:bodyPr/>
          <a:lstStyle/>
          <a:p>
            <a:pPr algn="l" eaLnBrk="1" hangingPunct="1"/>
            <a:r>
              <a:rPr lang="en-US" altLang="en-US" sz="3200">
                <a:solidFill>
                  <a:schemeClr val="bg1"/>
                </a:solidFill>
              </a:rPr>
              <a:t>Chapter 27 Preview</a:t>
            </a:r>
          </a:p>
        </p:txBody>
      </p:sp>
      <p:pic>
        <p:nvPicPr>
          <p:cNvPr id="17410" name="Picture 6" descr="27_ChPreview_02">
            <a:extLst>
              <a:ext uri="{FF2B5EF4-FFF2-40B4-BE49-F238E27FC236}">
                <a16:creationId xmlns:a16="http://schemas.microsoft.com/office/drawing/2014/main" id="{87632E33-8E40-CF4A-881E-71163C17F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5931"/>
          <a:stretch>
            <a:fillRect/>
          </a:stretch>
        </p:blipFill>
        <p:spPr bwMode="auto">
          <a:xfrm>
            <a:off x="2386013" y="1409700"/>
            <a:ext cx="436245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7">
            <a:extLst>
              <a:ext uri="{FF2B5EF4-FFF2-40B4-BE49-F238E27FC236}">
                <a16:creationId xmlns:a16="http://schemas.microsoft.com/office/drawing/2014/main" id="{61E00742-66A8-2A41-9701-D387C987117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9" descr="CH27_PPT_Slide_27-62a">
            <a:extLst>
              <a:ext uri="{FF2B5EF4-FFF2-40B4-BE49-F238E27FC236}">
                <a16:creationId xmlns:a16="http://schemas.microsoft.com/office/drawing/2014/main" id="{329198DC-2E36-4941-9231-0F015F01D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9991"/>
          <a:stretch>
            <a:fillRect/>
          </a:stretch>
        </p:blipFill>
        <p:spPr bwMode="auto">
          <a:xfrm>
            <a:off x="1009650" y="2578100"/>
            <a:ext cx="34607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2">
            <a:extLst>
              <a:ext uri="{FF2B5EF4-FFF2-40B4-BE49-F238E27FC236}">
                <a16:creationId xmlns:a16="http://schemas.microsoft.com/office/drawing/2014/main" id="{44DF0601-38DE-7F4C-81C6-BD13D76E670B}"/>
              </a:ext>
            </a:extLst>
          </p:cNvPr>
          <p:cNvSpPr>
            <a:spLocks noGrp="1" noChangeArrowheads="1"/>
          </p:cNvSpPr>
          <p:nvPr>
            <p:ph type="title" idx="4294967295"/>
          </p:nvPr>
        </p:nvSpPr>
        <p:spPr>
          <a:xfrm>
            <a:off x="76200" y="88900"/>
            <a:ext cx="8297863" cy="455613"/>
          </a:xfrm>
        </p:spPr>
        <p:txBody>
          <a:bodyPr/>
          <a:lstStyle/>
          <a:p>
            <a:pPr algn="l" eaLnBrk="1" hangingPunct="1"/>
            <a:r>
              <a:rPr lang="en-US" altLang="en-US" sz="3200">
                <a:solidFill>
                  <a:schemeClr val="bg1"/>
                </a:solidFill>
              </a:rPr>
              <a:t>Electric Flux of a Point Charge</a:t>
            </a:r>
          </a:p>
        </p:txBody>
      </p:sp>
      <p:sp>
        <p:nvSpPr>
          <p:cNvPr id="97283" name="Text Box 5">
            <a:extLst>
              <a:ext uri="{FF2B5EF4-FFF2-40B4-BE49-F238E27FC236}">
                <a16:creationId xmlns:a16="http://schemas.microsoft.com/office/drawing/2014/main" id="{7CA7875C-3D56-B342-B80E-BE81A99F9D49}"/>
              </a:ext>
            </a:extLst>
          </p:cNvPr>
          <p:cNvSpPr txBox="1">
            <a:spLocks noChangeArrowheads="1"/>
          </p:cNvSpPr>
          <p:nvPr/>
        </p:nvSpPr>
        <p:spPr bwMode="auto">
          <a:xfrm>
            <a:off x="42863" y="990600"/>
            <a:ext cx="5214937"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 flux integral through a spherical Gaussian surface centered on a single point charge is:</a:t>
            </a:r>
          </a:p>
        </p:txBody>
      </p:sp>
      <p:sp>
        <p:nvSpPr>
          <p:cNvPr id="97284" name="Text Box 5">
            <a:extLst>
              <a:ext uri="{FF2B5EF4-FFF2-40B4-BE49-F238E27FC236}">
                <a16:creationId xmlns:a16="http://schemas.microsoft.com/office/drawing/2014/main" id="{1A3F2D68-A9D1-254B-BCF7-EB7778F589CD}"/>
              </a:ext>
            </a:extLst>
          </p:cNvPr>
          <p:cNvSpPr txBox="1">
            <a:spLocks noChangeArrowheads="1"/>
          </p:cNvSpPr>
          <p:nvPr/>
        </p:nvSpPr>
        <p:spPr bwMode="auto">
          <a:xfrm>
            <a:off x="50800" y="3562350"/>
            <a:ext cx="49022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 surface area of a sphere is </a:t>
            </a:r>
            <a:r>
              <a:rPr lang="en-US" altLang="en-US" sz="2600">
                <a:latin typeface="Times New Roman" panose="02020603050405020304" pitchFamily="18" charset="0"/>
              </a:rPr>
              <a:t>A</a:t>
            </a:r>
            <a:r>
              <a:rPr lang="en-US" altLang="en-US" sz="2600" i="0" baseline="-25000">
                <a:latin typeface="Times New Roman" panose="02020603050405020304" pitchFamily="18" charset="0"/>
              </a:rPr>
              <a:t>sphere</a:t>
            </a:r>
            <a:r>
              <a:rPr lang="en-US" altLang="en-US" sz="2600" i="0"/>
              <a:t> </a:t>
            </a:r>
            <a:r>
              <a:rPr lang="en-US" altLang="en-US" sz="2600" i="0">
                <a:sym typeface="Symbol" pitchFamily="2" charset="2"/>
              </a:rPr>
              <a:t></a:t>
            </a:r>
            <a:r>
              <a:rPr lang="en-US" altLang="en-US" sz="2600" i="0"/>
              <a:t> </a:t>
            </a:r>
            <a:r>
              <a:rPr lang="en-US" altLang="en-US" sz="2600" i="0">
                <a:latin typeface="Times New Roman" panose="02020603050405020304" pitchFamily="18" charset="0"/>
              </a:rPr>
              <a:t>4</a:t>
            </a:r>
            <a:r>
              <a:rPr lang="en-US" altLang="en-US" sz="2600">
                <a:sym typeface="Symbol" pitchFamily="2" charset="2"/>
              </a:rPr>
              <a:t></a:t>
            </a:r>
            <a:r>
              <a:rPr lang="en-US" altLang="en-US" sz="2600">
                <a:latin typeface="Times New Roman" panose="02020603050405020304" pitchFamily="18" charset="0"/>
              </a:rPr>
              <a:t>r</a:t>
            </a:r>
            <a:r>
              <a:rPr lang="en-US" altLang="en-US" sz="2600" i="0" baseline="30000">
                <a:latin typeface="Times New Roman" panose="02020603050405020304" pitchFamily="18" charset="0"/>
              </a:rPr>
              <a:t>2</a:t>
            </a:r>
            <a:r>
              <a:rPr lang="en-US" altLang="en-US" sz="2600" i="0"/>
              <a:t>.</a:t>
            </a:r>
            <a:endParaRPr lang="en-US" altLang="en-US" sz="2600" i="0" baseline="30000"/>
          </a:p>
          <a:p>
            <a:pPr eaLnBrk="1" hangingPunct="1">
              <a:lnSpc>
                <a:spcPct val="95000"/>
              </a:lnSpc>
              <a:spcBef>
                <a:spcPct val="20000"/>
              </a:spcBef>
              <a:spcAft>
                <a:spcPct val="20000"/>
              </a:spcAft>
              <a:buClr>
                <a:srgbClr val="93001B"/>
              </a:buClr>
              <a:buFont typeface="Wingdings" pitchFamily="2" charset="2"/>
              <a:buChar char="§"/>
            </a:pPr>
            <a:r>
              <a:rPr lang="en-US" altLang="en-US" sz="2600" i="0"/>
              <a:t>Using Coulomb</a:t>
            </a:r>
            <a:r>
              <a:rPr lang="ja-JP" altLang="en-US" sz="2600" i="0"/>
              <a:t>’</a:t>
            </a:r>
            <a:r>
              <a:rPr lang="en-US" altLang="ja-JP" sz="2600" i="0"/>
              <a:t>s law for </a:t>
            </a:r>
            <a:r>
              <a:rPr lang="en-US" altLang="ja-JP" sz="2600">
                <a:latin typeface="Times New Roman" panose="02020603050405020304" pitchFamily="18" charset="0"/>
              </a:rPr>
              <a:t>E</a:t>
            </a:r>
            <a:r>
              <a:rPr lang="en-US" altLang="ja-JP" sz="2600" i="0"/>
              <a:t>, we find:</a:t>
            </a:r>
            <a:endParaRPr lang="en-US" altLang="en-US" sz="2600" i="0"/>
          </a:p>
        </p:txBody>
      </p:sp>
      <p:pic>
        <p:nvPicPr>
          <p:cNvPr id="97285" name="Picture 8" descr="27_18_Figure">
            <a:extLst>
              <a:ext uri="{FF2B5EF4-FFF2-40B4-BE49-F238E27FC236}">
                <a16:creationId xmlns:a16="http://schemas.microsoft.com/office/drawing/2014/main" id="{55A66ADC-E622-2546-A359-9ED18EF20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34"/>
          <a:stretch>
            <a:fillRect/>
          </a:stretch>
        </p:blipFill>
        <p:spPr bwMode="auto">
          <a:xfrm>
            <a:off x="5038725" y="1371600"/>
            <a:ext cx="38766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10" descr="CH27_PPT_Slide_27-62b">
            <a:extLst>
              <a:ext uri="{FF2B5EF4-FFF2-40B4-BE49-F238E27FC236}">
                <a16:creationId xmlns:a16="http://schemas.microsoft.com/office/drawing/2014/main" id="{F8D74AB4-BE69-794A-A27F-3BAF4FFC3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7409"/>
          <a:stretch>
            <a:fillRect/>
          </a:stretch>
        </p:blipFill>
        <p:spPr bwMode="auto">
          <a:xfrm>
            <a:off x="762000" y="5340350"/>
            <a:ext cx="3886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Rectangle 11">
            <a:extLst>
              <a:ext uri="{FF2B5EF4-FFF2-40B4-BE49-F238E27FC236}">
                <a16:creationId xmlns:a16="http://schemas.microsoft.com/office/drawing/2014/main" id="{3A917214-7743-C748-BA89-D4E9AF16064F}"/>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27-63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094F2422-A42C-9E47-B464-9228C09C8472}"/>
              </a:ext>
            </a:extLst>
          </p:cNvPr>
          <p:cNvSpPr>
            <a:spLocks noGrp="1" noChangeArrowheads="1"/>
          </p:cNvSpPr>
          <p:nvPr>
            <p:ph type="title" idx="4294967295"/>
          </p:nvPr>
        </p:nvSpPr>
        <p:spPr>
          <a:xfrm>
            <a:off x="76200" y="88900"/>
            <a:ext cx="8297863" cy="455613"/>
          </a:xfrm>
        </p:spPr>
        <p:txBody>
          <a:bodyPr/>
          <a:lstStyle/>
          <a:p>
            <a:pPr algn="l" eaLnBrk="1" hangingPunct="1"/>
            <a:r>
              <a:rPr lang="en-US" altLang="en-US" sz="3200">
                <a:solidFill>
                  <a:schemeClr val="bg1"/>
                </a:solidFill>
              </a:rPr>
              <a:t>Electric Flux of a Point Charge</a:t>
            </a:r>
          </a:p>
        </p:txBody>
      </p:sp>
      <p:pic>
        <p:nvPicPr>
          <p:cNvPr id="98306" name="Picture 5" descr="27_19_Figure">
            <a:extLst>
              <a:ext uri="{FF2B5EF4-FFF2-40B4-BE49-F238E27FC236}">
                <a16:creationId xmlns:a16="http://schemas.microsoft.com/office/drawing/2014/main" id="{A47E4477-EE94-1449-A9BE-2A0D4F4CD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21"/>
          <a:stretch>
            <a:fillRect/>
          </a:stretch>
        </p:blipFill>
        <p:spPr bwMode="auto">
          <a:xfrm>
            <a:off x="4924425" y="1066800"/>
            <a:ext cx="37814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7" name="Group 8">
            <a:extLst>
              <a:ext uri="{FF2B5EF4-FFF2-40B4-BE49-F238E27FC236}">
                <a16:creationId xmlns:a16="http://schemas.microsoft.com/office/drawing/2014/main" id="{64F5A04D-B32C-404F-8C6F-4DAA9B46161E}"/>
              </a:ext>
            </a:extLst>
          </p:cNvPr>
          <p:cNvGrpSpPr>
            <a:grpSpLocks/>
          </p:cNvGrpSpPr>
          <p:nvPr/>
        </p:nvGrpSpPr>
        <p:grpSpPr bwMode="auto">
          <a:xfrm>
            <a:off x="50800" y="1181100"/>
            <a:ext cx="4521200" cy="3889375"/>
            <a:chOff x="32" y="744"/>
            <a:chExt cx="2848" cy="2450"/>
          </a:xfrm>
        </p:grpSpPr>
        <p:sp>
          <p:nvSpPr>
            <p:cNvPr id="98309" name="Text Box 5">
              <a:extLst>
                <a:ext uri="{FF2B5EF4-FFF2-40B4-BE49-F238E27FC236}">
                  <a16:creationId xmlns:a16="http://schemas.microsoft.com/office/drawing/2014/main" id="{12F0230F-76BC-474B-B3F3-D172E596C115}"/>
                </a:ext>
              </a:extLst>
            </p:cNvPr>
            <p:cNvSpPr txBox="1">
              <a:spLocks noChangeArrowheads="1"/>
            </p:cNvSpPr>
            <p:nvPr/>
          </p:nvSpPr>
          <p:spPr bwMode="auto">
            <a:xfrm>
              <a:off x="32" y="744"/>
              <a:ext cx="2848" cy="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 electric flux through a spherical surface centered on a single positive point charge is</a:t>
              </a:r>
              <a:r>
                <a:rPr lang="en-US" altLang="en-US" sz="2600" i="0">
                  <a:latin typeface="Times New Roman" panose="02020603050405020304" pitchFamily="18" charset="0"/>
                </a:rPr>
                <a:t> </a:t>
              </a:r>
              <a:r>
                <a:rPr lang="en-US" altLang="en-US" sz="2600" i="0">
                  <a:latin typeface="Times New Roman" panose="02020603050405020304" pitchFamily="18" charset="0"/>
                  <a:sym typeface="Symbol" pitchFamily="2" charset="2"/>
                </a:rPr>
                <a:t></a:t>
              </a:r>
              <a:r>
                <a:rPr lang="en-US" altLang="en-US" sz="2600" i="0" baseline="-25000">
                  <a:latin typeface="Times New Roman" panose="02020603050405020304" pitchFamily="18" charset="0"/>
                </a:rPr>
                <a:t>e</a:t>
              </a:r>
              <a:r>
                <a:rPr lang="en-US" altLang="en-US" sz="2600" i="0">
                  <a:latin typeface="Times New Roman" panose="02020603050405020304" pitchFamily="18" charset="0"/>
                </a:rPr>
                <a:t> </a:t>
              </a:r>
              <a:r>
                <a:rPr lang="en-US" altLang="en-US" sz="2600" i="0">
                  <a:latin typeface="Times New Roman" panose="02020603050405020304" pitchFamily="18" charset="0"/>
                  <a:sym typeface="Symbol" pitchFamily="2" charset="2"/>
                </a:rPr>
                <a:t></a:t>
              </a:r>
              <a:r>
                <a:rPr lang="en-US" altLang="en-US" sz="2600" i="0">
                  <a:latin typeface="Times New Roman" panose="02020603050405020304" pitchFamily="18" charset="0"/>
                </a:rPr>
                <a:t> </a:t>
              </a:r>
              <a:r>
                <a:rPr lang="en-US" altLang="en-US" sz="2600">
                  <a:latin typeface="Times New Roman" panose="02020603050405020304" pitchFamily="18" charset="0"/>
                </a:rPr>
                <a:t>q</a:t>
              </a:r>
              <a:r>
                <a:rPr lang="en-US" altLang="en-US" sz="2600" i="0">
                  <a:latin typeface="Times New Roman" panose="02020603050405020304" pitchFamily="18" charset="0"/>
                </a:rPr>
                <a:t>/</a:t>
              </a:r>
              <a:r>
                <a:rPr lang="en-US" altLang="en-US" sz="2600">
                  <a:latin typeface="Times New Roman" panose="02020603050405020304" pitchFamily="18" charset="0"/>
                  <a:sym typeface="Symbol" pitchFamily="2" charset="2"/>
                </a:rPr>
                <a:t>    </a:t>
              </a:r>
              <a:r>
                <a:rPr lang="en-US" altLang="en-US" sz="2600" i="0"/>
                <a:t>.</a:t>
              </a:r>
              <a:endParaRPr lang="en-US" altLang="en-US" sz="2600" i="0" baseline="-25000">
                <a:latin typeface="Times New Roman" panose="02020603050405020304" pitchFamily="18" charset="0"/>
              </a:endParaRPr>
            </a:p>
            <a:p>
              <a:pPr eaLnBrk="1" hangingPunct="1">
                <a:lnSpc>
                  <a:spcPct val="95000"/>
                </a:lnSpc>
                <a:spcBef>
                  <a:spcPct val="20000"/>
                </a:spcBef>
                <a:spcAft>
                  <a:spcPct val="20000"/>
                </a:spcAft>
                <a:buClr>
                  <a:srgbClr val="93001B"/>
                </a:buClr>
                <a:buFont typeface="Wingdings" pitchFamily="2" charset="2"/>
                <a:buChar char="§"/>
              </a:pPr>
              <a:r>
                <a:rPr lang="en-US" altLang="en-US" sz="2600" i="0"/>
                <a:t>This depends on the amount of charge, but </a:t>
              </a:r>
              <a:r>
                <a:rPr lang="en-US" altLang="en-US" sz="2600"/>
                <a:t>not </a:t>
              </a:r>
              <a:r>
                <a:rPr lang="en-US" altLang="en-US" sz="2600" i="0"/>
                <a:t>on the radius of the sphere.</a:t>
              </a:r>
            </a:p>
            <a:p>
              <a:pPr eaLnBrk="1" hangingPunct="1">
                <a:lnSpc>
                  <a:spcPct val="95000"/>
                </a:lnSpc>
                <a:spcBef>
                  <a:spcPct val="20000"/>
                </a:spcBef>
                <a:spcAft>
                  <a:spcPct val="20000"/>
                </a:spcAft>
                <a:buClr>
                  <a:srgbClr val="93001B"/>
                </a:buClr>
                <a:buFont typeface="Wingdings" pitchFamily="2" charset="2"/>
                <a:buChar char="§"/>
              </a:pPr>
              <a:r>
                <a:rPr lang="en-US" altLang="en-US" sz="2600" i="0"/>
                <a:t>For a point charge, electric flux is</a:t>
              </a:r>
              <a:r>
                <a:rPr lang="en-US" altLang="en-US" sz="2600" i="0">
                  <a:latin typeface="Times New Roman" panose="02020603050405020304" pitchFamily="18" charset="0"/>
                </a:rPr>
                <a:t> </a:t>
              </a:r>
              <a:r>
                <a:rPr lang="en-US" altLang="en-US" sz="2600"/>
                <a:t>independent </a:t>
              </a:r>
              <a:r>
                <a:rPr lang="en-US" altLang="en-US" sz="2600" i="0"/>
                <a:t>of</a:t>
              </a:r>
              <a:r>
                <a:rPr lang="en-US" altLang="en-US" sz="2600" i="0">
                  <a:latin typeface="Times New Roman" panose="02020603050405020304" pitchFamily="18" charset="0"/>
                </a:rPr>
                <a:t> </a:t>
              </a:r>
              <a:r>
                <a:rPr lang="en-US" altLang="en-US" sz="2600">
                  <a:latin typeface="Times New Roman" panose="02020603050405020304" pitchFamily="18" charset="0"/>
                </a:rPr>
                <a:t>r</a:t>
              </a:r>
              <a:r>
                <a:rPr lang="en-US" altLang="en-US" sz="2600" i="0"/>
                <a:t>.</a:t>
              </a:r>
              <a:endParaRPr lang="en-US" altLang="en-US" sz="2600" i="0">
                <a:latin typeface="Times New Roman" panose="02020603050405020304" pitchFamily="18" charset="0"/>
              </a:endParaRPr>
            </a:p>
          </p:txBody>
        </p:sp>
        <p:sp>
          <p:nvSpPr>
            <p:cNvPr id="98310" name="Text Box 6">
              <a:extLst>
                <a:ext uri="{FF2B5EF4-FFF2-40B4-BE49-F238E27FC236}">
                  <a16:creationId xmlns:a16="http://schemas.microsoft.com/office/drawing/2014/main" id="{445D76F1-2217-2C42-91FB-5A86062596D1}"/>
                </a:ext>
              </a:extLst>
            </p:cNvPr>
            <p:cNvSpPr txBox="1">
              <a:spLocks noChangeArrowheads="1"/>
            </p:cNvSpPr>
            <p:nvPr/>
          </p:nvSpPr>
          <p:spPr bwMode="auto">
            <a:xfrm flipV="1">
              <a:off x="1700" y="1486"/>
              <a:ext cx="333" cy="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r>
                <a:rPr lang="en-US" altLang="en-US" sz="2600" i="0" baseline="30000">
                  <a:latin typeface="Times New Roman" panose="02020603050405020304" pitchFamily="18" charset="0"/>
                </a:rPr>
                <a:t>0</a:t>
              </a:r>
              <a:r>
                <a:rPr lang="en-US" altLang="en-US" sz="2600">
                  <a:sym typeface="Symbol" pitchFamily="2" charset="2"/>
                </a:rPr>
                <a:t></a:t>
              </a:r>
              <a:r>
                <a:rPr lang="en-US" altLang="en-US" sz="2600"/>
                <a:t> </a:t>
              </a:r>
            </a:p>
          </p:txBody>
        </p:sp>
      </p:grpSp>
      <p:sp>
        <p:nvSpPr>
          <p:cNvPr id="98308" name="Rectangle 9">
            <a:extLst>
              <a:ext uri="{FF2B5EF4-FFF2-40B4-BE49-F238E27FC236}">
                <a16:creationId xmlns:a16="http://schemas.microsoft.com/office/drawing/2014/main" id="{025857A1-74F1-E740-B45F-E6178A159AF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27-64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2512CC42-3085-444A-9BBB-F1A9E09D136E}"/>
              </a:ext>
            </a:extLst>
          </p:cNvPr>
          <p:cNvSpPr>
            <a:spLocks noGrp="1" noChangeArrowheads="1"/>
          </p:cNvSpPr>
          <p:nvPr>
            <p:ph type="title" idx="4294967295"/>
          </p:nvPr>
        </p:nvSpPr>
        <p:spPr>
          <a:xfrm>
            <a:off x="76200" y="88900"/>
            <a:ext cx="8297863" cy="455613"/>
          </a:xfrm>
        </p:spPr>
        <p:txBody>
          <a:bodyPr/>
          <a:lstStyle/>
          <a:p>
            <a:pPr algn="l" eaLnBrk="1" hangingPunct="1"/>
            <a:r>
              <a:rPr lang="en-US" altLang="en-US" sz="3200">
                <a:solidFill>
                  <a:schemeClr val="bg1"/>
                </a:solidFill>
              </a:rPr>
              <a:t>Electric Flux of a Point Charge</a:t>
            </a:r>
          </a:p>
        </p:txBody>
      </p:sp>
      <p:sp>
        <p:nvSpPr>
          <p:cNvPr id="99330" name="Text Box 5">
            <a:extLst>
              <a:ext uri="{FF2B5EF4-FFF2-40B4-BE49-F238E27FC236}">
                <a16:creationId xmlns:a16="http://schemas.microsoft.com/office/drawing/2014/main" id="{30B7D525-5249-3D45-BD7D-A29AFE790CAC}"/>
              </a:ext>
            </a:extLst>
          </p:cNvPr>
          <p:cNvSpPr txBox="1">
            <a:spLocks noChangeArrowheads="1"/>
          </p:cNvSpPr>
          <p:nvPr/>
        </p:nvSpPr>
        <p:spPr bwMode="auto">
          <a:xfrm>
            <a:off x="50800" y="1162050"/>
            <a:ext cx="42164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spcAft>
                <a:spcPct val="25000"/>
              </a:spcAft>
              <a:buClr>
                <a:srgbClr val="93001B"/>
              </a:buClr>
              <a:buFont typeface="Wingdings" pitchFamily="2" charset="2"/>
              <a:buChar char="§"/>
            </a:pPr>
            <a:r>
              <a:rPr lang="en-US" altLang="en-US" sz="2600" i="0"/>
              <a:t>The electric flux through any arbitrary closed surface surrounding a point charge </a:t>
            </a:r>
            <a:r>
              <a:rPr lang="en-US" altLang="en-US" sz="2600">
                <a:latin typeface="Times New Roman" panose="02020603050405020304" pitchFamily="18" charset="0"/>
              </a:rPr>
              <a:t>q</a:t>
            </a:r>
            <a:r>
              <a:rPr lang="en-US" altLang="en-US" sz="2600" i="0"/>
              <a:t> may be broken up into spherical and radial pieces.</a:t>
            </a:r>
          </a:p>
          <a:p>
            <a:pPr eaLnBrk="1" hangingPunct="1">
              <a:spcAft>
                <a:spcPct val="25000"/>
              </a:spcAft>
              <a:buClr>
                <a:srgbClr val="93001B"/>
              </a:buClr>
              <a:buFont typeface="Wingdings" pitchFamily="2" charset="2"/>
              <a:buChar char="§"/>
            </a:pPr>
            <a:r>
              <a:rPr lang="en-US" altLang="en-US" sz="2600" i="0"/>
              <a:t>The total flux through the spherical pieces must be the same as through a single sphere:</a:t>
            </a:r>
          </a:p>
        </p:txBody>
      </p:sp>
      <p:pic>
        <p:nvPicPr>
          <p:cNvPr id="99331" name="Picture 6" descr="27_20_FigureA">
            <a:extLst>
              <a:ext uri="{FF2B5EF4-FFF2-40B4-BE49-F238E27FC236}">
                <a16:creationId xmlns:a16="http://schemas.microsoft.com/office/drawing/2014/main" id="{69B7FCD7-38B5-5348-94B8-FC9DFF97D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03"/>
          <a:stretch>
            <a:fillRect/>
          </a:stretch>
        </p:blipFill>
        <p:spPr bwMode="auto">
          <a:xfrm>
            <a:off x="4575175" y="1485900"/>
            <a:ext cx="4264025"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8" descr="CH27_PPT_Slide_27-64">
            <a:extLst>
              <a:ext uri="{FF2B5EF4-FFF2-40B4-BE49-F238E27FC236}">
                <a16:creationId xmlns:a16="http://schemas.microsoft.com/office/drawing/2014/main" id="{ED82BDA0-C9B0-344E-915E-A063ADAA2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7121"/>
          <a:stretch>
            <a:fillRect/>
          </a:stretch>
        </p:blipFill>
        <p:spPr bwMode="auto">
          <a:xfrm>
            <a:off x="920750" y="5295900"/>
            <a:ext cx="30003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9">
            <a:extLst>
              <a:ext uri="{FF2B5EF4-FFF2-40B4-BE49-F238E27FC236}">
                <a16:creationId xmlns:a16="http://schemas.microsoft.com/office/drawing/2014/main" id="{68A4F113-996D-1C4D-9310-B18AF1303E37}"/>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27-65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4E04C481-3AB3-1042-8AE0-E96F27545736}"/>
              </a:ext>
            </a:extLst>
          </p:cNvPr>
          <p:cNvSpPr>
            <a:spLocks noGrp="1" noChangeArrowheads="1"/>
          </p:cNvSpPr>
          <p:nvPr>
            <p:ph type="title" idx="4294967295"/>
          </p:nvPr>
        </p:nvSpPr>
        <p:spPr>
          <a:xfrm>
            <a:off x="76200" y="139700"/>
            <a:ext cx="8297863" cy="344488"/>
          </a:xfrm>
        </p:spPr>
        <p:txBody>
          <a:bodyPr/>
          <a:lstStyle/>
          <a:p>
            <a:pPr algn="l" eaLnBrk="1" hangingPunct="1"/>
            <a:r>
              <a:rPr lang="en-US" altLang="en-US" sz="3200">
                <a:solidFill>
                  <a:schemeClr val="bg1"/>
                </a:solidFill>
              </a:rPr>
              <a:t>Electric Flux of a Point Charge</a:t>
            </a:r>
          </a:p>
        </p:txBody>
      </p:sp>
      <p:sp>
        <p:nvSpPr>
          <p:cNvPr id="100354" name="Text Box 5">
            <a:extLst>
              <a:ext uri="{FF2B5EF4-FFF2-40B4-BE49-F238E27FC236}">
                <a16:creationId xmlns:a16="http://schemas.microsoft.com/office/drawing/2014/main" id="{DC93A512-0D9D-364B-8C82-8703C0B97E3E}"/>
              </a:ext>
            </a:extLst>
          </p:cNvPr>
          <p:cNvSpPr txBox="1">
            <a:spLocks noChangeArrowheads="1"/>
          </p:cNvSpPr>
          <p:nvPr/>
        </p:nvSpPr>
        <p:spPr bwMode="auto">
          <a:xfrm>
            <a:off x="50800" y="1028700"/>
            <a:ext cx="4749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spcAft>
                <a:spcPct val="20000"/>
              </a:spcAft>
              <a:buClr>
                <a:srgbClr val="93001B"/>
              </a:buClr>
              <a:buFont typeface="Wingdings" pitchFamily="2" charset="2"/>
              <a:buChar char="§"/>
            </a:pPr>
            <a:r>
              <a:rPr lang="en-US" altLang="en-US" sz="2600" i="0"/>
              <a:t>The electric flux through </a:t>
            </a:r>
            <a:br>
              <a:rPr lang="en-US" altLang="en-US" sz="2600" i="0"/>
            </a:br>
            <a:r>
              <a:rPr lang="en-US" altLang="en-US" sz="2600" i="0"/>
              <a:t>any arbitrary closed surface entirely </a:t>
            </a:r>
            <a:r>
              <a:rPr lang="en-US" altLang="en-US" sz="2600"/>
              <a:t>outside </a:t>
            </a:r>
            <a:r>
              <a:rPr lang="en-US" altLang="en-US" sz="2600" i="0"/>
              <a:t>a point charge </a:t>
            </a:r>
            <a:r>
              <a:rPr lang="en-US" altLang="en-US" sz="2600">
                <a:latin typeface="Times New Roman" panose="02020603050405020304" pitchFamily="18" charset="0"/>
              </a:rPr>
              <a:t>q</a:t>
            </a:r>
            <a:r>
              <a:rPr lang="en-US" altLang="en-US" sz="2600" i="0"/>
              <a:t> may also be </a:t>
            </a:r>
            <a:br>
              <a:rPr lang="en-US" altLang="en-US" sz="2600" i="0"/>
            </a:br>
            <a:r>
              <a:rPr lang="en-US" altLang="en-US" sz="2600" i="0"/>
              <a:t>broken up into spherical </a:t>
            </a:r>
            <a:br>
              <a:rPr lang="en-US" altLang="en-US" sz="2600" i="0"/>
            </a:br>
            <a:r>
              <a:rPr lang="en-US" altLang="en-US" sz="2600" i="0"/>
              <a:t>and radial pieces.</a:t>
            </a:r>
          </a:p>
          <a:p>
            <a:pPr eaLnBrk="1" hangingPunct="1">
              <a:lnSpc>
                <a:spcPct val="90000"/>
              </a:lnSpc>
              <a:spcBef>
                <a:spcPct val="20000"/>
              </a:spcBef>
              <a:spcAft>
                <a:spcPct val="20000"/>
              </a:spcAft>
              <a:buClr>
                <a:srgbClr val="93001B"/>
              </a:buClr>
              <a:buFont typeface="Wingdings" pitchFamily="2" charset="2"/>
              <a:buChar char="§"/>
            </a:pPr>
            <a:r>
              <a:rPr lang="en-US" altLang="en-US" sz="2600" i="0"/>
              <a:t>The total flux through </a:t>
            </a:r>
            <a:br>
              <a:rPr lang="en-US" altLang="en-US" sz="2600" i="0"/>
            </a:br>
            <a:r>
              <a:rPr lang="en-US" altLang="en-US" sz="2600" i="0"/>
              <a:t>the concave and convex spherical pieces must </a:t>
            </a:r>
            <a:br>
              <a:rPr lang="en-US" altLang="en-US" sz="2600" i="0"/>
            </a:br>
            <a:r>
              <a:rPr lang="en-US" altLang="en-US" sz="2600" i="0"/>
              <a:t>cancel each other.</a:t>
            </a:r>
          </a:p>
          <a:p>
            <a:pPr eaLnBrk="1" hangingPunct="1">
              <a:lnSpc>
                <a:spcPct val="90000"/>
              </a:lnSpc>
              <a:spcBef>
                <a:spcPct val="20000"/>
              </a:spcBef>
              <a:spcAft>
                <a:spcPct val="20000"/>
              </a:spcAft>
              <a:buClr>
                <a:srgbClr val="93001B"/>
              </a:buClr>
              <a:buFont typeface="Wingdings" pitchFamily="2" charset="2"/>
              <a:buChar char="§"/>
            </a:pPr>
            <a:r>
              <a:rPr lang="en-US" altLang="en-US" sz="2600" i="0"/>
              <a:t>The net electric flux is </a:t>
            </a:r>
            <a:br>
              <a:rPr lang="en-US" altLang="en-US" sz="2600" i="0"/>
            </a:br>
            <a:r>
              <a:rPr lang="en-US" altLang="en-US" sz="2600"/>
              <a:t>zero </a:t>
            </a:r>
            <a:r>
              <a:rPr lang="en-US" altLang="en-US" sz="2600" i="0"/>
              <a:t>through a closed </a:t>
            </a:r>
            <a:br>
              <a:rPr lang="en-US" altLang="en-US" sz="2600" i="0"/>
            </a:br>
            <a:r>
              <a:rPr lang="en-US" altLang="en-US" sz="2600" i="0"/>
              <a:t>surface that does not </a:t>
            </a:r>
            <a:br>
              <a:rPr lang="en-US" altLang="en-US" sz="2600" i="0"/>
            </a:br>
            <a:r>
              <a:rPr lang="en-US" altLang="en-US" sz="2600" i="0"/>
              <a:t>contain any net charge.</a:t>
            </a:r>
          </a:p>
        </p:txBody>
      </p:sp>
      <p:pic>
        <p:nvPicPr>
          <p:cNvPr id="100355" name="Picture 7" descr="27_21_FigureB">
            <a:extLst>
              <a:ext uri="{FF2B5EF4-FFF2-40B4-BE49-F238E27FC236}">
                <a16:creationId xmlns:a16="http://schemas.microsoft.com/office/drawing/2014/main" id="{C9D11484-BDCC-4846-AF62-23882E5D6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67"/>
          <a:stretch>
            <a:fillRect/>
          </a:stretch>
        </p:blipFill>
        <p:spPr bwMode="auto">
          <a:xfrm>
            <a:off x="4635500" y="1593850"/>
            <a:ext cx="41402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10">
            <a:extLst>
              <a:ext uri="{FF2B5EF4-FFF2-40B4-BE49-F238E27FC236}">
                <a16:creationId xmlns:a16="http://schemas.microsoft.com/office/drawing/2014/main" id="{BCF05222-1150-144B-9154-4F2C47C8F349}"/>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27-66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195C7FA2-BD2F-694F-8705-3C0EDDDF9E3E}"/>
              </a:ext>
            </a:extLst>
          </p:cNvPr>
          <p:cNvSpPr>
            <a:spLocks noGrp="1" noChangeArrowheads="1"/>
          </p:cNvSpPr>
          <p:nvPr>
            <p:ph type="title" idx="4294967295"/>
          </p:nvPr>
        </p:nvSpPr>
        <p:spPr>
          <a:xfrm>
            <a:off x="76200" y="63500"/>
            <a:ext cx="8297863" cy="496888"/>
          </a:xfrm>
        </p:spPr>
        <p:txBody>
          <a:bodyPr/>
          <a:lstStyle/>
          <a:p>
            <a:pPr algn="l" eaLnBrk="1" hangingPunct="1"/>
            <a:r>
              <a:rPr lang="en-US" altLang="en-US" sz="3200">
                <a:solidFill>
                  <a:schemeClr val="bg1"/>
                </a:solidFill>
              </a:rPr>
              <a:t>Electric Flux of Multiple Charges</a:t>
            </a:r>
          </a:p>
        </p:txBody>
      </p:sp>
      <p:pic>
        <p:nvPicPr>
          <p:cNvPr id="101378" name="Picture 6" descr="27_22_Figure">
            <a:extLst>
              <a:ext uri="{FF2B5EF4-FFF2-40B4-BE49-F238E27FC236}">
                <a16:creationId xmlns:a16="http://schemas.microsoft.com/office/drawing/2014/main" id="{549CA313-9877-5C42-B11A-E52C5B469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83"/>
          <a:stretch>
            <a:fillRect/>
          </a:stretch>
        </p:blipFill>
        <p:spPr bwMode="auto">
          <a:xfrm>
            <a:off x="4864100" y="1768475"/>
            <a:ext cx="3841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79" name="Group 10">
            <a:extLst>
              <a:ext uri="{FF2B5EF4-FFF2-40B4-BE49-F238E27FC236}">
                <a16:creationId xmlns:a16="http://schemas.microsoft.com/office/drawing/2014/main" id="{721F2EDF-18F8-E849-9CED-E88988D4533E}"/>
              </a:ext>
            </a:extLst>
          </p:cNvPr>
          <p:cNvGrpSpPr>
            <a:grpSpLocks/>
          </p:cNvGrpSpPr>
          <p:nvPr/>
        </p:nvGrpSpPr>
        <p:grpSpPr bwMode="auto">
          <a:xfrm>
            <a:off x="50800" y="1181100"/>
            <a:ext cx="4902200" cy="5181600"/>
            <a:chOff x="32" y="744"/>
            <a:chExt cx="3088" cy="3264"/>
          </a:xfrm>
        </p:grpSpPr>
        <p:sp>
          <p:nvSpPr>
            <p:cNvPr id="101381" name="Text Box 5">
              <a:extLst>
                <a:ext uri="{FF2B5EF4-FFF2-40B4-BE49-F238E27FC236}">
                  <a16:creationId xmlns:a16="http://schemas.microsoft.com/office/drawing/2014/main" id="{E21775FF-31A8-A74D-96A3-3CE2D40C17FC}"/>
                </a:ext>
              </a:extLst>
            </p:cNvPr>
            <p:cNvSpPr txBox="1">
              <a:spLocks noChangeArrowheads="1"/>
            </p:cNvSpPr>
            <p:nvPr/>
          </p:nvSpPr>
          <p:spPr bwMode="auto">
            <a:xfrm>
              <a:off x="32" y="744"/>
              <a:ext cx="3088"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Consider an arbitrary Gaussian surface and a group of charges</a:t>
              </a:r>
              <a:r>
                <a:rPr lang="en-US" altLang="en-US" sz="2600" i="0">
                  <a:latin typeface="Times New Roman" panose="02020603050405020304" pitchFamily="18" charset="0"/>
                </a:rPr>
                <a:t> </a:t>
              </a:r>
              <a:r>
                <a:rPr lang="en-US" altLang="en-US" sz="2600">
                  <a:latin typeface="Times New Roman" panose="02020603050405020304" pitchFamily="18" charset="0"/>
                </a:rPr>
                <a:t>q</a:t>
              </a:r>
              <a:r>
                <a:rPr lang="en-US" altLang="en-US" sz="2600" i="0" baseline="-25000">
                  <a:latin typeface="Times New Roman" panose="02020603050405020304" pitchFamily="18" charset="0"/>
                </a:rPr>
                <a:t>1</a:t>
              </a:r>
              <a:r>
                <a:rPr lang="en-US" altLang="en-US" sz="2600" i="0">
                  <a:latin typeface="Times New Roman" panose="02020603050405020304" pitchFamily="18" charset="0"/>
                </a:rPr>
                <a:t>, </a:t>
              </a:r>
              <a:r>
                <a:rPr lang="en-US" altLang="en-US" sz="2600">
                  <a:latin typeface="Times New Roman" panose="02020603050405020304" pitchFamily="18" charset="0"/>
                </a:rPr>
                <a:t>q</a:t>
              </a:r>
              <a:r>
                <a:rPr lang="en-US" altLang="en-US" sz="2600" i="0" baseline="-25000">
                  <a:latin typeface="Times New Roman" panose="02020603050405020304" pitchFamily="18" charset="0"/>
                </a:rPr>
                <a:t>2</a:t>
              </a:r>
              <a:r>
                <a:rPr lang="en-US" altLang="en-US" sz="2600" i="0">
                  <a:latin typeface="Times New Roman" panose="02020603050405020304" pitchFamily="18" charset="0"/>
                </a:rPr>
                <a:t>, </a:t>
              </a:r>
              <a:r>
                <a:rPr lang="en-US" altLang="en-US" sz="2600">
                  <a:latin typeface="Times New Roman" panose="02020603050405020304" pitchFamily="18" charset="0"/>
                </a:rPr>
                <a:t>q</a:t>
              </a:r>
              <a:r>
                <a:rPr lang="en-US" altLang="en-US" sz="2600" i="0" baseline="-25000">
                  <a:latin typeface="Times New Roman" panose="02020603050405020304" pitchFamily="18" charset="0"/>
                </a:rPr>
                <a:t>3</a:t>
              </a:r>
              <a:r>
                <a:rPr lang="en-US" altLang="en-US" sz="2600" i="0">
                  <a:latin typeface="Times New Roman" panose="02020603050405020304" pitchFamily="18" charset="0"/>
                </a:rPr>
                <a:t>, …</a:t>
              </a:r>
            </a:p>
            <a:p>
              <a:pPr eaLnBrk="1" hangingPunct="1">
                <a:lnSpc>
                  <a:spcPct val="95000"/>
                </a:lnSpc>
                <a:spcBef>
                  <a:spcPct val="20000"/>
                </a:spcBef>
                <a:spcAft>
                  <a:spcPct val="20000"/>
                </a:spcAft>
                <a:buClr>
                  <a:srgbClr val="93001B"/>
                </a:buClr>
                <a:buFont typeface="Wingdings" pitchFamily="2" charset="2"/>
                <a:buChar char="§"/>
              </a:pPr>
              <a:r>
                <a:rPr lang="en-US" altLang="en-US" sz="2600" i="0"/>
                <a:t>The contribution to the total flux for any charge</a:t>
              </a:r>
              <a:r>
                <a:rPr lang="en-US" altLang="en-US" sz="2600" i="0">
                  <a:latin typeface="Times New Roman" panose="02020603050405020304" pitchFamily="18" charset="0"/>
                </a:rPr>
                <a:t> </a:t>
              </a:r>
              <a:r>
                <a:rPr lang="en-US" altLang="en-US" sz="2600">
                  <a:latin typeface="Times New Roman" panose="02020603050405020304" pitchFamily="18" charset="0"/>
                </a:rPr>
                <a:t>q</a:t>
              </a:r>
              <a:r>
                <a:rPr lang="en-US" altLang="en-US" sz="2600" baseline="-25000">
                  <a:latin typeface="Times New Roman" panose="02020603050405020304" pitchFamily="18" charset="0"/>
                </a:rPr>
                <a:t>i</a:t>
              </a:r>
              <a:r>
                <a:rPr lang="en-US" altLang="en-US" sz="2600" i="0">
                  <a:latin typeface="Times New Roman" panose="02020603050405020304" pitchFamily="18" charset="0"/>
                </a:rPr>
                <a:t> </a:t>
              </a:r>
              <a:r>
                <a:rPr lang="en-US" altLang="en-US" sz="2600" i="0"/>
                <a:t>inside the surface is</a:t>
              </a:r>
              <a:r>
                <a:rPr lang="en-US" altLang="en-US" sz="2600" i="0">
                  <a:latin typeface="Times New Roman" panose="02020603050405020304" pitchFamily="18" charset="0"/>
                </a:rPr>
                <a:t> </a:t>
              </a:r>
              <a:r>
                <a:rPr lang="en-US" altLang="en-US" sz="2600">
                  <a:latin typeface="Times New Roman" panose="02020603050405020304" pitchFamily="18" charset="0"/>
                </a:rPr>
                <a:t>q</a:t>
              </a:r>
              <a:r>
                <a:rPr lang="en-US" altLang="en-US" sz="2600" baseline="-25000">
                  <a:latin typeface="Times New Roman" panose="02020603050405020304" pitchFamily="18" charset="0"/>
                </a:rPr>
                <a:t>i</a:t>
              </a:r>
              <a:r>
                <a:rPr lang="en-US" altLang="en-US" sz="2600" i="0">
                  <a:latin typeface="Times New Roman" panose="02020603050405020304" pitchFamily="18" charset="0"/>
                </a:rPr>
                <a:t>/   </a:t>
              </a:r>
              <a:r>
                <a:rPr lang="en-US" altLang="en-US" sz="2600" i="0"/>
                <a:t>.</a:t>
              </a:r>
              <a:endParaRPr lang="en-US" altLang="en-US" sz="2600" i="0" baseline="-25000">
                <a:latin typeface="Times New Roman" panose="02020603050405020304" pitchFamily="18" charset="0"/>
              </a:endParaRPr>
            </a:p>
            <a:p>
              <a:pPr eaLnBrk="1" hangingPunct="1">
                <a:lnSpc>
                  <a:spcPct val="95000"/>
                </a:lnSpc>
                <a:spcBef>
                  <a:spcPct val="20000"/>
                </a:spcBef>
                <a:spcAft>
                  <a:spcPct val="20000"/>
                </a:spcAft>
                <a:buClr>
                  <a:srgbClr val="93001B"/>
                </a:buClr>
                <a:buFont typeface="Wingdings" pitchFamily="2" charset="2"/>
                <a:buChar char="§"/>
              </a:pPr>
              <a:r>
                <a:rPr lang="en-US" altLang="en-US" sz="2600" i="0"/>
                <a:t>The contribution for any charge outside the surface </a:t>
              </a:r>
              <a:br>
                <a:rPr lang="en-US" altLang="en-US" sz="2600" i="0"/>
              </a:br>
              <a:r>
                <a:rPr lang="en-US" altLang="en-US" sz="2600" i="0"/>
                <a:t>is zero.</a:t>
              </a:r>
              <a:endParaRPr lang="en-US" altLang="en-US" sz="2600" i="0">
                <a:latin typeface="Times New Roman" panose="02020603050405020304" pitchFamily="18" charset="0"/>
              </a:endParaRPr>
            </a:p>
            <a:p>
              <a:pPr eaLnBrk="1" hangingPunct="1">
                <a:lnSpc>
                  <a:spcPct val="95000"/>
                </a:lnSpc>
                <a:spcBef>
                  <a:spcPct val="20000"/>
                </a:spcBef>
                <a:spcAft>
                  <a:spcPct val="20000"/>
                </a:spcAft>
                <a:buClr>
                  <a:srgbClr val="93001B"/>
                </a:buClr>
                <a:buFont typeface="Wingdings" pitchFamily="2" charset="2"/>
                <a:buChar char="§"/>
              </a:pPr>
              <a:r>
                <a:rPr lang="en-US" altLang="en-US" sz="2600" i="0"/>
                <a:t>Defining</a:t>
              </a:r>
              <a:r>
                <a:rPr lang="en-US" altLang="en-US" sz="2600" i="0">
                  <a:latin typeface="Times New Roman" panose="02020603050405020304" pitchFamily="18" charset="0"/>
                </a:rPr>
                <a:t> </a:t>
              </a:r>
              <a:r>
                <a:rPr lang="en-US" altLang="en-US" sz="2600">
                  <a:latin typeface="Times New Roman" panose="02020603050405020304" pitchFamily="18" charset="0"/>
                </a:rPr>
                <a:t>Q</a:t>
              </a:r>
              <a:r>
                <a:rPr lang="en-US" altLang="en-US" sz="2600" i="0" baseline="-25000">
                  <a:latin typeface="Times New Roman" panose="02020603050405020304" pitchFamily="18" charset="0"/>
                </a:rPr>
                <a:t>in</a:t>
              </a:r>
              <a:r>
                <a:rPr lang="en-US" altLang="en-US" sz="2600" i="0">
                  <a:latin typeface="Times New Roman" panose="02020603050405020304" pitchFamily="18" charset="0"/>
                </a:rPr>
                <a:t> </a:t>
              </a:r>
              <a:r>
                <a:rPr lang="en-US" altLang="en-US" sz="2600" i="0"/>
                <a:t>to be the sum </a:t>
              </a:r>
              <a:br>
                <a:rPr lang="en-US" altLang="en-US" sz="2600" i="0"/>
              </a:br>
              <a:r>
                <a:rPr lang="en-US" altLang="en-US" sz="2600" i="0"/>
                <a:t>of all the charge inside the surface, we find</a:t>
              </a:r>
              <a:r>
                <a:rPr lang="en-US" altLang="en-US" sz="2600" i="0">
                  <a:latin typeface="Times New Roman" panose="02020603050405020304" pitchFamily="18" charset="0"/>
                </a:rPr>
                <a:t> </a:t>
              </a:r>
              <a:r>
                <a:rPr lang="en-US" altLang="en-US" sz="2600" i="0">
                  <a:latin typeface="Times New Roman" panose="02020603050405020304" pitchFamily="18" charset="0"/>
                  <a:sym typeface="Symbol" pitchFamily="2" charset="2"/>
                </a:rPr>
                <a:t></a:t>
              </a:r>
              <a:r>
                <a:rPr lang="en-US" altLang="en-US" sz="2600" i="0" baseline="-25000">
                  <a:latin typeface="Times New Roman" panose="02020603050405020304" pitchFamily="18" charset="0"/>
                </a:rPr>
                <a:t>e</a:t>
              </a:r>
              <a:r>
                <a:rPr lang="en-US" altLang="en-US" sz="2600" i="0">
                  <a:latin typeface="Times New Roman" panose="02020603050405020304" pitchFamily="18" charset="0"/>
                </a:rPr>
                <a:t> </a:t>
              </a:r>
              <a:r>
                <a:rPr lang="en-US" altLang="en-US" sz="2600" i="0">
                  <a:latin typeface="Times New Roman" panose="02020603050405020304" pitchFamily="18" charset="0"/>
                  <a:sym typeface="Symbol" pitchFamily="2" charset="2"/>
                </a:rPr>
                <a:t></a:t>
              </a:r>
              <a:r>
                <a:rPr lang="en-US" altLang="en-US" sz="2600" i="0">
                  <a:latin typeface="Times New Roman" panose="02020603050405020304" pitchFamily="18" charset="0"/>
                </a:rPr>
                <a:t> </a:t>
              </a:r>
              <a:r>
                <a:rPr lang="en-US" altLang="en-US" sz="2600">
                  <a:latin typeface="Times New Roman" panose="02020603050405020304" pitchFamily="18" charset="0"/>
                </a:rPr>
                <a:t>Q</a:t>
              </a:r>
              <a:r>
                <a:rPr lang="en-US" altLang="en-US" sz="2600" i="0" baseline="-25000">
                  <a:latin typeface="Times New Roman" panose="02020603050405020304" pitchFamily="18" charset="0"/>
                </a:rPr>
                <a:t>in</a:t>
              </a:r>
              <a:r>
                <a:rPr lang="en-US" altLang="en-US" sz="2600" i="0">
                  <a:latin typeface="Times New Roman" panose="02020603050405020304" pitchFamily="18" charset="0"/>
                </a:rPr>
                <a:t>/   </a:t>
              </a:r>
              <a:r>
                <a:rPr lang="en-US" altLang="en-US" sz="2600" i="0"/>
                <a:t>.</a:t>
              </a:r>
              <a:endParaRPr lang="en-US" altLang="en-US" sz="2600" i="0">
                <a:latin typeface="Times New Roman" panose="02020603050405020304" pitchFamily="18" charset="0"/>
              </a:endParaRPr>
            </a:p>
          </p:txBody>
        </p:sp>
        <p:sp>
          <p:nvSpPr>
            <p:cNvPr id="101382" name="Text Box 8">
              <a:extLst>
                <a:ext uri="{FF2B5EF4-FFF2-40B4-BE49-F238E27FC236}">
                  <a16:creationId xmlns:a16="http://schemas.microsoft.com/office/drawing/2014/main" id="{A63658AF-B59C-614D-B1EB-08764261EB0E}"/>
                </a:ext>
              </a:extLst>
            </p:cNvPr>
            <p:cNvSpPr txBox="1">
              <a:spLocks noChangeArrowheads="1"/>
            </p:cNvSpPr>
            <p:nvPr/>
          </p:nvSpPr>
          <p:spPr bwMode="auto">
            <a:xfrm flipV="1">
              <a:off x="1698" y="2059"/>
              <a:ext cx="303" cy="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r>
                <a:rPr lang="en-US" altLang="en-US" sz="2600" i="0" baseline="30000">
                  <a:latin typeface="Times New Roman" panose="02020603050405020304" pitchFamily="18" charset="0"/>
                </a:rPr>
                <a:t>0</a:t>
              </a:r>
              <a:r>
                <a:rPr lang="en-US" altLang="en-US" sz="2600">
                  <a:sym typeface="Symbol" pitchFamily="2" charset="2"/>
                </a:rPr>
                <a:t></a:t>
              </a:r>
              <a:r>
                <a:rPr lang="en-US" altLang="en-US" sz="2600"/>
                <a:t> </a:t>
              </a:r>
            </a:p>
          </p:txBody>
        </p:sp>
        <p:sp>
          <p:nvSpPr>
            <p:cNvPr id="101383" name="Text Box 9">
              <a:extLst>
                <a:ext uri="{FF2B5EF4-FFF2-40B4-BE49-F238E27FC236}">
                  <a16:creationId xmlns:a16="http://schemas.microsoft.com/office/drawing/2014/main" id="{42888151-4AA3-7F40-A264-970C707BCB9F}"/>
                </a:ext>
              </a:extLst>
            </p:cNvPr>
            <p:cNvSpPr txBox="1">
              <a:spLocks noChangeArrowheads="1"/>
            </p:cNvSpPr>
            <p:nvPr/>
          </p:nvSpPr>
          <p:spPr bwMode="auto">
            <a:xfrm flipV="1">
              <a:off x="2478" y="3687"/>
              <a:ext cx="303" cy="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r>
                <a:rPr lang="en-US" altLang="en-US" sz="2600" i="0" baseline="30000">
                  <a:latin typeface="Times New Roman" panose="02020603050405020304" pitchFamily="18" charset="0"/>
                </a:rPr>
                <a:t>0</a:t>
              </a:r>
              <a:r>
                <a:rPr lang="en-US" altLang="en-US" sz="2600">
                  <a:sym typeface="Symbol" pitchFamily="2" charset="2"/>
                </a:rPr>
                <a:t></a:t>
              </a:r>
              <a:r>
                <a:rPr lang="en-US" altLang="en-US" sz="2600"/>
                <a:t> </a:t>
              </a:r>
            </a:p>
          </p:txBody>
        </p:sp>
      </p:grpSp>
      <p:sp>
        <p:nvSpPr>
          <p:cNvPr id="101380" name="Rectangle 11">
            <a:extLst>
              <a:ext uri="{FF2B5EF4-FFF2-40B4-BE49-F238E27FC236}">
                <a16:creationId xmlns:a16="http://schemas.microsoft.com/office/drawing/2014/main" id="{39F1C0C6-4D29-FC47-8336-085F144FC17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27-67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B9E88029-77B9-DC44-B9D0-3ABD5A22EA56}"/>
              </a:ext>
            </a:extLst>
          </p:cNvPr>
          <p:cNvSpPr>
            <a:spLocks noGrp="1" noChangeArrowheads="1"/>
          </p:cNvSpPr>
          <p:nvPr>
            <p:ph type="title" idx="4294967295"/>
          </p:nvPr>
        </p:nvSpPr>
        <p:spPr>
          <a:xfrm>
            <a:off x="76200" y="88900"/>
            <a:ext cx="7772400" cy="457200"/>
          </a:xfrm>
        </p:spPr>
        <p:txBody>
          <a:bodyPr/>
          <a:lstStyle/>
          <a:p>
            <a:pPr algn="l" eaLnBrk="1" hangingPunct="1"/>
            <a:r>
              <a:rPr lang="en-US" altLang="en-US" sz="3200">
                <a:solidFill>
                  <a:schemeClr val="bg1"/>
                </a:solidFill>
              </a:rPr>
              <a:t>Gauss</a:t>
            </a:r>
            <a:r>
              <a:rPr lang="ja-JP" altLang="en-US" sz="3200">
                <a:solidFill>
                  <a:schemeClr val="bg1"/>
                </a:solidFill>
              </a:rPr>
              <a:t>’</a:t>
            </a:r>
            <a:r>
              <a:rPr lang="en-US" altLang="ja-JP" sz="3200">
                <a:solidFill>
                  <a:schemeClr val="bg1"/>
                </a:solidFill>
              </a:rPr>
              <a:t>s Law</a:t>
            </a:r>
            <a:endParaRPr lang="en-US" altLang="en-US" sz="3200">
              <a:solidFill>
                <a:schemeClr val="bg1"/>
              </a:solidFill>
            </a:endParaRPr>
          </a:p>
        </p:txBody>
      </p:sp>
      <p:sp>
        <p:nvSpPr>
          <p:cNvPr id="102402" name="Text Box 3">
            <a:extLst>
              <a:ext uri="{FF2B5EF4-FFF2-40B4-BE49-F238E27FC236}">
                <a16:creationId xmlns:a16="http://schemas.microsoft.com/office/drawing/2014/main" id="{CD91A2F1-D3A6-2544-BBB2-FA96D2F3338C}"/>
              </a:ext>
            </a:extLst>
          </p:cNvPr>
          <p:cNvSpPr txBox="1">
            <a:spLocks noChangeArrowheads="1"/>
          </p:cNvSpPr>
          <p:nvPr/>
        </p:nvSpPr>
        <p:spPr bwMode="auto">
          <a:xfrm>
            <a:off x="368300" y="1549400"/>
            <a:ext cx="8134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i="0"/>
              <a:t>For any </a:t>
            </a:r>
            <a:r>
              <a:rPr lang="en-US" altLang="en-US" sz="2600"/>
              <a:t>closed </a:t>
            </a:r>
            <a:r>
              <a:rPr lang="en-US" altLang="en-US" sz="2600" i="0"/>
              <a:t>surface enclosing total charge </a:t>
            </a:r>
            <a:r>
              <a:rPr lang="en-US" altLang="en-US" sz="2600">
                <a:latin typeface="Times New Roman" panose="02020603050405020304" pitchFamily="18" charset="0"/>
              </a:rPr>
              <a:t>Q</a:t>
            </a:r>
            <a:r>
              <a:rPr lang="en-US" altLang="en-US" sz="2600" i="0" baseline="-25000">
                <a:latin typeface="Times New Roman" panose="02020603050405020304" pitchFamily="18" charset="0"/>
              </a:rPr>
              <a:t>in</a:t>
            </a:r>
            <a:r>
              <a:rPr lang="en-US" altLang="en-US" sz="2600" i="0"/>
              <a:t>, the net electric flux through the surface is:</a:t>
            </a:r>
          </a:p>
        </p:txBody>
      </p:sp>
      <p:sp>
        <p:nvSpPr>
          <p:cNvPr id="102403" name="Text Box 5">
            <a:extLst>
              <a:ext uri="{FF2B5EF4-FFF2-40B4-BE49-F238E27FC236}">
                <a16:creationId xmlns:a16="http://schemas.microsoft.com/office/drawing/2014/main" id="{224652C2-B2C2-9546-A4C1-750B774C22DE}"/>
              </a:ext>
            </a:extLst>
          </p:cNvPr>
          <p:cNvSpPr txBox="1">
            <a:spLocks noChangeArrowheads="1"/>
          </p:cNvSpPr>
          <p:nvPr/>
        </p:nvSpPr>
        <p:spPr bwMode="auto">
          <a:xfrm>
            <a:off x="376238" y="4297363"/>
            <a:ext cx="8134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i="0">
                <a:cs typeface="Arial" panose="020B0604020202020204" pitchFamily="34" charset="0"/>
              </a:rPr>
              <a:t>This result for the electric flux is known as </a:t>
            </a:r>
            <a:r>
              <a:rPr lang="en-US" altLang="en-US" sz="2600" b="1" i="0">
                <a:cs typeface="Arial" panose="020B0604020202020204" pitchFamily="34" charset="0"/>
              </a:rPr>
              <a:t>Gauss</a:t>
            </a:r>
            <a:r>
              <a:rPr lang="ja-JP" altLang="en-US" sz="2600" b="1" i="0">
                <a:cs typeface="Arial" panose="020B0604020202020204" pitchFamily="34" charset="0"/>
              </a:rPr>
              <a:t>’</a:t>
            </a:r>
            <a:r>
              <a:rPr lang="en-US" altLang="ja-JP" sz="2600" b="1" i="0">
                <a:cs typeface="Arial" panose="020B0604020202020204" pitchFamily="34" charset="0"/>
              </a:rPr>
              <a:t>s Law.</a:t>
            </a:r>
            <a:endParaRPr lang="en-US" altLang="en-US" b="1" i="0">
              <a:cs typeface="Arial" panose="020B0604020202020204" pitchFamily="34" charset="0"/>
            </a:endParaRPr>
          </a:p>
        </p:txBody>
      </p:sp>
      <p:pic>
        <p:nvPicPr>
          <p:cNvPr id="102404" name="Picture 6" descr="27_KeyEquation_03">
            <a:extLst>
              <a:ext uri="{FF2B5EF4-FFF2-40B4-BE49-F238E27FC236}">
                <a16:creationId xmlns:a16="http://schemas.microsoft.com/office/drawing/2014/main" id="{9008FAAF-188E-D84E-9A97-016166A96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77" r="26262" b="15738"/>
          <a:stretch>
            <a:fillRect/>
          </a:stretch>
        </p:blipFill>
        <p:spPr bwMode="auto">
          <a:xfrm>
            <a:off x="2057400" y="2881313"/>
            <a:ext cx="487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Rectangle 7">
            <a:extLst>
              <a:ext uri="{FF2B5EF4-FFF2-40B4-BE49-F238E27FC236}">
                <a16:creationId xmlns:a16="http://schemas.microsoft.com/office/drawing/2014/main" id="{DC62423A-E6C0-B749-897D-F3F7B8B735D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27-68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DD3B371F-942D-6840-AF5F-AD5DFC28D9C2}"/>
              </a:ext>
            </a:extLst>
          </p:cNvPr>
          <p:cNvSpPr>
            <a:spLocks noGrp="1" noChangeArrowheads="1"/>
          </p:cNvSpPr>
          <p:nvPr>
            <p:ph type="title" idx="4294967295"/>
          </p:nvPr>
        </p:nvSpPr>
        <p:spPr>
          <a:xfrm>
            <a:off x="76200" y="12700"/>
            <a:ext cx="7772400" cy="609600"/>
          </a:xfrm>
        </p:spPr>
        <p:txBody>
          <a:bodyPr/>
          <a:lstStyle/>
          <a:p>
            <a:pPr algn="l" eaLnBrk="1" hangingPunct="1"/>
            <a:r>
              <a:rPr lang="en-US" altLang="en-US" sz="3200">
                <a:solidFill>
                  <a:schemeClr val="bg1"/>
                </a:solidFill>
              </a:rPr>
              <a:t>Using Gauss</a:t>
            </a:r>
            <a:r>
              <a:rPr lang="ja-JP" altLang="en-US" sz="3200">
                <a:solidFill>
                  <a:schemeClr val="bg1"/>
                </a:solidFill>
              </a:rPr>
              <a:t>’</a:t>
            </a:r>
            <a:r>
              <a:rPr lang="en-US" altLang="ja-JP" sz="3200">
                <a:solidFill>
                  <a:schemeClr val="bg1"/>
                </a:solidFill>
              </a:rPr>
              <a:t>s Law</a:t>
            </a:r>
            <a:endParaRPr lang="en-US" altLang="en-US" sz="3200">
              <a:solidFill>
                <a:schemeClr val="bg1"/>
              </a:solidFill>
            </a:endParaRPr>
          </a:p>
        </p:txBody>
      </p:sp>
      <p:sp>
        <p:nvSpPr>
          <p:cNvPr id="115714" name="Text Box 3">
            <a:extLst>
              <a:ext uri="{FF2B5EF4-FFF2-40B4-BE49-F238E27FC236}">
                <a16:creationId xmlns:a16="http://schemas.microsoft.com/office/drawing/2014/main" id="{7331C573-CE8A-B843-BCBA-03D68000B2CF}"/>
              </a:ext>
            </a:extLst>
          </p:cNvPr>
          <p:cNvSpPr txBox="1">
            <a:spLocks noChangeArrowheads="1"/>
          </p:cNvSpPr>
          <p:nvPr/>
        </p:nvSpPr>
        <p:spPr bwMode="auto">
          <a:xfrm>
            <a:off x="50800" y="1181100"/>
            <a:ext cx="84836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9900" indent="-469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5000"/>
              </a:spcBef>
              <a:spcAft>
                <a:spcPct val="25000"/>
              </a:spcAft>
              <a:buClr>
                <a:schemeClr val="tx1"/>
              </a:buClr>
              <a:buFont typeface="Arial" panose="020B0604020202020204" pitchFamily="34" charset="0"/>
              <a:buAutoNum type="arabicPeriod"/>
            </a:pPr>
            <a:r>
              <a:rPr lang="en-US" altLang="en-US" sz="2600" i="0"/>
              <a:t>Gauss</a:t>
            </a:r>
            <a:r>
              <a:rPr lang="ja-JP" altLang="en-US" sz="2600" i="0"/>
              <a:t>’</a:t>
            </a:r>
            <a:r>
              <a:rPr lang="en-US" altLang="ja-JP" sz="2600" i="0"/>
              <a:t>s law applies only to a </a:t>
            </a:r>
            <a:r>
              <a:rPr lang="en-US" altLang="ja-JP" sz="2600"/>
              <a:t>closed </a:t>
            </a:r>
            <a:r>
              <a:rPr lang="en-US" altLang="ja-JP" sz="2600" i="0"/>
              <a:t>surface, called </a:t>
            </a:r>
            <a:br>
              <a:rPr lang="en-US" altLang="ja-JP" sz="2600" i="0"/>
            </a:br>
            <a:r>
              <a:rPr lang="en-US" altLang="ja-JP" sz="2600" i="0"/>
              <a:t>a Gaussian surface.</a:t>
            </a:r>
          </a:p>
          <a:p>
            <a:pPr eaLnBrk="1" hangingPunct="1">
              <a:lnSpc>
                <a:spcPct val="95000"/>
              </a:lnSpc>
              <a:spcBef>
                <a:spcPct val="25000"/>
              </a:spcBef>
              <a:spcAft>
                <a:spcPct val="25000"/>
              </a:spcAft>
              <a:buClr>
                <a:schemeClr val="tx1"/>
              </a:buClr>
              <a:buFont typeface="Arial" panose="020B0604020202020204" pitchFamily="34" charset="0"/>
              <a:buAutoNum type="arabicPeriod"/>
            </a:pPr>
            <a:r>
              <a:rPr lang="en-US" altLang="en-US" sz="2600" i="0"/>
              <a:t>A Gaussian surface is not a physical surface. It need not coincide with the boundary of any physical object (although it could if we wished). It is an imaginary, mathematical surface in the space surrounding one or more charges.</a:t>
            </a:r>
          </a:p>
          <a:p>
            <a:pPr eaLnBrk="1" hangingPunct="1">
              <a:lnSpc>
                <a:spcPct val="95000"/>
              </a:lnSpc>
              <a:spcBef>
                <a:spcPct val="25000"/>
              </a:spcBef>
              <a:spcAft>
                <a:spcPct val="25000"/>
              </a:spcAft>
              <a:buClr>
                <a:schemeClr val="tx1"/>
              </a:buClr>
              <a:buFont typeface="Arial" panose="020B0604020202020204" pitchFamily="34" charset="0"/>
              <a:buAutoNum type="arabicPeriod"/>
            </a:pPr>
            <a:r>
              <a:rPr lang="en-US" altLang="en-US" sz="2600" i="0"/>
              <a:t>We can</a:t>
            </a:r>
            <a:r>
              <a:rPr lang="ja-JP" altLang="en-US" sz="2600" i="0"/>
              <a:t>’</a:t>
            </a:r>
            <a:r>
              <a:rPr lang="en-US" altLang="ja-JP" sz="2600" i="0"/>
              <a:t>t find the electric field from Gauss</a:t>
            </a:r>
            <a:r>
              <a:rPr lang="ja-JP" altLang="en-US" sz="2600" i="0"/>
              <a:t>’</a:t>
            </a:r>
            <a:r>
              <a:rPr lang="en-US" altLang="ja-JP" sz="2600" i="0"/>
              <a:t>s law alone. We need to apply Gauss</a:t>
            </a:r>
            <a:r>
              <a:rPr lang="ja-JP" altLang="en-US" sz="2600" i="0"/>
              <a:t>’</a:t>
            </a:r>
            <a:r>
              <a:rPr lang="en-US" altLang="ja-JP" sz="2600" i="0"/>
              <a:t>s law in situations where, from symmetry and superposition, we already can guess the </a:t>
            </a:r>
            <a:r>
              <a:rPr lang="en-US" altLang="ja-JP" sz="2600"/>
              <a:t>shape </a:t>
            </a:r>
            <a:r>
              <a:rPr lang="en-US" altLang="ja-JP" sz="2600" i="0"/>
              <a:t>of the field.</a:t>
            </a:r>
            <a:endParaRPr lang="en-US" altLang="en-US" sz="2600" i="0"/>
          </a:p>
        </p:txBody>
      </p:sp>
      <p:sp>
        <p:nvSpPr>
          <p:cNvPr id="115715" name="Rectangle 4">
            <a:extLst>
              <a:ext uri="{FF2B5EF4-FFF2-40B4-BE49-F238E27FC236}">
                <a16:creationId xmlns:a16="http://schemas.microsoft.com/office/drawing/2014/main" id="{062A014C-FA28-694A-AD00-3887AAAEC4C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27-75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descr="27_ProblemSolvingStrat_01">
            <a:extLst>
              <a:ext uri="{FF2B5EF4-FFF2-40B4-BE49-F238E27FC236}">
                <a16:creationId xmlns:a16="http://schemas.microsoft.com/office/drawing/2014/main" id="{80149966-410E-9A4B-BFDE-54A0A5378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837"/>
          <a:stretch>
            <a:fillRect/>
          </a:stretch>
        </p:blipFill>
        <p:spPr bwMode="auto">
          <a:xfrm>
            <a:off x="682625" y="901700"/>
            <a:ext cx="777557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a:extLst>
              <a:ext uri="{FF2B5EF4-FFF2-40B4-BE49-F238E27FC236}">
                <a16:creationId xmlns:a16="http://schemas.microsoft.com/office/drawing/2014/main" id="{08D88BCA-C2AE-5141-9475-0132DD8E87F2}"/>
              </a:ext>
            </a:extLst>
          </p:cNvPr>
          <p:cNvSpPr>
            <a:spLocks noGrp="1" noChangeArrowheads="1"/>
          </p:cNvSpPr>
          <p:nvPr>
            <p:ph type="title" idx="4294967295"/>
          </p:nvPr>
        </p:nvSpPr>
        <p:spPr>
          <a:xfrm>
            <a:off x="76200" y="114300"/>
            <a:ext cx="7772400" cy="411163"/>
          </a:xfrm>
        </p:spPr>
        <p:txBody>
          <a:bodyPr/>
          <a:lstStyle/>
          <a:p>
            <a:pPr algn="l" eaLnBrk="1" hangingPunct="1"/>
            <a:r>
              <a:rPr lang="en-US" altLang="en-US" sz="3200">
                <a:solidFill>
                  <a:schemeClr val="bg1"/>
                </a:solidFill>
              </a:rPr>
              <a:t>Problem-Solving Strategy: Gauss</a:t>
            </a:r>
            <a:r>
              <a:rPr lang="ja-JP" altLang="en-US" sz="3200">
                <a:solidFill>
                  <a:schemeClr val="bg1"/>
                </a:solidFill>
              </a:rPr>
              <a:t>’</a:t>
            </a:r>
            <a:r>
              <a:rPr lang="en-US" altLang="ja-JP" sz="3200">
                <a:solidFill>
                  <a:schemeClr val="bg1"/>
                </a:solidFill>
              </a:rPr>
              <a:t>s Law</a:t>
            </a:r>
            <a:endParaRPr lang="en-US" altLang="en-US" sz="3200">
              <a:solidFill>
                <a:schemeClr val="bg1"/>
              </a:solidFill>
            </a:endParaRPr>
          </a:p>
        </p:txBody>
      </p:sp>
      <p:sp>
        <p:nvSpPr>
          <p:cNvPr id="116739" name="Rectangle 5">
            <a:extLst>
              <a:ext uri="{FF2B5EF4-FFF2-40B4-BE49-F238E27FC236}">
                <a16:creationId xmlns:a16="http://schemas.microsoft.com/office/drawing/2014/main" id="{8B310C30-0831-F64C-B6D7-8AE17CB58C9F}"/>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27-76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749320B2-0C95-4E46-A84E-B579B0486E66}"/>
              </a:ext>
            </a:extLst>
          </p:cNvPr>
          <p:cNvSpPr>
            <a:spLocks noGrp="1" noChangeArrowheads="1"/>
          </p:cNvSpPr>
          <p:nvPr>
            <p:ph type="title" idx="4294967295"/>
          </p:nvPr>
        </p:nvSpPr>
        <p:spPr>
          <a:xfrm>
            <a:off x="76200" y="50800"/>
            <a:ext cx="8305800" cy="541338"/>
          </a:xfrm>
        </p:spPr>
        <p:txBody>
          <a:bodyPr/>
          <a:lstStyle/>
          <a:p>
            <a:pPr algn="l" eaLnBrk="1" hangingPunct="1"/>
            <a:r>
              <a:rPr lang="en-US" altLang="en-US" sz="3200">
                <a:solidFill>
                  <a:schemeClr val="bg1"/>
                </a:solidFill>
              </a:rPr>
              <a:t>Example 27.3 Outside a Sphere of Charge</a:t>
            </a:r>
          </a:p>
        </p:txBody>
      </p:sp>
      <p:pic>
        <p:nvPicPr>
          <p:cNvPr id="128002" name="Picture 4" descr="27_23_Figure">
            <a:extLst>
              <a:ext uri="{FF2B5EF4-FFF2-40B4-BE49-F238E27FC236}">
                <a16:creationId xmlns:a16="http://schemas.microsoft.com/office/drawing/2014/main" id="{2D1E57E9-02F7-964B-A520-259BD6BF6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85"/>
          <a:stretch>
            <a:fillRect/>
          </a:stretch>
        </p:blipFill>
        <p:spPr bwMode="auto">
          <a:xfrm>
            <a:off x="976313" y="1089025"/>
            <a:ext cx="71882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5">
            <a:extLst>
              <a:ext uri="{FF2B5EF4-FFF2-40B4-BE49-F238E27FC236}">
                <a16:creationId xmlns:a16="http://schemas.microsoft.com/office/drawing/2014/main" id="{48395FB1-838F-EE4B-A458-01236AC40A4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27-83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894D903B-CFEA-7346-B8C0-5230F9DAF3E5}"/>
              </a:ext>
            </a:extLst>
          </p:cNvPr>
          <p:cNvSpPr>
            <a:spLocks noGrp="1" noChangeArrowheads="1"/>
          </p:cNvSpPr>
          <p:nvPr>
            <p:ph type="title" idx="4294967295"/>
          </p:nvPr>
        </p:nvSpPr>
        <p:spPr>
          <a:xfrm>
            <a:off x="76200" y="50800"/>
            <a:ext cx="8305800" cy="533400"/>
          </a:xfrm>
        </p:spPr>
        <p:txBody>
          <a:bodyPr/>
          <a:lstStyle/>
          <a:p>
            <a:pPr algn="l" eaLnBrk="1" hangingPunct="1"/>
            <a:r>
              <a:rPr lang="en-US" altLang="en-US" sz="3200">
                <a:solidFill>
                  <a:schemeClr val="bg1"/>
                </a:solidFill>
              </a:rPr>
              <a:t>Example 27.3 Outside a Sphere of Charge</a:t>
            </a:r>
          </a:p>
        </p:txBody>
      </p:sp>
      <p:pic>
        <p:nvPicPr>
          <p:cNvPr id="129026" name="Picture 4" descr="CH27_PPT_Slide_27-83">
            <a:extLst>
              <a:ext uri="{FF2B5EF4-FFF2-40B4-BE49-F238E27FC236}">
                <a16:creationId xmlns:a16="http://schemas.microsoft.com/office/drawing/2014/main" id="{6F9D3BA0-4D6C-CC43-B966-8E675E79C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385888"/>
            <a:ext cx="782320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5">
            <a:extLst>
              <a:ext uri="{FF2B5EF4-FFF2-40B4-BE49-F238E27FC236}">
                <a16:creationId xmlns:a16="http://schemas.microsoft.com/office/drawing/2014/main" id="{9373D645-297F-5B47-B27D-A3D1AD8A731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27-84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3">
            <a:extLst>
              <a:ext uri="{FF2B5EF4-FFF2-40B4-BE49-F238E27FC236}">
                <a16:creationId xmlns:a16="http://schemas.microsoft.com/office/drawing/2014/main" id="{E6F23040-4A2C-3646-B467-7B1AC3DD25E9}"/>
              </a:ext>
            </a:extLst>
          </p:cNvPr>
          <p:cNvSpPr>
            <a:spLocks noGrp="1" noChangeArrowheads="1"/>
          </p:cNvSpPr>
          <p:nvPr>
            <p:ph type="title" idx="4294967295"/>
          </p:nvPr>
        </p:nvSpPr>
        <p:spPr>
          <a:xfrm>
            <a:off x="76200" y="88900"/>
            <a:ext cx="8229600" cy="450850"/>
          </a:xfrm>
        </p:spPr>
        <p:txBody>
          <a:bodyPr/>
          <a:lstStyle/>
          <a:p>
            <a:pPr algn="l" eaLnBrk="1" hangingPunct="1"/>
            <a:r>
              <a:rPr lang="en-US" altLang="en-US" sz="3200">
                <a:solidFill>
                  <a:schemeClr val="bg1"/>
                </a:solidFill>
              </a:rPr>
              <a:t>Chapter 27 Preview</a:t>
            </a:r>
          </a:p>
        </p:txBody>
      </p:sp>
      <p:pic>
        <p:nvPicPr>
          <p:cNvPr id="18434" name="Picture 4" descr="27_ChPreview_02">
            <a:extLst>
              <a:ext uri="{FF2B5EF4-FFF2-40B4-BE49-F238E27FC236}">
                <a16:creationId xmlns:a16="http://schemas.microsoft.com/office/drawing/2014/main" id="{CABE56A4-3406-954D-A569-A5CB06CE5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484" b="17690"/>
          <a:stretch>
            <a:fillRect/>
          </a:stretch>
        </p:blipFill>
        <p:spPr bwMode="auto">
          <a:xfrm>
            <a:off x="2130425" y="1435100"/>
            <a:ext cx="487362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5">
            <a:extLst>
              <a:ext uri="{FF2B5EF4-FFF2-40B4-BE49-F238E27FC236}">
                <a16:creationId xmlns:a16="http://schemas.microsoft.com/office/drawing/2014/main" id="{DB6DA6AE-6F37-0745-8501-C086C490FDB5}"/>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7D8FE8E0-FD22-DD47-992B-1D49A237DBCE}"/>
              </a:ext>
            </a:extLst>
          </p:cNvPr>
          <p:cNvSpPr>
            <a:spLocks noGrp="1" noChangeArrowheads="1"/>
          </p:cNvSpPr>
          <p:nvPr>
            <p:ph type="title" idx="4294967295"/>
          </p:nvPr>
        </p:nvSpPr>
        <p:spPr>
          <a:xfrm>
            <a:off x="76200" y="98425"/>
            <a:ext cx="8305800" cy="428625"/>
          </a:xfrm>
        </p:spPr>
        <p:txBody>
          <a:bodyPr/>
          <a:lstStyle/>
          <a:p>
            <a:pPr algn="l" eaLnBrk="1" hangingPunct="1"/>
            <a:r>
              <a:rPr lang="en-US" altLang="en-US" sz="3200">
                <a:solidFill>
                  <a:schemeClr val="bg1"/>
                </a:solidFill>
              </a:rPr>
              <a:t>Example 27.3 Outside a Sphere of Charge</a:t>
            </a:r>
          </a:p>
        </p:txBody>
      </p:sp>
      <p:pic>
        <p:nvPicPr>
          <p:cNvPr id="130050" name="Picture 4" descr="CH27_PPT_Slide_27-84">
            <a:extLst>
              <a:ext uri="{FF2B5EF4-FFF2-40B4-BE49-F238E27FC236}">
                <a16:creationId xmlns:a16="http://schemas.microsoft.com/office/drawing/2014/main" id="{45DF4B3A-DAD8-2F4B-A037-F6585B16F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88" y="831850"/>
            <a:ext cx="66770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5">
            <a:extLst>
              <a:ext uri="{FF2B5EF4-FFF2-40B4-BE49-F238E27FC236}">
                <a16:creationId xmlns:a16="http://schemas.microsoft.com/office/drawing/2014/main" id="{363E30D0-A74D-9C4C-BDFC-574D81187AA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27-85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DCD5469F-0D49-3549-AEE0-F343DE165C80}"/>
              </a:ext>
            </a:extLst>
          </p:cNvPr>
          <p:cNvSpPr>
            <a:spLocks noGrp="1" noChangeArrowheads="1"/>
          </p:cNvSpPr>
          <p:nvPr>
            <p:ph type="title" idx="4294967295"/>
          </p:nvPr>
        </p:nvSpPr>
        <p:spPr>
          <a:xfrm>
            <a:off x="76200" y="50800"/>
            <a:ext cx="8305800" cy="544513"/>
          </a:xfrm>
        </p:spPr>
        <p:txBody>
          <a:bodyPr/>
          <a:lstStyle/>
          <a:p>
            <a:pPr algn="l" eaLnBrk="1" hangingPunct="1"/>
            <a:r>
              <a:rPr lang="en-US" altLang="en-US" sz="3200">
                <a:solidFill>
                  <a:schemeClr val="bg1"/>
                </a:solidFill>
              </a:rPr>
              <a:t>Example 27.3 Outside a Sphere of Charge</a:t>
            </a:r>
          </a:p>
        </p:txBody>
      </p:sp>
      <p:pic>
        <p:nvPicPr>
          <p:cNvPr id="131074" name="Picture 5" descr="CH27_PPT_Slide_27-85">
            <a:extLst>
              <a:ext uri="{FF2B5EF4-FFF2-40B4-BE49-F238E27FC236}">
                <a16:creationId xmlns:a16="http://schemas.microsoft.com/office/drawing/2014/main" id="{F9E69F96-AE2B-EF45-86AF-092C4B2D5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561"/>
          <a:stretch>
            <a:fillRect/>
          </a:stretch>
        </p:blipFill>
        <p:spPr bwMode="auto">
          <a:xfrm>
            <a:off x="873125" y="1031875"/>
            <a:ext cx="73977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7" descr="27_23_Figure">
            <a:extLst>
              <a:ext uri="{FF2B5EF4-FFF2-40B4-BE49-F238E27FC236}">
                <a16:creationId xmlns:a16="http://schemas.microsoft.com/office/drawing/2014/main" id="{21286DD6-7D3F-E744-B090-D3958FAF8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585"/>
          <a:stretch>
            <a:fillRect/>
          </a:stretch>
        </p:blipFill>
        <p:spPr bwMode="auto">
          <a:xfrm>
            <a:off x="1854200" y="2555875"/>
            <a:ext cx="54356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8">
            <a:extLst>
              <a:ext uri="{FF2B5EF4-FFF2-40B4-BE49-F238E27FC236}">
                <a16:creationId xmlns:a16="http://schemas.microsoft.com/office/drawing/2014/main" id="{4C0AF113-0931-4F4A-B48F-297D90B99E89}"/>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27-86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a:extLst>
              <a:ext uri="{FF2B5EF4-FFF2-40B4-BE49-F238E27FC236}">
                <a16:creationId xmlns:a16="http://schemas.microsoft.com/office/drawing/2014/main" id="{D98A75AA-168D-D842-B320-2AF374C2AC64}"/>
              </a:ext>
            </a:extLst>
          </p:cNvPr>
          <p:cNvSpPr>
            <a:spLocks noChangeArrowheads="1"/>
          </p:cNvSpPr>
          <p:nvPr/>
        </p:nvSpPr>
        <p:spPr bwMode="auto">
          <a:xfrm>
            <a:off x="0" y="0"/>
            <a:ext cx="9142413" cy="10795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32098" name="Rectangle 2">
            <a:extLst>
              <a:ext uri="{FF2B5EF4-FFF2-40B4-BE49-F238E27FC236}">
                <a16:creationId xmlns:a16="http://schemas.microsoft.com/office/drawing/2014/main" id="{8E8F9351-C6B7-2949-9B04-733049CA3834}"/>
              </a:ext>
            </a:extLst>
          </p:cNvPr>
          <p:cNvSpPr>
            <a:spLocks noGrp="1" noChangeArrowheads="1"/>
          </p:cNvSpPr>
          <p:nvPr>
            <p:ph type="title" idx="4294967295"/>
          </p:nvPr>
        </p:nvSpPr>
        <p:spPr>
          <a:xfrm>
            <a:off x="76200" y="165100"/>
            <a:ext cx="8966200" cy="792163"/>
          </a:xfrm>
        </p:spPr>
        <p:txBody>
          <a:bodyPr/>
          <a:lstStyle/>
          <a:p>
            <a:pPr algn="l" eaLnBrk="1" hangingPunct="1"/>
            <a:r>
              <a:rPr lang="en-US" altLang="en-US" sz="3200">
                <a:solidFill>
                  <a:schemeClr val="bg1"/>
                </a:solidFill>
              </a:rPr>
              <a:t>Example 27.6 The Electric Field of a Plane of Charge</a:t>
            </a:r>
          </a:p>
        </p:txBody>
      </p:sp>
      <p:pic>
        <p:nvPicPr>
          <p:cNvPr id="132099" name="Picture 5" descr="CH27_PPT_Slide_27-86">
            <a:extLst>
              <a:ext uri="{FF2B5EF4-FFF2-40B4-BE49-F238E27FC236}">
                <a16:creationId xmlns:a16="http://schemas.microsoft.com/office/drawing/2014/main" id="{1E1599E2-F6C9-CE4B-8FE8-6A22469DE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181225"/>
            <a:ext cx="8548687"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Rectangle 6">
            <a:extLst>
              <a:ext uri="{FF2B5EF4-FFF2-40B4-BE49-F238E27FC236}">
                <a16:creationId xmlns:a16="http://schemas.microsoft.com/office/drawing/2014/main" id="{11FEEDFD-6DEF-E948-9C2D-8A1080F9423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27-87</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a:extLst>
              <a:ext uri="{FF2B5EF4-FFF2-40B4-BE49-F238E27FC236}">
                <a16:creationId xmlns:a16="http://schemas.microsoft.com/office/drawing/2014/main" id="{EEEFDBB6-1AA3-C846-8989-63DFABD8D276}"/>
              </a:ext>
            </a:extLst>
          </p:cNvPr>
          <p:cNvSpPr>
            <a:spLocks noChangeArrowheads="1"/>
          </p:cNvSpPr>
          <p:nvPr/>
        </p:nvSpPr>
        <p:spPr bwMode="auto">
          <a:xfrm>
            <a:off x="0" y="0"/>
            <a:ext cx="9142413" cy="10795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33122" name="Rectangle 2">
            <a:extLst>
              <a:ext uri="{FF2B5EF4-FFF2-40B4-BE49-F238E27FC236}">
                <a16:creationId xmlns:a16="http://schemas.microsoft.com/office/drawing/2014/main" id="{63B5BB09-55F5-BF4C-827D-8EBA3BBF74A7}"/>
              </a:ext>
            </a:extLst>
          </p:cNvPr>
          <p:cNvSpPr>
            <a:spLocks noGrp="1" noChangeArrowheads="1"/>
          </p:cNvSpPr>
          <p:nvPr>
            <p:ph type="title" idx="4294967295"/>
          </p:nvPr>
        </p:nvSpPr>
        <p:spPr>
          <a:xfrm>
            <a:off x="76200" y="165100"/>
            <a:ext cx="8839200" cy="792163"/>
          </a:xfrm>
        </p:spPr>
        <p:txBody>
          <a:bodyPr/>
          <a:lstStyle/>
          <a:p>
            <a:pPr algn="l" eaLnBrk="1" hangingPunct="1"/>
            <a:r>
              <a:rPr lang="en-US" altLang="en-US" sz="3200">
                <a:solidFill>
                  <a:schemeClr val="bg1"/>
                </a:solidFill>
              </a:rPr>
              <a:t>Example 27.6 The Electric Field of a Plane of Charge</a:t>
            </a:r>
          </a:p>
        </p:txBody>
      </p:sp>
      <p:pic>
        <p:nvPicPr>
          <p:cNvPr id="133123" name="Picture 5" descr="CH27_PPT_Slide_27-87">
            <a:extLst>
              <a:ext uri="{FF2B5EF4-FFF2-40B4-BE49-F238E27FC236}">
                <a16:creationId xmlns:a16="http://schemas.microsoft.com/office/drawing/2014/main" id="{5A7BB3C2-726C-9E40-8443-9A40BCDCD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614488"/>
            <a:ext cx="8548687"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Rectangle 6">
            <a:extLst>
              <a:ext uri="{FF2B5EF4-FFF2-40B4-BE49-F238E27FC236}">
                <a16:creationId xmlns:a16="http://schemas.microsoft.com/office/drawing/2014/main" id="{4D0EBEA9-E36E-B349-9DAA-D87A3EF44FD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27-88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a:extLst>
              <a:ext uri="{FF2B5EF4-FFF2-40B4-BE49-F238E27FC236}">
                <a16:creationId xmlns:a16="http://schemas.microsoft.com/office/drawing/2014/main" id="{30B83B58-3DF6-414C-A116-DFE1EAFF40B3}"/>
              </a:ext>
            </a:extLst>
          </p:cNvPr>
          <p:cNvSpPr>
            <a:spLocks noChangeArrowheads="1"/>
          </p:cNvSpPr>
          <p:nvPr/>
        </p:nvSpPr>
        <p:spPr bwMode="auto">
          <a:xfrm>
            <a:off x="0" y="0"/>
            <a:ext cx="9142413" cy="10795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34146" name="Rectangle 2">
            <a:extLst>
              <a:ext uri="{FF2B5EF4-FFF2-40B4-BE49-F238E27FC236}">
                <a16:creationId xmlns:a16="http://schemas.microsoft.com/office/drawing/2014/main" id="{05AEC8F0-A1AE-384F-AA56-F8257C102F84}"/>
              </a:ext>
            </a:extLst>
          </p:cNvPr>
          <p:cNvSpPr>
            <a:spLocks noGrp="1" noChangeArrowheads="1"/>
          </p:cNvSpPr>
          <p:nvPr>
            <p:ph type="title" idx="4294967295"/>
          </p:nvPr>
        </p:nvSpPr>
        <p:spPr>
          <a:xfrm>
            <a:off x="76200" y="63500"/>
            <a:ext cx="8839200" cy="990600"/>
          </a:xfrm>
        </p:spPr>
        <p:txBody>
          <a:bodyPr/>
          <a:lstStyle/>
          <a:p>
            <a:pPr algn="l" eaLnBrk="1" hangingPunct="1"/>
            <a:r>
              <a:rPr lang="en-US" altLang="en-US" sz="3200">
                <a:solidFill>
                  <a:schemeClr val="bg1"/>
                </a:solidFill>
              </a:rPr>
              <a:t>Example 27.6 The Electric Field of a Plane of Charge</a:t>
            </a:r>
          </a:p>
        </p:txBody>
      </p:sp>
      <p:pic>
        <p:nvPicPr>
          <p:cNvPr id="134147" name="Picture 7" descr="27_27_Figure">
            <a:extLst>
              <a:ext uri="{FF2B5EF4-FFF2-40B4-BE49-F238E27FC236}">
                <a16:creationId xmlns:a16="http://schemas.microsoft.com/office/drawing/2014/main" id="{6C0BD4D3-FCAA-3144-AAA5-AD2D6324A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270"/>
          <a:stretch>
            <a:fillRect/>
          </a:stretch>
        </p:blipFill>
        <p:spPr bwMode="auto">
          <a:xfrm>
            <a:off x="1111250" y="1441450"/>
            <a:ext cx="6919913"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8">
            <a:extLst>
              <a:ext uri="{FF2B5EF4-FFF2-40B4-BE49-F238E27FC236}">
                <a16:creationId xmlns:a16="http://schemas.microsoft.com/office/drawing/2014/main" id="{EDC72389-C4F3-6B40-B05A-279C04BF535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27-89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a:extLst>
              <a:ext uri="{FF2B5EF4-FFF2-40B4-BE49-F238E27FC236}">
                <a16:creationId xmlns:a16="http://schemas.microsoft.com/office/drawing/2014/main" id="{0E56ED23-43A8-244E-B0A3-724AD7FEEAEE}"/>
              </a:ext>
            </a:extLst>
          </p:cNvPr>
          <p:cNvSpPr>
            <a:spLocks noChangeArrowheads="1"/>
          </p:cNvSpPr>
          <p:nvPr/>
        </p:nvSpPr>
        <p:spPr bwMode="auto">
          <a:xfrm>
            <a:off x="0" y="0"/>
            <a:ext cx="9142413" cy="10795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35170" name="Rectangle 2">
            <a:extLst>
              <a:ext uri="{FF2B5EF4-FFF2-40B4-BE49-F238E27FC236}">
                <a16:creationId xmlns:a16="http://schemas.microsoft.com/office/drawing/2014/main" id="{66476804-68FB-6C42-8CEF-910676A819B4}"/>
              </a:ext>
            </a:extLst>
          </p:cNvPr>
          <p:cNvSpPr>
            <a:spLocks noGrp="1" noChangeArrowheads="1"/>
          </p:cNvSpPr>
          <p:nvPr>
            <p:ph type="title" idx="4294967295"/>
          </p:nvPr>
        </p:nvSpPr>
        <p:spPr>
          <a:xfrm>
            <a:off x="76200" y="139700"/>
            <a:ext cx="8534400" cy="838200"/>
          </a:xfrm>
        </p:spPr>
        <p:txBody>
          <a:bodyPr/>
          <a:lstStyle/>
          <a:p>
            <a:pPr algn="l" eaLnBrk="1" hangingPunct="1"/>
            <a:r>
              <a:rPr lang="en-US" altLang="en-US" sz="3200">
                <a:solidFill>
                  <a:schemeClr val="bg1"/>
                </a:solidFill>
              </a:rPr>
              <a:t>Example 27.6 The Electric Field of a Plane of Charge</a:t>
            </a:r>
          </a:p>
        </p:txBody>
      </p:sp>
      <p:pic>
        <p:nvPicPr>
          <p:cNvPr id="135171" name="Picture 5" descr="CH27_PPT_Slide_27-89">
            <a:extLst>
              <a:ext uri="{FF2B5EF4-FFF2-40B4-BE49-F238E27FC236}">
                <a16:creationId xmlns:a16="http://schemas.microsoft.com/office/drawing/2014/main" id="{CE1407EC-A09C-9E45-A016-E538989B0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770063"/>
            <a:ext cx="8548687"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Rectangle 6">
            <a:extLst>
              <a:ext uri="{FF2B5EF4-FFF2-40B4-BE49-F238E27FC236}">
                <a16:creationId xmlns:a16="http://schemas.microsoft.com/office/drawing/2014/main" id="{669A8001-E2FD-9D49-924B-7D4C21FC852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27-90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a:extLst>
              <a:ext uri="{FF2B5EF4-FFF2-40B4-BE49-F238E27FC236}">
                <a16:creationId xmlns:a16="http://schemas.microsoft.com/office/drawing/2014/main" id="{09B21520-7C92-E543-B43F-89D4ABEC035A}"/>
              </a:ext>
            </a:extLst>
          </p:cNvPr>
          <p:cNvSpPr>
            <a:spLocks noChangeArrowheads="1"/>
          </p:cNvSpPr>
          <p:nvPr/>
        </p:nvSpPr>
        <p:spPr bwMode="auto">
          <a:xfrm>
            <a:off x="0" y="0"/>
            <a:ext cx="9142413" cy="10795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36194" name="Rectangle 2">
            <a:extLst>
              <a:ext uri="{FF2B5EF4-FFF2-40B4-BE49-F238E27FC236}">
                <a16:creationId xmlns:a16="http://schemas.microsoft.com/office/drawing/2014/main" id="{61619735-FB6B-C844-AE5B-C08A951A7E53}"/>
              </a:ext>
            </a:extLst>
          </p:cNvPr>
          <p:cNvSpPr>
            <a:spLocks noGrp="1" noChangeArrowheads="1"/>
          </p:cNvSpPr>
          <p:nvPr>
            <p:ph type="title" idx="4294967295"/>
          </p:nvPr>
        </p:nvSpPr>
        <p:spPr>
          <a:xfrm>
            <a:off x="76200" y="127000"/>
            <a:ext cx="8610600" cy="863600"/>
          </a:xfrm>
        </p:spPr>
        <p:txBody>
          <a:bodyPr/>
          <a:lstStyle/>
          <a:p>
            <a:pPr algn="l" eaLnBrk="1" hangingPunct="1"/>
            <a:r>
              <a:rPr lang="en-US" altLang="en-US" sz="3200">
                <a:solidFill>
                  <a:schemeClr val="bg1"/>
                </a:solidFill>
              </a:rPr>
              <a:t>Example 27.6 The Electric Field of a Plane of Charge</a:t>
            </a:r>
          </a:p>
        </p:txBody>
      </p:sp>
      <p:pic>
        <p:nvPicPr>
          <p:cNvPr id="136195" name="Picture 5" descr="CH27_PPT_Slide_27-90">
            <a:extLst>
              <a:ext uri="{FF2B5EF4-FFF2-40B4-BE49-F238E27FC236}">
                <a16:creationId xmlns:a16="http://schemas.microsoft.com/office/drawing/2014/main" id="{E1B48FAD-6496-464A-BE4F-C513A98C5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374775"/>
            <a:ext cx="696912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Rectangle 6">
            <a:extLst>
              <a:ext uri="{FF2B5EF4-FFF2-40B4-BE49-F238E27FC236}">
                <a16:creationId xmlns:a16="http://schemas.microsoft.com/office/drawing/2014/main" id="{4BF5EFA8-9135-DB4D-83C4-15788F1B904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27-91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a:extLst>
              <a:ext uri="{FF2B5EF4-FFF2-40B4-BE49-F238E27FC236}">
                <a16:creationId xmlns:a16="http://schemas.microsoft.com/office/drawing/2014/main" id="{1ED3B116-E185-ED47-85F2-1ED9FF1CE526}"/>
              </a:ext>
            </a:extLst>
          </p:cNvPr>
          <p:cNvSpPr>
            <a:spLocks noChangeArrowheads="1"/>
          </p:cNvSpPr>
          <p:nvPr/>
        </p:nvSpPr>
        <p:spPr bwMode="auto">
          <a:xfrm>
            <a:off x="0" y="0"/>
            <a:ext cx="9142413" cy="10795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37218" name="Rectangle 2">
            <a:extLst>
              <a:ext uri="{FF2B5EF4-FFF2-40B4-BE49-F238E27FC236}">
                <a16:creationId xmlns:a16="http://schemas.microsoft.com/office/drawing/2014/main" id="{1BE60280-DFFD-F742-8C20-24FC2046FC68}"/>
              </a:ext>
            </a:extLst>
          </p:cNvPr>
          <p:cNvSpPr>
            <a:spLocks noGrp="1" noChangeArrowheads="1"/>
          </p:cNvSpPr>
          <p:nvPr>
            <p:ph type="title" idx="4294967295"/>
          </p:nvPr>
        </p:nvSpPr>
        <p:spPr>
          <a:xfrm>
            <a:off x="76200" y="139700"/>
            <a:ext cx="8534400" cy="838200"/>
          </a:xfrm>
        </p:spPr>
        <p:txBody>
          <a:bodyPr/>
          <a:lstStyle/>
          <a:p>
            <a:pPr algn="l" eaLnBrk="1" hangingPunct="1"/>
            <a:r>
              <a:rPr lang="en-US" altLang="en-US" sz="3200">
                <a:solidFill>
                  <a:schemeClr val="bg1"/>
                </a:solidFill>
              </a:rPr>
              <a:t>Example 27.6 The Electric Field of a Plane of Charge</a:t>
            </a:r>
          </a:p>
        </p:txBody>
      </p:sp>
      <p:pic>
        <p:nvPicPr>
          <p:cNvPr id="137219" name="Picture 5" descr="CH27_PPT_Slide_27-91">
            <a:extLst>
              <a:ext uri="{FF2B5EF4-FFF2-40B4-BE49-F238E27FC236}">
                <a16:creationId xmlns:a16="http://schemas.microsoft.com/office/drawing/2014/main" id="{011326EA-FB0C-5943-9270-25A52062D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871663"/>
            <a:ext cx="8548687"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ctangle 6">
            <a:extLst>
              <a:ext uri="{FF2B5EF4-FFF2-40B4-BE49-F238E27FC236}">
                <a16:creationId xmlns:a16="http://schemas.microsoft.com/office/drawing/2014/main" id="{357BA193-0317-9F4A-8D96-361A0FB5C0F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27-92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F0F4749D-A9E9-9A47-B260-55583142C8BE}"/>
              </a:ext>
            </a:extLst>
          </p:cNvPr>
          <p:cNvSpPr>
            <a:spLocks noGrp="1" noChangeArrowheads="1"/>
          </p:cNvSpPr>
          <p:nvPr>
            <p:ph type="title" idx="4294967295"/>
          </p:nvPr>
        </p:nvSpPr>
        <p:spPr>
          <a:xfrm>
            <a:off x="76200" y="76200"/>
            <a:ext cx="7772400" cy="477838"/>
          </a:xfrm>
        </p:spPr>
        <p:txBody>
          <a:bodyPr/>
          <a:lstStyle/>
          <a:p>
            <a:pPr algn="l" eaLnBrk="1" hangingPunct="1"/>
            <a:r>
              <a:rPr lang="en-US" altLang="en-US" sz="3200">
                <a:solidFill>
                  <a:schemeClr val="bg1"/>
                </a:solidFill>
              </a:rPr>
              <a:t>Conductors in Electrostatic Equilibrium</a:t>
            </a:r>
          </a:p>
        </p:txBody>
      </p:sp>
      <p:sp>
        <p:nvSpPr>
          <p:cNvPr id="146434" name="Text Box 5">
            <a:extLst>
              <a:ext uri="{FF2B5EF4-FFF2-40B4-BE49-F238E27FC236}">
                <a16:creationId xmlns:a16="http://schemas.microsoft.com/office/drawing/2014/main" id="{86B46F61-6838-BE40-8395-292DB9C9AD90}"/>
              </a:ext>
            </a:extLst>
          </p:cNvPr>
          <p:cNvSpPr txBox="1">
            <a:spLocks noChangeArrowheads="1"/>
          </p:cNvSpPr>
          <p:nvPr/>
        </p:nvSpPr>
        <p:spPr bwMode="auto">
          <a:xfrm>
            <a:off x="50800" y="1066800"/>
            <a:ext cx="45212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 figure shows a Gaussian surface just inside the physical surface of a conductor that</a:t>
            </a:r>
            <a:r>
              <a:rPr lang="ja-JP" altLang="en-US" sz="2600" i="0"/>
              <a:t>’</a:t>
            </a:r>
            <a:r>
              <a:rPr lang="en-US" altLang="ja-JP" sz="2600" i="0"/>
              <a:t>s </a:t>
            </a:r>
            <a:br>
              <a:rPr lang="en-US" altLang="ja-JP" sz="2600" i="0"/>
            </a:br>
            <a:r>
              <a:rPr lang="en-US" altLang="ja-JP" sz="2600" i="0"/>
              <a:t>in electrostatic equilibrium.</a:t>
            </a:r>
          </a:p>
          <a:p>
            <a:pPr eaLnBrk="1" hangingPunct="1">
              <a:lnSpc>
                <a:spcPct val="95000"/>
              </a:lnSpc>
              <a:spcBef>
                <a:spcPct val="20000"/>
              </a:spcBef>
              <a:spcAft>
                <a:spcPct val="20000"/>
              </a:spcAft>
              <a:buClr>
                <a:srgbClr val="93001B"/>
              </a:buClr>
              <a:buFont typeface="Wingdings" pitchFamily="2" charset="2"/>
              <a:buChar char="§"/>
            </a:pPr>
            <a:r>
              <a:rPr lang="en-US" altLang="en-US" sz="2600" i="0"/>
              <a:t>The electric field must be </a:t>
            </a:r>
            <a:br>
              <a:rPr lang="en-US" altLang="en-US" sz="2600" i="0"/>
            </a:br>
            <a:r>
              <a:rPr lang="en-US" altLang="en-US" sz="2600" i="0"/>
              <a:t>zero at all points within the conductor, or else the electric field would cause the charge carriers to move and it wouldn</a:t>
            </a:r>
            <a:r>
              <a:rPr lang="ja-JP" altLang="en-US" sz="2600" i="0"/>
              <a:t>’</a:t>
            </a:r>
            <a:r>
              <a:rPr lang="en-US" altLang="ja-JP" sz="2600" i="0"/>
              <a:t>t be in equilibrium.</a:t>
            </a:r>
            <a:endParaRPr lang="en-US" altLang="ja-JP" sz="2600" i="0">
              <a:latin typeface="Times New Roman" panose="02020603050405020304" pitchFamily="18" charset="0"/>
            </a:endParaRPr>
          </a:p>
          <a:p>
            <a:pPr eaLnBrk="1" hangingPunct="1">
              <a:lnSpc>
                <a:spcPct val="95000"/>
              </a:lnSpc>
              <a:spcBef>
                <a:spcPct val="20000"/>
              </a:spcBef>
              <a:spcAft>
                <a:spcPct val="20000"/>
              </a:spcAft>
              <a:buClr>
                <a:srgbClr val="93001B"/>
              </a:buClr>
              <a:buFont typeface="Wingdings" pitchFamily="2" charset="2"/>
              <a:buChar char="§"/>
            </a:pPr>
            <a:r>
              <a:rPr lang="en-US" altLang="en-US" sz="2600" i="0"/>
              <a:t>By Gauss</a:t>
            </a:r>
            <a:r>
              <a:rPr lang="ja-JP" altLang="en-US" sz="2600" i="0"/>
              <a:t>’</a:t>
            </a:r>
            <a:r>
              <a:rPr lang="en-US" altLang="ja-JP" sz="2600" i="0"/>
              <a:t>s Law,</a:t>
            </a:r>
            <a:r>
              <a:rPr lang="en-US" altLang="ja-JP" sz="2600" i="0">
                <a:latin typeface="Times New Roman" panose="02020603050405020304" pitchFamily="18" charset="0"/>
              </a:rPr>
              <a:t> </a:t>
            </a:r>
            <a:r>
              <a:rPr lang="en-US" altLang="ja-JP" sz="2600">
                <a:latin typeface="Times New Roman" panose="02020603050405020304" pitchFamily="18" charset="0"/>
              </a:rPr>
              <a:t>Q</a:t>
            </a:r>
            <a:r>
              <a:rPr lang="en-US" altLang="ja-JP" sz="2600" i="0" baseline="-25000">
                <a:latin typeface="Times New Roman" panose="02020603050405020304" pitchFamily="18" charset="0"/>
              </a:rPr>
              <a:t>in</a:t>
            </a:r>
            <a:r>
              <a:rPr lang="en-US" altLang="ja-JP" sz="2600" i="0">
                <a:latin typeface="Times New Roman" panose="02020603050405020304" pitchFamily="18" charset="0"/>
              </a:rPr>
              <a:t> </a:t>
            </a:r>
            <a:r>
              <a:rPr lang="en-US" altLang="ja-JP" sz="2600" i="0">
                <a:latin typeface="Times New Roman" panose="02020603050405020304" pitchFamily="18" charset="0"/>
                <a:sym typeface="Symbol" pitchFamily="2" charset="2"/>
              </a:rPr>
              <a:t></a:t>
            </a:r>
            <a:r>
              <a:rPr lang="en-US" altLang="ja-JP" sz="2600" i="0">
                <a:latin typeface="Times New Roman" panose="02020603050405020304" pitchFamily="18" charset="0"/>
              </a:rPr>
              <a:t> 0.</a:t>
            </a:r>
            <a:endParaRPr lang="en-US" altLang="en-US" sz="2600" i="0">
              <a:latin typeface="Times New Roman" panose="02020603050405020304" pitchFamily="18" charset="0"/>
            </a:endParaRPr>
          </a:p>
        </p:txBody>
      </p:sp>
      <p:pic>
        <p:nvPicPr>
          <p:cNvPr id="146435" name="Picture 5" descr="27_28_Figure">
            <a:extLst>
              <a:ext uri="{FF2B5EF4-FFF2-40B4-BE49-F238E27FC236}">
                <a16:creationId xmlns:a16="http://schemas.microsoft.com/office/drawing/2014/main" id="{CF9A44AE-431A-284C-A422-20F1875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35"/>
          <a:stretch>
            <a:fillRect/>
          </a:stretch>
        </p:blipFill>
        <p:spPr bwMode="auto">
          <a:xfrm>
            <a:off x="4606925" y="1219200"/>
            <a:ext cx="43846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Rectangle 6">
            <a:extLst>
              <a:ext uri="{FF2B5EF4-FFF2-40B4-BE49-F238E27FC236}">
                <a16:creationId xmlns:a16="http://schemas.microsoft.com/office/drawing/2014/main" id="{1FEB2BA0-4FED-C44F-92B0-B37EDAA7EA0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27-97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C9B903A7-AC05-3D44-A4D7-592A72E52A1A}"/>
              </a:ext>
            </a:extLst>
          </p:cNvPr>
          <p:cNvSpPr>
            <a:spLocks noGrp="1" noChangeArrowheads="1"/>
          </p:cNvSpPr>
          <p:nvPr>
            <p:ph type="title" idx="4294967295"/>
          </p:nvPr>
        </p:nvSpPr>
        <p:spPr>
          <a:xfrm>
            <a:off x="76200" y="76200"/>
            <a:ext cx="7772400" cy="477838"/>
          </a:xfrm>
        </p:spPr>
        <p:txBody>
          <a:bodyPr/>
          <a:lstStyle/>
          <a:p>
            <a:pPr algn="l" eaLnBrk="1" hangingPunct="1"/>
            <a:r>
              <a:rPr lang="en-US" altLang="en-US" sz="3200">
                <a:solidFill>
                  <a:schemeClr val="bg1"/>
                </a:solidFill>
              </a:rPr>
              <a:t>Conductors in Electrostatic Equilibrium</a:t>
            </a:r>
          </a:p>
        </p:txBody>
      </p:sp>
      <p:sp>
        <p:nvSpPr>
          <p:cNvPr id="147458" name="Text Box 5">
            <a:extLst>
              <a:ext uri="{FF2B5EF4-FFF2-40B4-BE49-F238E27FC236}">
                <a16:creationId xmlns:a16="http://schemas.microsoft.com/office/drawing/2014/main" id="{E4D84361-ACBF-0A4A-A3E1-CB46F06BEDF5}"/>
              </a:ext>
            </a:extLst>
          </p:cNvPr>
          <p:cNvSpPr txBox="1">
            <a:spLocks noChangeArrowheads="1"/>
          </p:cNvSpPr>
          <p:nvPr/>
        </p:nvSpPr>
        <p:spPr bwMode="auto">
          <a:xfrm>
            <a:off x="50800" y="1184275"/>
            <a:ext cx="45212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b="1" i="0"/>
              <a:t>The external electric </a:t>
            </a:r>
            <a:br>
              <a:rPr lang="en-US" altLang="en-US" sz="2600" b="1" i="0"/>
            </a:br>
            <a:r>
              <a:rPr lang="en-US" altLang="en-US" sz="2600" b="1" i="0"/>
              <a:t>field right at the surface of a conductor must be perpendicular to that surface.</a:t>
            </a:r>
          </a:p>
          <a:p>
            <a:pPr eaLnBrk="1" hangingPunct="1">
              <a:lnSpc>
                <a:spcPct val="95000"/>
              </a:lnSpc>
              <a:spcBef>
                <a:spcPct val="20000"/>
              </a:spcBef>
              <a:spcAft>
                <a:spcPct val="20000"/>
              </a:spcAft>
              <a:buClr>
                <a:srgbClr val="93001B"/>
              </a:buClr>
              <a:buFont typeface="Wingdings" pitchFamily="2" charset="2"/>
              <a:buChar char="§"/>
            </a:pPr>
            <a:r>
              <a:rPr lang="en-US" altLang="en-US" sz="2600" i="0"/>
              <a:t>If it were to have a tangential component, </a:t>
            </a:r>
            <a:br>
              <a:rPr lang="en-US" altLang="en-US" sz="2600" i="0"/>
            </a:br>
            <a:r>
              <a:rPr lang="en-US" altLang="en-US" sz="2600" i="0"/>
              <a:t>it would exert a force on the surface charges and cause a surface current, and the conductor would not be in electrostatic equilibrium.</a:t>
            </a:r>
          </a:p>
        </p:txBody>
      </p:sp>
      <p:pic>
        <p:nvPicPr>
          <p:cNvPr id="147459" name="Picture 5" descr="27_29_Figure">
            <a:extLst>
              <a:ext uri="{FF2B5EF4-FFF2-40B4-BE49-F238E27FC236}">
                <a16:creationId xmlns:a16="http://schemas.microsoft.com/office/drawing/2014/main" id="{7478E44C-E7E0-444F-B68D-8F11EA4DA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01"/>
          <a:stretch>
            <a:fillRect/>
          </a:stretch>
        </p:blipFill>
        <p:spPr bwMode="auto">
          <a:xfrm>
            <a:off x="4648200" y="1295400"/>
            <a:ext cx="42672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6">
            <a:extLst>
              <a:ext uri="{FF2B5EF4-FFF2-40B4-BE49-F238E27FC236}">
                <a16:creationId xmlns:a16="http://schemas.microsoft.com/office/drawing/2014/main" id="{90B48D62-20DB-F145-8F8F-F17E76BFC9D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27-98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3">
            <a:extLst>
              <a:ext uri="{FF2B5EF4-FFF2-40B4-BE49-F238E27FC236}">
                <a16:creationId xmlns:a16="http://schemas.microsoft.com/office/drawing/2014/main" id="{32F33A18-5CFD-5547-BF8B-4FEE55CC181E}"/>
              </a:ext>
            </a:extLst>
          </p:cNvPr>
          <p:cNvSpPr>
            <a:spLocks noGrp="1" noChangeArrowheads="1"/>
          </p:cNvSpPr>
          <p:nvPr>
            <p:ph type="title" idx="4294967295"/>
          </p:nvPr>
        </p:nvSpPr>
        <p:spPr>
          <a:xfrm>
            <a:off x="76200" y="88900"/>
            <a:ext cx="8229600" cy="450850"/>
          </a:xfrm>
        </p:spPr>
        <p:txBody>
          <a:bodyPr/>
          <a:lstStyle/>
          <a:p>
            <a:pPr algn="l" eaLnBrk="1" hangingPunct="1"/>
            <a:r>
              <a:rPr lang="en-US" altLang="en-US" sz="3200">
                <a:solidFill>
                  <a:schemeClr val="bg1"/>
                </a:solidFill>
              </a:rPr>
              <a:t>Chapter 27 Preview</a:t>
            </a:r>
          </a:p>
        </p:txBody>
      </p:sp>
      <p:pic>
        <p:nvPicPr>
          <p:cNvPr id="19458" name="Picture 4" descr="27_ChPreview_03">
            <a:extLst>
              <a:ext uri="{FF2B5EF4-FFF2-40B4-BE49-F238E27FC236}">
                <a16:creationId xmlns:a16="http://schemas.microsoft.com/office/drawing/2014/main" id="{37B90AF6-392B-1A48-B52C-1304AF427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32"/>
          <a:stretch>
            <a:fillRect/>
          </a:stretch>
        </p:blipFill>
        <p:spPr bwMode="auto">
          <a:xfrm>
            <a:off x="2133600" y="1084263"/>
            <a:ext cx="4833938"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5">
            <a:extLst>
              <a:ext uri="{FF2B5EF4-FFF2-40B4-BE49-F238E27FC236}">
                <a16:creationId xmlns:a16="http://schemas.microsoft.com/office/drawing/2014/main" id="{6E8EFC65-4A14-ED49-BF96-90BD33E0D72B}"/>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27-7</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7" descr="27_30_Figure">
            <a:extLst>
              <a:ext uri="{FF2B5EF4-FFF2-40B4-BE49-F238E27FC236}">
                <a16:creationId xmlns:a16="http://schemas.microsoft.com/office/drawing/2014/main" id="{FCEAAC99-42FB-3F49-99E6-CBF567751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12"/>
          <a:stretch>
            <a:fillRect/>
          </a:stretch>
        </p:blipFill>
        <p:spPr bwMode="auto">
          <a:xfrm>
            <a:off x="4797425" y="1231900"/>
            <a:ext cx="4117975"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15A91C02-015D-6646-AD90-049227F4C222}"/>
              </a:ext>
            </a:extLst>
          </p:cNvPr>
          <p:cNvSpPr>
            <a:spLocks noGrp="1" noChangeArrowheads="1"/>
          </p:cNvSpPr>
          <p:nvPr>
            <p:ph type="title" idx="4294967295"/>
          </p:nvPr>
        </p:nvSpPr>
        <p:spPr>
          <a:xfrm>
            <a:off x="76200" y="76200"/>
            <a:ext cx="8229600" cy="492125"/>
          </a:xfrm>
        </p:spPr>
        <p:txBody>
          <a:bodyPr/>
          <a:lstStyle/>
          <a:p>
            <a:pPr algn="l" eaLnBrk="1" hangingPunct="1"/>
            <a:r>
              <a:rPr lang="en-US" altLang="en-US" sz="3200">
                <a:solidFill>
                  <a:schemeClr val="bg1"/>
                </a:solidFill>
              </a:rPr>
              <a:t>Electric Field at the Surface of a Conductor</a:t>
            </a:r>
          </a:p>
        </p:txBody>
      </p:sp>
      <p:sp>
        <p:nvSpPr>
          <p:cNvPr id="148483" name="Text Box 5">
            <a:extLst>
              <a:ext uri="{FF2B5EF4-FFF2-40B4-BE49-F238E27FC236}">
                <a16:creationId xmlns:a16="http://schemas.microsoft.com/office/drawing/2014/main" id="{B1CC9295-2C88-B34A-8EE0-4BBCD91268B6}"/>
              </a:ext>
            </a:extLst>
          </p:cNvPr>
          <p:cNvSpPr txBox="1">
            <a:spLocks noChangeArrowheads="1"/>
          </p:cNvSpPr>
          <p:nvPr/>
        </p:nvSpPr>
        <p:spPr bwMode="auto">
          <a:xfrm>
            <a:off x="393700" y="5854700"/>
            <a:ext cx="845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i="0"/>
              <a:t>where </a:t>
            </a:r>
            <a:r>
              <a:rPr lang="el-GR" altLang="en-US" sz="2600">
                <a:latin typeface="Times New Roman" panose="02020603050405020304" pitchFamily="18" charset="0"/>
              </a:rPr>
              <a:t>η</a:t>
            </a:r>
            <a:r>
              <a:rPr lang="en-US" altLang="en-US" sz="2600" i="0"/>
              <a:t> is the surface charge density of the conductor.</a:t>
            </a:r>
            <a:endParaRPr lang="el-GR" altLang="en-US" sz="2600" i="0"/>
          </a:p>
        </p:txBody>
      </p:sp>
      <p:pic>
        <p:nvPicPr>
          <p:cNvPr id="148484" name="Picture 8" descr="CH27_PPT_Slide_27-98">
            <a:extLst>
              <a:ext uri="{FF2B5EF4-FFF2-40B4-BE49-F238E27FC236}">
                <a16:creationId xmlns:a16="http://schemas.microsoft.com/office/drawing/2014/main" id="{259A7F51-2100-5442-9178-6731B6676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3055"/>
          <a:stretch>
            <a:fillRect/>
          </a:stretch>
        </p:blipFill>
        <p:spPr bwMode="auto">
          <a:xfrm>
            <a:off x="458788" y="4832350"/>
            <a:ext cx="518001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8485" name="Group 10">
            <a:extLst>
              <a:ext uri="{FF2B5EF4-FFF2-40B4-BE49-F238E27FC236}">
                <a16:creationId xmlns:a16="http://schemas.microsoft.com/office/drawing/2014/main" id="{4A9F4C20-915D-EA48-BDDB-E3CD99383516}"/>
              </a:ext>
            </a:extLst>
          </p:cNvPr>
          <p:cNvGrpSpPr>
            <a:grpSpLocks/>
          </p:cNvGrpSpPr>
          <p:nvPr/>
        </p:nvGrpSpPr>
        <p:grpSpPr bwMode="auto">
          <a:xfrm>
            <a:off x="50800" y="987425"/>
            <a:ext cx="4978400" cy="3889375"/>
            <a:chOff x="32" y="622"/>
            <a:chExt cx="3136" cy="2450"/>
          </a:xfrm>
        </p:grpSpPr>
        <p:sp>
          <p:nvSpPr>
            <p:cNvPr id="148487" name="Text Box 5">
              <a:extLst>
                <a:ext uri="{FF2B5EF4-FFF2-40B4-BE49-F238E27FC236}">
                  <a16:creationId xmlns:a16="http://schemas.microsoft.com/office/drawing/2014/main" id="{4FFDB5BB-4E84-9B4D-922E-CAEA35529CB1}"/>
                </a:ext>
              </a:extLst>
            </p:cNvPr>
            <p:cNvSpPr txBox="1">
              <a:spLocks noChangeArrowheads="1"/>
            </p:cNvSpPr>
            <p:nvPr/>
          </p:nvSpPr>
          <p:spPr bwMode="auto">
            <a:xfrm>
              <a:off x="32" y="622"/>
              <a:ext cx="3136" cy="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A Gaussian surface extending through the surface of a conductor has a flux only through the outer face.</a:t>
              </a:r>
            </a:p>
            <a:p>
              <a:pPr eaLnBrk="1" hangingPunct="1">
                <a:lnSpc>
                  <a:spcPct val="95000"/>
                </a:lnSpc>
                <a:spcBef>
                  <a:spcPct val="20000"/>
                </a:spcBef>
                <a:spcAft>
                  <a:spcPct val="20000"/>
                </a:spcAft>
                <a:buClr>
                  <a:srgbClr val="93001B"/>
                </a:buClr>
                <a:buFont typeface="Wingdings" pitchFamily="2" charset="2"/>
                <a:buChar char="§"/>
              </a:pPr>
              <a:r>
                <a:rPr lang="en-US" altLang="en-US" sz="2600" i="0"/>
                <a:t>The net flux is:</a:t>
              </a:r>
              <a:r>
                <a:rPr lang="en-US" altLang="en-US" sz="2600" i="0">
                  <a:latin typeface="Times New Roman" panose="02020603050405020304" pitchFamily="18" charset="0"/>
                </a:rPr>
                <a:t> </a:t>
              </a:r>
              <a:br>
                <a:rPr lang="en-US" altLang="en-US" sz="2600" i="0">
                  <a:latin typeface="Times New Roman" panose="02020603050405020304" pitchFamily="18" charset="0"/>
                </a:rPr>
              </a:br>
              <a:r>
                <a:rPr lang="en-US" altLang="en-US" sz="2600" i="0">
                  <a:latin typeface="Times New Roman" panose="02020603050405020304" pitchFamily="18" charset="0"/>
                  <a:sym typeface="Symbol" pitchFamily="2" charset="2"/>
                </a:rPr>
                <a:t></a:t>
              </a:r>
              <a:r>
                <a:rPr lang="en-US" altLang="en-US" sz="2600" i="0" baseline="-25000">
                  <a:latin typeface="Times New Roman" panose="02020603050405020304" pitchFamily="18" charset="0"/>
                </a:rPr>
                <a:t>e</a:t>
              </a:r>
              <a:r>
                <a:rPr lang="en-US" altLang="en-US" sz="2600" i="0">
                  <a:latin typeface="Times New Roman" panose="02020603050405020304" pitchFamily="18" charset="0"/>
                </a:rPr>
                <a:t> </a:t>
              </a:r>
              <a:r>
                <a:rPr lang="en-US" altLang="en-US" sz="2600" i="0">
                  <a:latin typeface="Times New Roman" panose="02020603050405020304" pitchFamily="18" charset="0"/>
                  <a:sym typeface="Symbol" pitchFamily="2" charset="2"/>
                </a:rPr>
                <a:t></a:t>
              </a:r>
              <a:r>
                <a:rPr lang="en-US" altLang="en-US" sz="2600" i="0">
                  <a:latin typeface="Times New Roman" panose="02020603050405020304" pitchFamily="18" charset="0"/>
                </a:rPr>
                <a:t> </a:t>
              </a:r>
              <a:r>
                <a:rPr lang="en-US" altLang="en-US" sz="2600">
                  <a:latin typeface="Times New Roman" panose="02020603050405020304" pitchFamily="18" charset="0"/>
                </a:rPr>
                <a:t>AE</a:t>
              </a:r>
              <a:r>
                <a:rPr lang="en-US" altLang="en-US" sz="2600" i="0" baseline="-25000">
                  <a:latin typeface="Times New Roman" panose="02020603050405020304" pitchFamily="18" charset="0"/>
                </a:rPr>
                <a:t>surface</a:t>
              </a:r>
              <a:r>
                <a:rPr lang="en-US" altLang="en-US" sz="2600" i="0">
                  <a:latin typeface="Times New Roman" panose="02020603050405020304" pitchFamily="18" charset="0"/>
                </a:rPr>
                <a:t> </a:t>
              </a:r>
              <a:r>
                <a:rPr lang="en-US" altLang="en-US" sz="2600" i="0">
                  <a:latin typeface="Times New Roman" panose="02020603050405020304" pitchFamily="18" charset="0"/>
                  <a:sym typeface="Symbol" pitchFamily="2" charset="2"/>
                </a:rPr>
                <a:t></a:t>
              </a:r>
              <a:r>
                <a:rPr lang="en-US" altLang="en-US" sz="2600" i="0">
                  <a:latin typeface="Times New Roman" panose="02020603050405020304" pitchFamily="18" charset="0"/>
                </a:rPr>
                <a:t> </a:t>
              </a:r>
              <a:r>
                <a:rPr lang="en-US" altLang="en-US" sz="2600">
                  <a:latin typeface="Times New Roman" panose="02020603050405020304" pitchFamily="18" charset="0"/>
                </a:rPr>
                <a:t>Q</a:t>
              </a:r>
              <a:r>
                <a:rPr lang="en-US" altLang="en-US" sz="2600" i="0" baseline="-25000">
                  <a:latin typeface="Times New Roman" panose="02020603050405020304" pitchFamily="18" charset="0"/>
                </a:rPr>
                <a:t>in</a:t>
              </a:r>
              <a:r>
                <a:rPr lang="en-US" altLang="en-US" sz="2600" i="0">
                  <a:latin typeface="Times New Roman" panose="02020603050405020304" pitchFamily="18" charset="0"/>
                </a:rPr>
                <a:t>/    .</a:t>
              </a:r>
              <a:endParaRPr lang="en-US" altLang="en-US" sz="2600" i="0" baseline="-25000">
                <a:latin typeface="Times New Roman" panose="02020603050405020304" pitchFamily="18" charset="0"/>
              </a:endParaRPr>
            </a:p>
            <a:p>
              <a:pPr eaLnBrk="1" hangingPunct="1">
                <a:lnSpc>
                  <a:spcPct val="95000"/>
                </a:lnSpc>
                <a:spcBef>
                  <a:spcPct val="20000"/>
                </a:spcBef>
                <a:spcAft>
                  <a:spcPct val="20000"/>
                </a:spcAft>
                <a:buClr>
                  <a:srgbClr val="93001B"/>
                </a:buClr>
                <a:buFont typeface="Wingdings" pitchFamily="2" charset="2"/>
                <a:buChar char="§"/>
              </a:pPr>
              <a:r>
                <a:rPr lang="en-US" altLang="en-US" sz="2600" i="0"/>
                <a:t>Here</a:t>
              </a:r>
              <a:r>
                <a:rPr lang="en-US" altLang="en-US" sz="2600" i="0">
                  <a:latin typeface="Times New Roman" panose="02020603050405020304" pitchFamily="18" charset="0"/>
                </a:rPr>
                <a:t> </a:t>
              </a:r>
              <a:r>
                <a:rPr lang="en-US" altLang="en-US" sz="2600">
                  <a:latin typeface="Times New Roman" panose="02020603050405020304" pitchFamily="18" charset="0"/>
                </a:rPr>
                <a:t>Q</a:t>
              </a:r>
              <a:r>
                <a:rPr lang="en-US" altLang="en-US" sz="2600" i="0" baseline="-25000">
                  <a:latin typeface="Times New Roman" panose="02020603050405020304" pitchFamily="18" charset="0"/>
                </a:rPr>
                <a:t>in</a:t>
              </a:r>
              <a:r>
                <a:rPr lang="en-US" altLang="en-US" sz="2600" i="0">
                  <a:latin typeface="Times New Roman" panose="02020603050405020304" pitchFamily="18" charset="0"/>
                </a:rPr>
                <a:t> </a:t>
              </a:r>
              <a:r>
                <a:rPr lang="en-US" altLang="en-US" sz="2600" i="0">
                  <a:latin typeface="Times New Roman" panose="02020603050405020304" pitchFamily="18" charset="0"/>
                  <a:sym typeface="Symbol" pitchFamily="2" charset="2"/>
                </a:rPr>
                <a:t></a:t>
              </a:r>
              <a:r>
                <a:rPr lang="en-US" altLang="en-US" sz="2600" i="0">
                  <a:latin typeface="Times New Roman" panose="02020603050405020304" pitchFamily="18" charset="0"/>
                </a:rPr>
                <a:t> </a:t>
              </a:r>
              <a:r>
                <a:rPr lang="en-US" altLang="en-US" sz="2600">
                  <a:latin typeface="Times New Roman" panose="02020603050405020304" pitchFamily="18" charset="0"/>
                </a:rPr>
                <a:t>ηA</a:t>
              </a:r>
              <a:r>
                <a:rPr lang="en-US" altLang="en-US" sz="2600" i="0">
                  <a:latin typeface="Times New Roman" panose="02020603050405020304" pitchFamily="18" charset="0"/>
                </a:rPr>
                <a:t>, </a:t>
              </a:r>
              <a:r>
                <a:rPr lang="en-US" altLang="en-US" sz="2600" i="0"/>
                <a:t>so the electric field at the surface of a conductor is:</a:t>
              </a:r>
            </a:p>
          </p:txBody>
        </p:sp>
        <p:sp>
          <p:nvSpPr>
            <p:cNvPr id="148488" name="Text Box 9">
              <a:extLst>
                <a:ext uri="{FF2B5EF4-FFF2-40B4-BE49-F238E27FC236}">
                  <a16:creationId xmlns:a16="http://schemas.microsoft.com/office/drawing/2014/main" id="{5A9D32C5-3EAF-E04F-B108-611E8F95BF3F}"/>
                </a:ext>
              </a:extLst>
            </p:cNvPr>
            <p:cNvSpPr txBox="1">
              <a:spLocks noChangeArrowheads="1"/>
            </p:cNvSpPr>
            <p:nvPr/>
          </p:nvSpPr>
          <p:spPr bwMode="auto">
            <a:xfrm flipV="1">
              <a:off x="1857" y="1941"/>
              <a:ext cx="303" cy="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r>
                <a:rPr lang="en-US" altLang="en-US" sz="2600" i="0" baseline="30000">
                  <a:latin typeface="Times New Roman" panose="02020603050405020304" pitchFamily="18" charset="0"/>
                </a:rPr>
                <a:t>0</a:t>
              </a:r>
              <a:r>
                <a:rPr lang="en-US" altLang="en-US" sz="2600">
                  <a:sym typeface="Symbol" pitchFamily="2" charset="2"/>
                </a:rPr>
                <a:t></a:t>
              </a:r>
              <a:r>
                <a:rPr lang="en-US" altLang="en-US" sz="2600"/>
                <a:t> </a:t>
              </a:r>
            </a:p>
          </p:txBody>
        </p:sp>
      </p:grpSp>
      <p:sp>
        <p:nvSpPr>
          <p:cNvPr id="148486" name="Rectangle 11">
            <a:extLst>
              <a:ext uri="{FF2B5EF4-FFF2-40B4-BE49-F238E27FC236}">
                <a16:creationId xmlns:a16="http://schemas.microsoft.com/office/drawing/2014/main" id="{32EA08DB-08C0-6C44-9B47-3FAFC7213BF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27-99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3EF60451-1DEA-734A-97EF-87EB41C32CA7}"/>
              </a:ext>
            </a:extLst>
          </p:cNvPr>
          <p:cNvSpPr>
            <a:spLocks noGrp="1" noChangeArrowheads="1"/>
          </p:cNvSpPr>
          <p:nvPr>
            <p:ph type="title" idx="4294967295"/>
          </p:nvPr>
        </p:nvSpPr>
        <p:spPr>
          <a:xfrm>
            <a:off x="76200" y="114300"/>
            <a:ext cx="7772400" cy="401638"/>
          </a:xfrm>
        </p:spPr>
        <p:txBody>
          <a:bodyPr/>
          <a:lstStyle/>
          <a:p>
            <a:pPr algn="l" eaLnBrk="1" hangingPunct="1"/>
            <a:r>
              <a:rPr lang="en-US" altLang="en-US" sz="3200">
                <a:solidFill>
                  <a:schemeClr val="bg1"/>
                </a:solidFill>
              </a:rPr>
              <a:t>Conductors in Electrostatic Equilibrium</a:t>
            </a:r>
          </a:p>
        </p:txBody>
      </p:sp>
      <p:sp>
        <p:nvSpPr>
          <p:cNvPr id="153602" name="Text Box 5">
            <a:extLst>
              <a:ext uri="{FF2B5EF4-FFF2-40B4-BE49-F238E27FC236}">
                <a16:creationId xmlns:a16="http://schemas.microsoft.com/office/drawing/2014/main" id="{AD908167-7E19-E946-8585-7B56D9FE605D}"/>
              </a:ext>
            </a:extLst>
          </p:cNvPr>
          <p:cNvSpPr txBox="1">
            <a:spLocks noChangeArrowheads="1"/>
          </p:cNvSpPr>
          <p:nvPr/>
        </p:nvSpPr>
        <p:spPr bwMode="auto">
          <a:xfrm>
            <a:off x="50800" y="1181100"/>
            <a:ext cx="5054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 figure shows a charged conductor with a hole inside.</a:t>
            </a:r>
          </a:p>
          <a:p>
            <a:pPr eaLnBrk="1" hangingPunct="1">
              <a:lnSpc>
                <a:spcPct val="95000"/>
              </a:lnSpc>
              <a:spcBef>
                <a:spcPct val="20000"/>
              </a:spcBef>
              <a:spcAft>
                <a:spcPct val="20000"/>
              </a:spcAft>
              <a:buClr>
                <a:srgbClr val="93001B"/>
              </a:buClr>
              <a:buFont typeface="Wingdings" pitchFamily="2" charset="2"/>
              <a:buChar char="§"/>
            </a:pPr>
            <a:r>
              <a:rPr lang="en-US" altLang="en-US" sz="2600" i="0"/>
              <a:t>Since the electric field is zero inside the conductor, we must conclude that </a:t>
            </a:r>
            <a:r>
              <a:rPr lang="en-US" altLang="en-US" sz="2600">
                <a:latin typeface="Times New Roman" panose="02020603050405020304" pitchFamily="18" charset="0"/>
              </a:rPr>
              <a:t>Q</a:t>
            </a:r>
            <a:r>
              <a:rPr lang="en-US" altLang="en-US" sz="2600" i="0" baseline="-25000">
                <a:latin typeface="Times New Roman" panose="02020603050405020304" pitchFamily="18" charset="0"/>
              </a:rPr>
              <a:t>in</a:t>
            </a:r>
            <a:r>
              <a:rPr lang="en-US" altLang="en-US" sz="2600" i="0"/>
              <a:t> </a:t>
            </a:r>
            <a:r>
              <a:rPr lang="en-US" altLang="en-US" sz="2600" i="0">
                <a:sym typeface="Symbol" pitchFamily="2" charset="2"/>
              </a:rPr>
              <a:t></a:t>
            </a:r>
            <a:r>
              <a:rPr lang="en-US" altLang="en-US" sz="2600" i="0"/>
              <a:t> </a:t>
            </a:r>
            <a:r>
              <a:rPr lang="en-US" altLang="en-US" sz="2600" i="0">
                <a:latin typeface="Times New Roman" panose="02020603050405020304" pitchFamily="18" charset="0"/>
              </a:rPr>
              <a:t>0</a:t>
            </a:r>
            <a:r>
              <a:rPr lang="en-US" altLang="en-US" sz="2600" i="0"/>
              <a:t> for the interior surface.</a:t>
            </a:r>
          </a:p>
          <a:p>
            <a:pPr eaLnBrk="1" hangingPunct="1">
              <a:lnSpc>
                <a:spcPct val="95000"/>
              </a:lnSpc>
              <a:spcBef>
                <a:spcPct val="20000"/>
              </a:spcBef>
              <a:spcAft>
                <a:spcPct val="20000"/>
              </a:spcAft>
              <a:buClr>
                <a:srgbClr val="93001B"/>
              </a:buClr>
              <a:buFont typeface="Wingdings" pitchFamily="2" charset="2"/>
              <a:buChar char="§"/>
            </a:pPr>
            <a:r>
              <a:rPr lang="en-US" altLang="en-US" sz="2600" i="0"/>
              <a:t>Furthermore, since there</a:t>
            </a:r>
            <a:r>
              <a:rPr lang="ja-JP" altLang="en-US" sz="2600" i="0"/>
              <a:t>’</a:t>
            </a:r>
            <a:r>
              <a:rPr lang="en-US" altLang="ja-JP" sz="2600" i="0"/>
              <a:t>s </a:t>
            </a:r>
            <a:br>
              <a:rPr lang="en-US" altLang="ja-JP" sz="2600" i="0"/>
            </a:br>
            <a:r>
              <a:rPr lang="en-US" altLang="ja-JP" sz="2600" i="0"/>
              <a:t>no electric field inside the conductor and no charge inside the hole, the electric field in the hole must be zero.</a:t>
            </a:r>
            <a:endParaRPr lang="en-US" altLang="en-US" sz="2600" i="0"/>
          </a:p>
        </p:txBody>
      </p:sp>
      <p:pic>
        <p:nvPicPr>
          <p:cNvPr id="153603" name="Picture 5" descr="27_31_Figure">
            <a:extLst>
              <a:ext uri="{FF2B5EF4-FFF2-40B4-BE49-F238E27FC236}">
                <a16:creationId xmlns:a16="http://schemas.microsoft.com/office/drawing/2014/main" id="{C1D7B44A-6B99-3A49-8118-BE43D5729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63"/>
          <a:stretch>
            <a:fillRect/>
          </a:stretch>
        </p:blipFill>
        <p:spPr bwMode="auto">
          <a:xfrm>
            <a:off x="5194300" y="1295400"/>
            <a:ext cx="37211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Rectangle 6">
            <a:extLst>
              <a:ext uri="{FF2B5EF4-FFF2-40B4-BE49-F238E27FC236}">
                <a16:creationId xmlns:a16="http://schemas.microsoft.com/office/drawing/2014/main" id="{B27EAA79-0F28-0B4A-8564-4A731B68BC85}"/>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27-102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E908BBED-4855-C347-BFCC-5F6FB0B5BFA4}"/>
              </a:ext>
            </a:extLst>
          </p:cNvPr>
          <p:cNvSpPr>
            <a:spLocks noGrp="1" noChangeArrowheads="1"/>
          </p:cNvSpPr>
          <p:nvPr>
            <p:ph type="title" idx="4294967295"/>
          </p:nvPr>
        </p:nvSpPr>
        <p:spPr>
          <a:xfrm>
            <a:off x="76200" y="88900"/>
            <a:ext cx="8229600" cy="457200"/>
          </a:xfrm>
        </p:spPr>
        <p:txBody>
          <a:bodyPr/>
          <a:lstStyle/>
          <a:p>
            <a:pPr algn="l" eaLnBrk="1" hangingPunct="1"/>
            <a:r>
              <a:rPr lang="en-US" altLang="en-US" sz="3200">
                <a:solidFill>
                  <a:schemeClr val="bg1"/>
                </a:solidFill>
              </a:rPr>
              <a:t>Faraday Cages</a:t>
            </a:r>
          </a:p>
        </p:txBody>
      </p:sp>
      <p:sp>
        <p:nvSpPr>
          <p:cNvPr id="154626" name="Text Box 5">
            <a:extLst>
              <a:ext uri="{FF2B5EF4-FFF2-40B4-BE49-F238E27FC236}">
                <a16:creationId xmlns:a16="http://schemas.microsoft.com/office/drawing/2014/main" id="{916238AC-78B8-4948-B50A-B3882549654A}"/>
              </a:ext>
            </a:extLst>
          </p:cNvPr>
          <p:cNvSpPr txBox="1">
            <a:spLocks noChangeArrowheads="1"/>
          </p:cNvSpPr>
          <p:nvPr/>
        </p:nvSpPr>
        <p:spPr bwMode="auto">
          <a:xfrm>
            <a:off x="369888" y="1185863"/>
            <a:ext cx="8621712"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Aft>
                <a:spcPct val="25000"/>
              </a:spcAft>
              <a:buClr>
                <a:srgbClr val="FF0000"/>
              </a:buClr>
            </a:pPr>
            <a:r>
              <a:rPr lang="en-US" altLang="en-US" sz="2600" i="0"/>
              <a:t>The use of a conducting box, or </a:t>
            </a:r>
            <a:r>
              <a:rPr lang="en-US" altLang="en-US" sz="2600"/>
              <a:t>Faraday cage</a:t>
            </a:r>
            <a:r>
              <a:rPr lang="en-US" altLang="en-US" sz="2600" i="0"/>
              <a:t>, to exclude electric fields from a region of space is called </a:t>
            </a:r>
            <a:r>
              <a:rPr lang="en-US" altLang="en-US" sz="2600" b="1" i="0"/>
              <a:t>screening</a:t>
            </a:r>
            <a:r>
              <a:rPr lang="en-US" altLang="en-US" sz="2600" i="0"/>
              <a:t>.  </a:t>
            </a:r>
          </a:p>
        </p:txBody>
      </p:sp>
      <p:pic>
        <p:nvPicPr>
          <p:cNvPr id="154627" name="Picture 5" descr="27_32_Figure">
            <a:extLst>
              <a:ext uri="{FF2B5EF4-FFF2-40B4-BE49-F238E27FC236}">
                <a16:creationId xmlns:a16="http://schemas.microsoft.com/office/drawing/2014/main" id="{2287D7F5-5D5F-E14F-A994-4D04A6D9A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72"/>
          <a:stretch>
            <a:fillRect/>
          </a:stretch>
        </p:blipFill>
        <p:spPr bwMode="auto">
          <a:xfrm>
            <a:off x="682625" y="2568575"/>
            <a:ext cx="77755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Rectangle 6">
            <a:extLst>
              <a:ext uri="{FF2B5EF4-FFF2-40B4-BE49-F238E27FC236}">
                <a16:creationId xmlns:a16="http://schemas.microsoft.com/office/drawing/2014/main" id="{737E66FB-CAE1-A049-A29D-D5A6D6FBBA35}"/>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27-103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40C85CFE-4DBD-FB4F-AD33-5158371F61A2}"/>
              </a:ext>
            </a:extLst>
          </p:cNvPr>
          <p:cNvSpPr>
            <a:spLocks noGrp="1" noChangeArrowheads="1"/>
          </p:cNvSpPr>
          <p:nvPr>
            <p:ph type="title" idx="4294967295"/>
          </p:nvPr>
        </p:nvSpPr>
        <p:spPr>
          <a:xfrm>
            <a:off x="76200" y="76200"/>
            <a:ext cx="7772400" cy="477838"/>
          </a:xfrm>
        </p:spPr>
        <p:txBody>
          <a:bodyPr/>
          <a:lstStyle/>
          <a:p>
            <a:pPr algn="l" eaLnBrk="1" hangingPunct="1"/>
            <a:r>
              <a:rPr lang="en-US" altLang="en-US" sz="3200">
                <a:solidFill>
                  <a:schemeClr val="bg1"/>
                </a:solidFill>
              </a:rPr>
              <a:t>Conductors in Electrostatic Equilibrium</a:t>
            </a:r>
          </a:p>
        </p:txBody>
      </p:sp>
      <p:sp>
        <p:nvSpPr>
          <p:cNvPr id="155650" name="Text Box 5">
            <a:extLst>
              <a:ext uri="{FF2B5EF4-FFF2-40B4-BE49-F238E27FC236}">
                <a16:creationId xmlns:a16="http://schemas.microsoft.com/office/drawing/2014/main" id="{194EE20F-47E2-FC45-971C-98AF8C0C7BE3}"/>
              </a:ext>
            </a:extLst>
          </p:cNvPr>
          <p:cNvSpPr txBox="1">
            <a:spLocks noChangeArrowheads="1"/>
          </p:cNvSpPr>
          <p:nvPr/>
        </p:nvSpPr>
        <p:spPr bwMode="auto">
          <a:xfrm>
            <a:off x="50800" y="1177925"/>
            <a:ext cx="44450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i="0"/>
              <a:t>The figure shows a </a:t>
            </a:r>
            <a:br>
              <a:rPr lang="en-US" altLang="en-US" sz="2600" i="0"/>
            </a:br>
            <a:r>
              <a:rPr lang="en-US" altLang="en-US" sz="2600" i="0"/>
              <a:t>charge </a:t>
            </a:r>
            <a:r>
              <a:rPr lang="en-US" altLang="en-US" sz="2600">
                <a:latin typeface="Times New Roman" panose="02020603050405020304" pitchFamily="18" charset="0"/>
              </a:rPr>
              <a:t>q</a:t>
            </a:r>
            <a:r>
              <a:rPr lang="en-US" altLang="en-US" sz="2600" i="0"/>
              <a:t> inside a hole within a neutral conductor.</a:t>
            </a:r>
          </a:p>
          <a:p>
            <a:pPr eaLnBrk="1" hangingPunct="1">
              <a:lnSpc>
                <a:spcPct val="95000"/>
              </a:lnSpc>
              <a:spcBef>
                <a:spcPct val="20000"/>
              </a:spcBef>
              <a:spcAft>
                <a:spcPct val="20000"/>
              </a:spcAft>
              <a:buClr>
                <a:srgbClr val="93001B"/>
              </a:buClr>
              <a:buFont typeface="Wingdings" pitchFamily="2" charset="2"/>
              <a:buChar char="§"/>
            </a:pPr>
            <a:r>
              <a:rPr lang="en-US" altLang="en-US" sz="2600" i="0"/>
              <a:t>Net charge </a:t>
            </a:r>
            <a:r>
              <a:rPr lang="en-US" altLang="en-US" sz="2600" i="0">
                <a:latin typeface="Times New Roman" panose="02020603050405020304" pitchFamily="18" charset="0"/>
                <a:sym typeface="Symbol" pitchFamily="2" charset="2"/>
              </a:rPr>
              <a:t></a:t>
            </a:r>
            <a:r>
              <a:rPr lang="en-US" altLang="en-US" sz="2600">
                <a:latin typeface="Times New Roman" panose="02020603050405020304" pitchFamily="18" charset="0"/>
              </a:rPr>
              <a:t>q</a:t>
            </a:r>
            <a:r>
              <a:rPr lang="en-US" altLang="en-US" sz="2600" i="0"/>
              <a:t> moves to the inner surface and net charge </a:t>
            </a:r>
            <a:r>
              <a:rPr lang="en-US" altLang="en-US" sz="2600" i="0">
                <a:latin typeface="Times New Roman" panose="02020603050405020304" pitchFamily="18" charset="0"/>
                <a:sym typeface="Symbol" pitchFamily="2" charset="2"/>
              </a:rPr>
              <a:t></a:t>
            </a:r>
            <a:r>
              <a:rPr lang="en-US" altLang="en-US" sz="2600">
                <a:latin typeface="Times New Roman" panose="02020603050405020304" pitchFamily="18" charset="0"/>
              </a:rPr>
              <a:t>q</a:t>
            </a:r>
            <a:r>
              <a:rPr lang="en-US" altLang="en-US" sz="2600" i="0"/>
              <a:t> is left behind </a:t>
            </a:r>
            <a:br>
              <a:rPr lang="en-US" altLang="en-US" sz="2600" i="0"/>
            </a:br>
            <a:r>
              <a:rPr lang="en-US" altLang="en-US" sz="2600" i="0"/>
              <a:t>on the exterior surface.</a:t>
            </a:r>
          </a:p>
        </p:txBody>
      </p:sp>
      <p:pic>
        <p:nvPicPr>
          <p:cNvPr id="155651" name="Picture 5" descr="27_33_Figure">
            <a:extLst>
              <a:ext uri="{FF2B5EF4-FFF2-40B4-BE49-F238E27FC236}">
                <a16:creationId xmlns:a16="http://schemas.microsoft.com/office/drawing/2014/main" id="{4821192E-782D-F04B-99A3-E5871657A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41"/>
          <a:stretch>
            <a:fillRect/>
          </a:stretch>
        </p:blipFill>
        <p:spPr bwMode="auto">
          <a:xfrm>
            <a:off x="4572000" y="1219200"/>
            <a:ext cx="44196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Rectangle 6">
            <a:extLst>
              <a:ext uri="{FF2B5EF4-FFF2-40B4-BE49-F238E27FC236}">
                <a16:creationId xmlns:a16="http://schemas.microsoft.com/office/drawing/2014/main" id="{927269E1-01E4-354C-80AD-1037C13F2AD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27-104</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a:extLst>
              <a:ext uri="{FF2B5EF4-FFF2-40B4-BE49-F238E27FC236}">
                <a16:creationId xmlns:a16="http://schemas.microsoft.com/office/drawing/2014/main" id="{C1A2C3F8-4B7D-7949-907A-FF70FDBE7A84}"/>
              </a:ext>
            </a:extLst>
          </p:cNvPr>
          <p:cNvSpPr>
            <a:spLocks noChangeArrowheads="1"/>
          </p:cNvSpPr>
          <p:nvPr/>
        </p:nvSpPr>
        <p:spPr bwMode="auto">
          <a:xfrm>
            <a:off x="0" y="0"/>
            <a:ext cx="9142413" cy="10795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60770" name="Rectangle 2">
            <a:extLst>
              <a:ext uri="{FF2B5EF4-FFF2-40B4-BE49-F238E27FC236}">
                <a16:creationId xmlns:a16="http://schemas.microsoft.com/office/drawing/2014/main" id="{F06339A9-672A-914D-BE01-9517C19441E8}"/>
              </a:ext>
            </a:extLst>
          </p:cNvPr>
          <p:cNvSpPr>
            <a:spLocks noGrp="1" noChangeArrowheads="1"/>
          </p:cNvSpPr>
          <p:nvPr>
            <p:ph type="title" idx="4294967295"/>
          </p:nvPr>
        </p:nvSpPr>
        <p:spPr>
          <a:xfrm>
            <a:off x="76200" y="88900"/>
            <a:ext cx="8953500" cy="944563"/>
          </a:xfrm>
        </p:spPr>
        <p:txBody>
          <a:bodyPr/>
          <a:lstStyle/>
          <a:p>
            <a:pPr algn="l" eaLnBrk="1" hangingPunct="1"/>
            <a:r>
              <a:rPr lang="en-US" altLang="en-US" sz="3200">
                <a:solidFill>
                  <a:schemeClr val="bg1"/>
                </a:solidFill>
              </a:rPr>
              <a:t>Tactics: Finding the Electric Field of a Conductor in Electrostatic Equilibrium</a:t>
            </a:r>
          </a:p>
        </p:txBody>
      </p:sp>
      <p:pic>
        <p:nvPicPr>
          <p:cNvPr id="160771" name="Picture 5" descr="27_TacticsBox_03">
            <a:extLst>
              <a:ext uri="{FF2B5EF4-FFF2-40B4-BE49-F238E27FC236}">
                <a16:creationId xmlns:a16="http://schemas.microsoft.com/office/drawing/2014/main" id="{35B4BC81-37E6-894C-B539-6F52D9638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50"/>
          <a:stretch>
            <a:fillRect/>
          </a:stretch>
        </p:blipFill>
        <p:spPr bwMode="auto">
          <a:xfrm>
            <a:off x="296863" y="1920875"/>
            <a:ext cx="8548687"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6">
            <a:extLst>
              <a:ext uri="{FF2B5EF4-FFF2-40B4-BE49-F238E27FC236}">
                <a16:creationId xmlns:a16="http://schemas.microsoft.com/office/drawing/2014/main" id="{63B805B8-E6AD-CB43-9654-C64E3F5FFDA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27-107</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4">
            <a:extLst>
              <a:ext uri="{FF2B5EF4-FFF2-40B4-BE49-F238E27FC236}">
                <a16:creationId xmlns:a16="http://schemas.microsoft.com/office/drawing/2014/main" id="{13AF5C38-B9D1-8142-A405-B674715BA787}"/>
              </a:ext>
            </a:extLst>
          </p:cNvPr>
          <p:cNvSpPr>
            <a:spLocks noChangeArrowheads="1"/>
          </p:cNvSpPr>
          <p:nvPr/>
        </p:nvSpPr>
        <p:spPr bwMode="auto">
          <a:xfrm>
            <a:off x="0" y="0"/>
            <a:ext cx="9142413" cy="10795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61794" name="Rectangle 2">
            <a:extLst>
              <a:ext uri="{FF2B5EF4-FFF2-40B4-BE49-F238E27FC236}">
                <a16:creationId xmlns:a16="http://schemas.microsoft.com/office/drawing/2014/main" id="{EFC572B5-1B6E-2B42-99F5-16E441818BBA}"/>
              </a:ext>
            </a:extLst>
          </p:cNvPr>
          <p:cNvSpPr>
            <a:spLocks noGrp="1" noChangeArrowheads="1"/>
          </p:cNvSpPr>
          <p:nvPr>
            <p:ph type="title" idx="4294967295"/>
          </p:nvPr>
        </p:nvSpPr>
        <p:spPr>
          <a:xfrm>
            <a:off x="76200" y="101600"/>
            <a:ext cx="8839200" cy="914400"/>
          </a:xfrm>
        </p:spPr>
        <p:txBody>
          <a:bodyPr/>
          <a:lstStyle/>
          <a:p>
            <a:pPr algn="l" eaLnBrk="1" hangingPunct="1"/>
            <a:r>
              <a:rPr lang="en-US" altLang="en-US" sz="3200">
                <a:solidFill>
                  <a:schemeClr val="bg1"/>
                </a:solidFill>
              </a:rPr>
              <a:t>Example 27.7 The Electric Field at the Surface of a Charged Metal Sphere</a:t>
            </a:r>
          </a:p>
        </p:txBody>
      </p:sp>
      <p:pic>
        <p:nvPicPr>
          <p:cNvPr id="161795" name="Picture 5" descr="CH27_PPT_Slide_27-107">
            <a:extLst>
              <a:ext uri="{FF2B5EF4-FFF2-40B4-BE49-F238E27FC236}">
                <a16:creationId xmlns:a16="http://schemas.microsoft.com/office/drawing/2014/main" id="{9423A3C4-CC88-574B-94DC-219FB64EF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193925"/>
            <a:ext cx="8548687"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6">
            <a:extLst>
              <a:ext uri="{FF2B5EF4-FFF2-40B4-BE49-F238E27FC236}">
                <a16:creationId xmlns:a16="http://schemas.microsoft.com/office/drawing/2014/main" id="{7B056FAC-C6D0-2E49-B000-79EF4BEE500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27-108</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a:extLst>
              <a:ext uri="{FF2B5EF4-FFF2-40B4-BE49-F238E27FC236}">
                <a16:creationId xmlns:a16="http://schemas.microsoft.com/office/drawing/2014/main" id="{433BB9F3-C2D0-2E4C-A48A-039D44BCBD1D}"/>
              </a:ext>
            </a:extLst>
          </p:cNvPr>
          <p:cNvSpPr>
            <a:spLocks noChangeArrowheads="1"/>
          </p:cNvSpPr>
          <p:nvPr/>
        </p:nvSpPr>
        <p:spPr bwMode="auto">
          <a:xfrm>
            <a:off x="0" y="0"/>
            <a:ext cx="9142413" cy="10795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62818" name="Rectangle 2">
            <a:extLst>
              <a:ext uri="{FF2B5EF4-FFF2-40B4-BE49-F238E27FC236}">
                <a16:creationId xmlns:a16="http://schemas.microsoft.com/office/drawing/2014/main" id="{AAA4F287-024B-4A4B-83AD-D1D15D50AA09}"/>
              </a:ext>
            </a:extLst>
          </p:cNvPr>
          <p:cNvSpPr>
            <a:spLocks noGrp="1" noChangeArrowheads="1"/>
          </p:cNvSpPr>
          <p:nvPr>
            <p:ph type="title" idx="4294967295"/>
          </p:nvPr>
        </p:nvSpPr>
        <p:spPr>
          <a:xfrm>
            <a:off x="76200" y="38100"/>
            <a:ext cx="8839200" cy="1044575"/>
          </a:xfrm>
        </p:spPr>
        <p:txBody>
          <a:bodyPr/>
          <a:lstStyle/>
          <a:p>
            <a:pPr algn="l" eaLnBrk="1" hangingPunct="1"/>
            <a:r>
              <a:rPr lang="en-US" altLang="en-US" sz="3200">
                <a:solidFill>
                  <a:schemeClr val="bg1"/>
                </a:solidFill>
              </a:rPr>
              <a:t>Example 27.7 The Electric Field at the Surface of a Charged Metal Sphere</a:t>
            </a:r>
          </a:p>
        </p:txBody>
      </p:sp>
      <p:pic>
        <p:nvPicPr>
          <p:cNvPr id="162819" name="Picture 5" descr="CH27_PPT_Slide_27-108">
            <a:extLst>
              <a:ext uri="{FF2B5EF4-FFF2-40B4-BE49-F238E27FC236}">
                <a16:creationId xmlns:a16="http://schemas.microsoft.com/office/drawing/2014/main" id="{CD26C4DB-3CE4-DF46-A677-BD1806D2E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593850"/>
            <a:ext cx="854868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Rectangle 6">
            <a:extLst>
              <a:ext uri="{FF2B5EF4-FFF2-40B4-BE49-F238E27FC236}">
                <a16:creationId xmlns:a16="http://schemas.microsoft.com/office/drawing/2014/main" id="{4D9229A3-A349-FB4F-BE55-E341EC19C575}"/>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a:extLst>
              <a:ext uri="{FF2B5EF4-FFF2-40B4-BE49-F238E27FC236}">
                <a16:creationId xmlns:a16="http://schemas.microsoft.com/office/drawing/2014/main" id="{F1726AFE-E078-0B4E-83FD-EA447F8DCDCB}"/>
              </a:ext>
            </a:extLst>
          </p:cNvPr>
          <p:cNvSpPr>
            <a:spLocks noChangeArrowheads="1"/>
          </p:cNvSpPr>
          <p:nvPr/>
        </p:nvSpPr>
        <p:spPr bwMode="auto">
          <a:xfrm>
            <a:off x="0" y="0"/>
            <a:ext cx="9142413" cy="10795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i="0">
              <a:latin typeface="Arial" charset="0"/>
              <a:ea typeface="ＭＳ Ｐゴシック" charset="0"/>
              <a:cs typeface="ＭＳ Ｐゴシック" charset="0"/>
            </a:endParaRPr>
          </a:p>
        </p:txBody>
      </p:sp>
      <p:sp>
        <p:nvSpPr>
          <p:cNvPr id="163842" name="Rectangle 2">
            <a:extLst>
              <a:ext uri="{FF2B5EF4-FFF2-40B4-BE49-F238E27FC236}">
                <a16:creationId xmlns:a16="http://schemas.microsoft.com/office/drawing/2014/main" id="{6FA38189-CB6C-D249-8177-01E2255CBF77}"/>
              </a:ext>
            </a:extLst>
          </p:cNvPr>
          <p:cNvSpPr>
            <a:spLocks noGrp="1" noChangeArrowheads="1"/>
          </p:cNvSpPr>
          <p:nvPr>
            <p:ph type="title" idx="4294967295"/>
          </p:nvPr>
        </p:nvSpPr>
        <p:spPr>
          <a:xfrm>
            <a:off x="76200" y="101600"/>
            <a:ext cx="8686800" cy="914400"/>
          </a:xfrm>
        </p:spPr>
        <p:txBody>
          <a:bodyPr/>
          <a:lstStyle/>
          <a:p>
            <a:pPr algn="l" eaLnBrk="1" hangingPunct="1"/>
            <a:r>
              <a:rPr lang="en-US" altLang="en-US" sz="3200">
                <a:solidFill>
                  <a:schemeClr val="bg1"/>
                </a:solidFill>
              </a:rPr>
              <a:t>Example 27.7 The Electric Field at the Surface of a Charged Metal Sphere</a:t>
            </a:r>
          </a:p>
        </p:txBody>
      </p:sp>
      <p:pic>
        <p:nvPicPr>
          <p:cNvPr id="163843" name="Picture 5" descr="CH27_PPT_Slide_27-109">
            <a:extLst>
              <a:ext uri="{FF2B5EF4-FFF2-40B4-BE49-F238E27FC236}">
                <a16:creationId xmlns:a16="http://schemas.microsoft.com/office/drawing/2014/main" id="{465828CC-BC93-E943-AE87-2163E1F1C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709738"/>
            <a:ext cx="854868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Rectangle 6">
            <a:extLst>
              <a:ext uri="{FF2B5EF4-FFF2-40B4-BE49-F238E27FC236}">
                <a16:creationId xmlns:a16="http://schemas.microsoft.com/office/drawing/2014/main" id="{29DB2C21-2A50-DF44-974A-36F7A5345CB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27-110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a:extLst>
              <a:ext uri="{FF2B5EF4-FFF2-40B4-BE49-F238E27FC236}">
                <a16:creationId xmlns:a16="http://schemas.microsoft.com/office/drawing/2014/main" id="{63F861F0-A327-E645-BE32-784507624028}"/>
              </a:ext>
            </a:extLst>
          </p:cNvPr>
          <p:cNvSpPr>
            <a:spLocks noGrp="1" noChangeArrowheads="1"/>
          </p:cNvSpPr>
          <p:nvPr>
            <p:ph type="title" idx="4294967295"/>
          </p:nvPr>
        </p:nvSpPr>
        <p:spPr>
          <a:xfrm>
            <a:off x="457200" y="2701925"/>
            <a:ext cx="8229600" cy="1143000"/>
          </a:xfrm>
        </p:spPr>
        <p:txBody>
          <a:bodyPr/>
          <a:lstStyle/>
          <a:p>
            <a:pPr eaLnBrk="1" hangingPunct="1"/>
            <a:r>
              <a:rPr lang="en-US" altLang="en-US" sz="3200">
                <a:solidFill>
                  <a:srgbClr val="333399"/>
                </a:solidFill>
              </a:rPr>
              <a:t>Chapter 27 Summary Slides</a:t>
            </a:r>
            <a:endParaRPr lang="en-US" altLang="en-US" sz="3200">
              <a:solidFill>
                <a:srgbClr val="316598"/>
              </a:solidFill>
            </a:endParaRPr>
          </a:p>
        </p:txBody>
      </p:sp>
      <p:sp>
        <p:nvSpPr>
          <p:cNvPr id="164866" name="Rectangle 3">
            <a:extLst>
              <a:ext uri="{FF2B5EF4-FFF2-40B4-BE49-F238E27FC236}">
                <a16:creationId xmlns:a16="http://schemas.microsoft.com/office/drawing/2014/main" id="{F54939A8-8F51-AA44-B781-E4DEAC61AE3B}"/>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27-111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671C397F-3823-D54F-B9E0-20FD0A10DA40}"/>
              </a:ext>
            </a:extLst>
          </p:cNvPr>
          <p:cNvSpPr>
            <a:spLocks noGrp="1" noChangeArrowheads="1"/>
          </p:cNvSpPr>
          <p:nvPr>
            <p:ph type="title" idx="4294967295"/>
          </p:nvPr>
        </p:nvSpPr>
        <p:spPr>
          <a:xfrm>
            <a:off x="76200" y="0"/>
            <a:ext cx="7772400" cy="609600"/>
          </a:xfrm>
        </p:spPr>
        <p:txBody>
          <a:bodyPr/>
          <a:lstStyle/>
          <a:p>
            <a:pPr algn="l" eaLnBrk="1" hangingPunct="1"/>
            <a:r>
              <a:rPr lang="en-US" altLang="en-US" sz="3200">
                <a:solidFill>
                  <a:schemeClr val="bg1"/>
                </a:solidFill>
              </a:rPr>
              <a:t>General Principles</a:t>
            </a:r>
          </a:p>
        </p:txBody>
      </p:sp>
      <p:pic>
        <p:nvPicPr>
          <p:cNvPr id="165890" name="Picture 4" descr="27_Summary_01">
            <a:extLst>
              <a:ext uri="{FF2B5EF4-FFF2-40B4-BE49-F238E27FC236}">
                <a16:creationId xmlns:a16="http://schemas.microsoft.com/office/drawing/2014/main" id="{40CE9088-E0A3-1A47-BBE8-93FE8E7F4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492" r="41968" b="7964"/>
          <a:stretch>
            <a:fillRect/>
          </a:stretch>
        </p:blipFill>
        <p:spPr bwMode="auto">
          <a:xfrm>
            <a:off x="330200" y="2120900"/>
            <a:ext cx="84899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5">
            <a:extLst>
              <a:ext uri="{FF2B5EF4-FFF2-40B4-BE49-F238E27FC236}">
                <a16:creationId xmlns:a16="http://schemas.microsoft.com/office/drawing/2014/main" id="{7D6AD4DB-E614-7848-A97D-4B059582A12B}"/>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27-112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3">
            <a:extLst>
              <a:ext uri="{FF2B5EF4-FFF2-40B4-BE49-F238E27FC236}">
                <a16:creationId xmlns:a16="http://schemas.microsoft.com/office/drawing/2014/main" id="{EBF1E728-A8F9-CF49-A0FB-155334AC47F5}"/>
              </a:ext>
            </a:extLst>
          </p:cNvPr>
          <p:cNvSpPr>
            <a:spLocks noGrp="1" noChangeArrowheads="1"/>
          </p:cNvSpPr>
          <p:nvPr>
            <p:ph type="title" idx="4294967295"/>
          </p:nvPr>
        </p:nvSpPr>
        <p:spPr>
          <a:xfrm>
            <a:off x="76200" y="12700"/>
            <a:ext cx="8229600" cy="603250"/>
          </a:xfrm>
        </p:spPr>
        <p:txBody>
          <a:bodyPr/>
          <a:lstStyle/>
          <a:p>
            <a:pPr algn="l" eaLnBrk="1" hangingPunct="1"/>
            <a:r>
              <a:rPr lang="en-US" altLang="en-US" sz="3200">
                <a:solidFill>
                  <a:schemeClr val="bg1"/>
                </a:solidFill>
              </a:rPr>
              <a:t>Chapter 27 Preview</a:t>
            </a:r>
          </a:p>
        </p:txBody>
      </p:sp>
      <p:pic>
        <p:nvPicPr>
          <p:cNvPr id="20482" name="Picture 4" descr="27_ChPreview_05">
            <a:extLst>
              <a:ext uri="{FF2B5EF4-FFF2-40B4-BE49-F238E27FC236}">
                <a16:creationId xmlns:a16="http://schemas.microsoft.com/office/drawing/2014/main" id="{1D3FAE4E-C6C9-4947-ADE1-EFB56772F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11"/>
          <a:stretch>
            <a:fillRect/>
          </a:stretch>
        </p:blipFill>
        <p:spPr bwMode="auto">
          <a:xfrm>
            <a:off x="2133600" y="906463"/>
            <a:ext cx="48768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F0432448-2186-E240-8D10-44F7B50506A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27-8</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id="{922B97F0-B517-CC45-8153-76E70A868C78}"/>
              </a:ext>
            </a:extLst>
          </p:cNvPr>
          <p:cNvSpPr>
            <a:spLocks noGrp="1" noChangeArrowheads="1"/>
          </p:cNvSpPr>
          <p:nvPr>
            <p:ph type="title" idx="4294967295"/>
          </p:nvPr>
        </p:nvSpPr>
        <p:spPr>
          <a:xfrm>
            <a:off x="76200" y="76200"/>
            <a:ext cx="7772400" cy="457200"/>
          </a:xfrm>
        </p:spPr>
        <p:txBody>
          <a:bodyPr/>
          <a:lstStyle/>
          <a:p>
            <a:pPr algn="l" eaLnBrk="1" hangingPunct="1"/>
            <a:r>
              <a:rPr lang="en-US" altLang="en-US" sz="3200">
                <a:solidFill>
                  <a:schemeClr val="bg1"/>
                </a:solidFill>
              </a:rPr>
              <a:t>General Principles</a:t>
            </a:r>
          </a:p>
        </p:txBody>
      </p:sp>
      <p:pic>
        <p:nvPicPr>
          <p:cNvPr id="166914" name="Picture 4" descr="27_Summary_01">
            <a:extLst>
              <a:ext uri="{FF2B5EF4-FFF2-40B4-BE49-F238E27FC236}">
                <a16:creationId xmlns:a16="http://schemas.microsoft.com/office/drawing/2014/main" id="{00DE9175-E574-0540-9A24-1848D193E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032" t="13246" b="5896"/>
          <a:stretch>
            <a:fillRect/>
          </a:stretch>
        </p:blipFill>
        <p:spPr bwMode="auto">
          <a:xfrm>
            <a:off x="1219200" y="1931988"/>
            <a:ext cx="6553200"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Rectangle 5">
            <a:extLst>
              <a:ext uri="{FF2B5EF4-FFF2-40B4-BE49-F238E27FC236}">
                <a16:creationId xmlns:a16="http://schemas.microsoft.com/office/drawing/2014/main" id="{ED5B02E4-8546-C347-97E1-7592B1B14D1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27-113</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6EED6C7C-F1AB-034C-B14D-F3663FAE4C3E}"/>
              </a:ext>
            </a:extLst>
          </p:cNvPr>
          <p:cNvSpPr>
            <a:spLocks noGrp="1" noChangeArrowheads="1"/>
          </p:cNvSpPr>
          <p:nvPr>
            <p:ph type="title" idx="4294967295"/>
          </p:nvPr>
        </p:nvSpPr>
        <p:spPr>
          <a:xfrm>
            <a:off x="76200" y="38100"/>
            <a:ext cx="7772400" cy="533400"/>
          </a:xfrm>
        </p:spPr>
        <p:txBody>
          <a:bodyPr/>
          <a:lstStyle/>
          <a:p>
            <a:pPr algn="l" eaLnBrk="1" hangingPunct="1"/>
            <a:r>
              <a:rPr lang="en-US" altLang="en-US" sz="3200">
                <a:solidFill>
                  <a:schemeClr val="bg1"/>
                </a:solidFill>
              </a:rPr>
              <a:t>Important Concepts</a:t>
            </a:r>
          </a:p>
        </p:txBody>
      </p:sp>
      <p:sp>
        <p:nvSpPr>
          <p:cNvPr id="167938" name="Rectangle 9">
            <a:extLst>
              <a:ext uri="{FF2B5EF4-FFF2-40B4-BE49-F238E27FC236}">
                <a16:creationId xmlns:a16="http://schemas.microsoft.com/office/drawing/2014/main" id="{74C0159E-0B44-4B49-8B41-2E49B050AC3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27-114</a:t>
            </a:r>
          </a:p>
        </p:txBody>
      </p:sp>
      <p:pic>
        <p:nvPicPr>
          <p:cNvPr id="167939" name="Picture 5" descr="27_Summary_02">
            <a:extLst>
              <a:ext uri="{FF2B5EF4-FFF2-40B4-BE49-F238E27FC236}">
                <a16:creationId xmlns:a16="http://schemas.microsoft.com/office/drawing/2014/main" id="{57D596BA-5B85-5742-8C1D-903290F98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985" r="70766" b="80730"/>
          <a:stretch>
            <a:fillRect/>
          </a:stretch>
        </p:blipFill>
        <p:spPr bwMode="auto">
          <a:xfrm>
            <a:off x="2457450" y="1892300"/>
            <a:ext cx="39592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6" descr="27_Summary_02">
            <a:extLst>
              <a:ext uri="{FF2B5EF4-FFF2-40B4-BE49-F238E27FC236}">
                <a16:creationId xmlns:a16="http://schemas.microsoft.com/office/drawing/2014/main" id="{DDF48311-BC07-DB41-8A35-035132EDB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566" t="6985" r="6908" b="68564"/>
          <a:stretch>
            <a:fillRect/>
          </a:stretch>
        </p:blipFill>
        <p:spPr bwMode="auto">
          <a:xfrm>
            <a:off x="601663" y="3238500"/>
            <a:ext cx="76962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id="{97CBAE1B-804A-E64C-993D-3233A86E8D1F}"/>
              </a:ext>
            </a:extLst>
          </p:cNvPr>
          <p:cNvSpPr>
            <a:spLocks noGrp="1" noChangeArrowheads="1"/>
          </p:cNvSpPr>
          <p:nvPr>
            <p:ph type="title" idx="4294967295"/>
          </p:nvPr>
        </p:nvSpPr>
        <p:spPr>
          <a:xfrm>
            <a:off x="76200" y="76200"/>
            <a:ext cx="7772400" cy="449263"/>
          </a:xfrm>
        </p:spPr>
        <p:txBody>
          <a:bodyPr/>
          <a:lstStyle/>
          <a:p>
            <a:pPr algn="l" eaLnBrk="1" hangingPunct="1"/>
            <a:r>
              <a:rPr lang="en-US" altLang="en-US" sz="3200">
                <a:solidFill>
                  <a:schemeClr val="bg1"/>
                </a:solidFill>
              </a:rPr>
              <a:t>Important Concepts</a:t>
            </a:r>
          </a:p>
        </p:txBody>
      </p:sp>
      <p:pic>
        <p:nvPicPr>
          <p:cNvPr id="168962" name="Picture 4" descr="27_Summary_02">
            <a:extLst>
              <a:ext uri="{FF2B5EF4-FFF2-40B4-BE49-F238E27FC236}">
                <a16:creationId xmlns:a16="http://schemas.microsoft.com/office/drawing/2014/main" id="{660B8BD6-27A3-9440-B9C1-4143A54FD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083" r="50511" b="3363"/>
          <a:stretch>
            <a:fillRect/>
          </a:stretch>
        </p:blipFill>
        <p:spPr bwMode="auto">
          <a:xfrm>
            <a:off x="1366838" y="1301750"/>
            <a:ext cx="6405562"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Rectangle 5">
            <a:extLst>
              <a:ext uri="{FF2B5EF4-FFF2-40B4-BE49-F238E27FC236}">
                <a16:creationId xmlns:a16="http://schemas.microsoft.com/office/drawing/2014/main" id="{A20FEFC6-8BA9-C542-AFB1-CEFFDE40E01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27-115</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7057824E-A34A-0B46-A761-2A78179D6657}"/>
              </a:ext>
            </a:extLst>
          </p:cNvPr>
          <p:cNvSpPr>
            <a:spLocks noGrp="1" noChangeArrowheads="1"/>
          </p:cNvSpPr>
          <p:nvPr>
            <p:ph type="title" idx="4294967295"/>
          </p:nvPr>
        </p:nvSpPr>
        <p:spPr>
          <a:xfrm>
            <a:off x="76200" y="114300"/>
            <a:ext cx="7772400" cy="373063"/>
          </a:xfrm>
        </p:spPr>
        <p:txBody>
          <a:bodyPr/>
          <a:lstStyle/>
          <a:p>
            <a:pPr algn="l" eaLnBrk="1" hangingPunct="1"/>
            <a:r>
              <a:rPr lang="en-US" altLang="en-US" sz="3200">
                <a:solidFill>
                  <a:schemeClr val="bg1"/>
                </a:solidFill>
              </a:rPr>
              <a:t>Important Concepts</a:t>
            </a:r>
          </a:p>
        </p:txBody>
      </p:sp>
      <p:pic>
        <p:nvPicPr>
          <p:cNvPr id="169986" name="Picture 4" descr="27_Summary_02">
            <a:extLst>
              <a:ext uri="{FF2B5EF4-FFF2-40B4-BE49-F238E27FC236}">
                <a16:creationId xmlns:a16="http://schemas.microsoft.com/office/drawing/2014/main" id="{0CEE9EF2-5F1A-B848-916A-55FA2FC74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214" t="32083" b="3105"/>
          <a:stretch>
            <a:fillRect/>
          </a:stretch>
        </p:blipFill>
        <p:spPr bwMode="auto">
          <a:xfrm>
            <a:off x="1265238" y="1174750"/>
            <a:ext cx="6583362"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5">
            <a:extLst>
              <a:ext uri="{FF2B5EF4-FFF2-40B4-BE49-F238E27FC236}">
                <a16:creationId xmlns:a16="http://schemas.microsoft.com/office/drawing/2014/main" id="{50014082-A75E-4542-AD0B-6E3A6DBB556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27-116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D04B5CE8-71CC-574D-B3DD-858E8F940BAE}"/>
              </a:ext>
            </a:extLst>
          </p:cNvPr>
          <p:cNvSpPr>
            <a:spLocks noGrp="1" noChangeArrowheads="1"/>
          </p:cNvSpPr>
          <p:nvPr>
            <p:ph type="title" idx="4294967295"/>
          </p:nvPr>
        </p:nvSpPr>
        <p:spPr>
          <a:xfrm>
            <a:off x="76200" y="101600"/>
            <a:ext cx="7772400" cy="434975"/>
          </a:xfrm>
        </p:spPr>
        <p:txBody>
          <a:bodyPr/>
          <a:lstStyle/>
          <a:p>
            <a:pPr algn="l" eaLnBrk="1" hangingPunct="1"/>
            <a:r>
              <a:rPr lang="en-US" altLang="en-US" sz="3200">
                <a:solidFill>
                  <a:schemeClr val="bg1"/>
                </a:solidFill>
              </a:rPr>
              <a:t>Electric Field of a Charged Cylinder</a:t>
            </a:r>
          </a:p>
        </p:txBody>
      </p:sp>
      <p:sp>
        <p:nvSpPr>
          <p:cNvPr id="39938" name="Text Box 3">
            <a:extLst>
              <a:ext uri="{FF2B5EF4-FFF2-40B4-BE49-F238E27FC236}">
                <a16:creationId xmlns:a16="http://schemas.microsoft.com/office/drawing/2014/main" id="{30332C02-ECFB-B141-B7CF-3BCADDD6EAD7}"/>
              </a:ext>
            </a:extLst>
          </p:cNvPr>
          <p:cNvSpPr txBox="1">
            <a:spLocks noChangeArrowheads="1"/>
          </p:cNvSpPr>
          <p:nvPr/>
        </p:nvSpPr>
        <p:spPr bwMode="auto">
          <a:xfrm>
            <a:off x="50800" y="1068388"/>
            <a:ext cx="88646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914400" indent="-44450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15000"/>
              </a:spcBef>
              <a:spcAft>
                <a:spcPct val="15000"/>
              </a:spcAft>
              <a:buClr>
                <a:srgbClr val="93001B"/>
              </a:buClr>
              <a:buFont typeface="Wingdings" pitchFamily="2" charset="2"/>
              <a:buChar char="§"/>
            </a:pPr>
            <a:r>
              <a:rPr lang="en-US" altLang="en-US" sz="2600" i="0"/>
              <a:t>Suppose we knew only two things about electric fields:</a:t>
            </a:r>
          </a:p>
          <a:p>
            <a:pPr lvl="1" eaLnBrk="1" hangingPunct="1">
              <a:lnSpc>
                <a:spcPct val="95000"/>
              </a:lnSpc>
              <a:spcBef>
                <a:spcPct val="15000"/>
              </a:spcBef>
              <a:spcAft>
                <a:spcPct val="15000"/>
              </a:spcAft>
              <a:buClr>
                <a:schemeClr val="tx1"/>
              </a:buClr>
              <a:buFont typeface="Arial" panose="020B0604020202020204" pitchFamily="34" charset="0"/>
              <a:buAutoNum type="arabicPeriod"/>
            </a:pPr>
            <a:r>
              <a:rPr lang="en-US" altLang="en-US" sz="2600" i="0"/>
              <a:t>The field points away from positive charges, toward negative charges.</a:t>
            </a:r>
          </a:p>
          <a:p>
            <a:pPr lvl="1" eaLnBrk="1" hangingPunct="1">
              <a:lnSpc>
                <a:spcPct val="95000"/>
              </a:lnSpc>
              <a:spcBef>
                <a:spcPct val="15000"/>
              </a:spcBef>
              <a:spcAft>
                <a:spcPct val="15000"/>
              </a:spcAft>
              <a:buClr>
                <a:schemeClr val="tx1"/>
              </a:buClr>
              <a:buFont typeface="Arial" panose="020B0604020202020204" pitchFamily="34" charset="0"/>
              <a:buAutoNum type="arabicPeriod"/>
            </a:pPr>
            <a:r>
              <a:rPr lang="en-US" altLang="en-US" sz="2600" i="0"/>
              <a:t>An electric field exerts a force on a charged particle.</a:t>
            </a:r>
          </a:p>
          <a:p>
            <a:pPr eaLnBrk="1" hangingPunct="1">
              <a:lnSpc>
                <a:spcPct val="95000"/>
              </a:lnSpc>
              <a:spcBef>
                <a:spcPct val="15000"/>
              </a:spcBef>
              <a:spcAft>
                <a:spcPct val="15000"/>
              </a:spcAft>
              <a:buClr>
                <a:srgbClr val="93001B"/>
              </a:buClr>
              <a:buFont typeface="Wingdings" pitchFamily="2" charset="2"/>
              <a:buChar char="§"/>
            </a:pPr>
            <a:r>
              <a:rPr lang="en-US" altLang="en-US" sz="2600" i="0">
                <a:cs typeface="Arial" panose="020B0604020202020204" pitchFamily="34" charset="0"/>
              </a:rPr>
              <a:t>From this information alone, what can we deduce about the electric field of an infinitely long charged cylinder?</a:t>
            </a:r>
          </a:p>
        </p:txBody>
      </p:sp>
      <p:sp>
        <p:nvSpPr>
          <p:cNvPr id="39939" name="Text Box 3">
            <a:extLst>
              <a:ext uri="{FF2B5EF4-FFF2-40B4-BE49-F238E27FC236}">
                <a16:creationId xmlns:a16="http://schemas.microsoft.com/office/drawing/2014/main" id="{3237CE4A-0861-8747-BFF4-48F86763B26A}"/>
              </a:ext>
            </a:extLst>
          </p:cNvPr>
          <p:cNvSpPr txBox="1">
            <a:spLocks noChangeArrowheads="1"/>
          </p:cNvSpPr>
          <p:nvPr/>
        </p:nvSpPr>
        <p:spPr bwMode="auto">
          <a:xfrm>
            <a:off x="50800" y="5375275"/>
            <a:ext cx="83851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i="1">
                <a:solidFill>
                  <a:schemeClr val="tx1"/>
                </a:solidFill>
                <a:latin typeface="Arial" panose="020B0604020202020204" pitchFamily="34" charset="0"/>
                <a:ea typeface="ＭＳ Ｐゴシック" panose="020B0600070205080204" pitchFamily="34" charset="-128"/>
              </a:defRPr>
            </a:lvl1pPr>
            <a:lvl2pPr marL="742950" indent="-285750">
              <a:tabLst>
                <a:tab pos="233363" algn="l"/>
              </a:tabLst>
              <a:defRPr sz="2400" i="1">
                <a:solidFill>
                  <a:schemeClr val="tx1"/>
                </a:solidFill>
                <a:latin typeface="Arial" panose="020B0604020202020204" pitchFamily="34" charset="0"/>
                <a:ea typeface="ＭＳ Ｐゴシック" panose="020B0600070205080204" pitchFamily="34" charset="-128"/>
              </a:defRPr>
            </a:lvl2pPr>
            <a:lvl3pPr marL="11430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3pPr>
            <a:lvl4pPr marL="16002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4pPr>
            <a:lvl5pPr marL="2057400" indent="-228600">
              <a:tabLst>
                <a:tab pos="233363" algn="l"/>
              </a:tabLst>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33363" algn="l"/>
              </a:tabLs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15000"/>
              </a:spcBef>
              <a:spcAft>
                <a:spcPct val="15000"/>
              </a:spcAft>
              <a:buClr>
                <a:srgbClr val="93001B"/>
              </a:buClr>
              <a:buFont typeface="Wingdings" pitchFamily="2" charset="2"/>
              <a:buChar char="§"/>
            </a:pPr>
            <a:r>
              <a:rPr lang="en-US" altLang="en-US" sz="2600" i="0"/>
              <a:t>All we know is that this charge is positive, and that it has </a:t>
            </a:r>
            <a:r>
              <a:rPr lang="en-US" altLang="en-US" sz="2600"/>
              <a:t>cylindrical symmetry</a:t>
            </a:r>
            <a:r>
              <a:rPr lang="en-US" altLang="en-US" sz="2600" i="0"/>
              <a:t>.</a:t>
            </a:r>
            <a:endParaRPr lang="en-US" altLang="en-US" sz="2600" i="0">
              <a:cs typeface="Arial" panose="020B0604020202020204" pitchFamily="34" charset="0"/>
            </a:endParaRPr>
          </a:p>
        </p:txBody>
      </p:sp>
      <p:pic>
        <p:nvPicPr>
          <p:cNvPr id="39940" name="Picture 6" descr="27_01_Figure">
            <a:extLst>
              <a:ext uri="{FF2B5EF4-FFF2-40B4-BE49-F238E27FC236}">
                <a16:creationId xmlns:a16="http://schemas.microsoft.com/office/drawing/2014/main" id="{9A15BD9E-969B-CE4B-BFA8-2C3F9F54F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243"/>
          <a:stretch>
            <a:fillRect/>
          </a:stretch>
        </p:blipFill>
        <p:spPr bwMode="auto">
          <a:xfrm>
            <a:off x="1758950" y="3943350"/>
            <a:ext cx="56229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7">
            <a:extLst>
              <a:ext uri="{FF2B5EF4-FFF2-40B4-BE49-F238E27FC236}">
                <a16:creationId xmlns:a16="http://schemas.microsoft.com/office/drawing/2014/main" id="{C538B5FC-85C2-0A4F-BE8B-5729739E0DEB}"/>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F505FF21-41E7-E04C-B879-59B06427B64D}"/>
              </a:ext>
            </a:extLst>
          </p:cNvPr>
          <p:cNvSpPr>
            <a:spLocks noGrp="1" noChangeArrowheads="1"/>
          </p:cNvSpPr>
          <p:nvPr>
            <p:ph type="title" idx="4294967295"/>
          </p:nvPr>
        </p:nvSpPr>
        <p:spPr>
          <a:xfrm>
            <a:off x="76200" y="76200"/>
            <a:ext cx="4737100" cy="476250"/>
          </a:xfrm>
        </p:spPr>
        <p:txBody>
          <a:bodyPr/>
          <a:lstStyle/>
          <a:p>
            <a:pPr algn="l" eaLnBrk="1" hangingPunct="1"/>
            <a:r>
              <a:rPr lang="en-US" altLang="en-US" sz="3200">
                <a:solidFill>
                  <a:schemeClr val="bg1"/>
                </a:solidFill>
              </a:rPr>
              <a:t>Cylindrical Symmetry</a:t>
            </a:r>
          </a:p>
        </p:txBody>
      </p:sp>
      <p:sp>
        <p:nvSpPr>
          <p:cNvPr id="40962" name="Text Box 3">
            <a:extLst>
              <a:ext uri="{FF2B5EF4-FFF2-40B4-BE49-F238E27FC236}">
                <a16:creationId xmlns:a16="http://schemas.microsoft.com/office/drawing/2014/main" id="{2B5DC522-A2B5-014A-A3AF-ADE1A5568105}"/>
              </a:ext>
            </a:extLst>
          </p:cNvPr>
          <p:cNvSpPr txBox="1">
            <a:spLocks noChangeArrowheads="1"/>
          </p:cNvSpPr>
          <p:nvPr/>
        </p:nvSpPr>
        <p:spPr bwMode="auto">
          <a:xfrm>
            <a:off x="50800" y="1185863"/>
            <a:ext cx="54737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i="1">
                <a:solidFill>
                  <a:schemeClr val="tx1"/>
                </a:solidFill>
                <a:latin typeface="Arial" panose="020B0604020202020204" pitchFamily="34" charset="0"/>
                <a:ea typeface="ＭＳ Ｐゴシック" panose="020B0600070205080204" pitchFamily="34" charset="-128"/>
              </a:defRPr>
            </a:lvl1pPr>
            <a:lvl2pPr marL="762000" indent="-30480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15000"/>
              </a:spcBef>
              <a:spcAft>
                <a:spcPct val="15000"/>
              </a:spcAft>
              <a:buClr>
                <a:srgbClr val="93001B"/>
              </a:buClr>
              <a:buFont typeface="Wingdings" pitchFamily="2" charset="2"/>
              <a:buChar char="§"/>
            </a:pPr>
            <a:r>
              <a:rPr lang="en-US" altLang="en-US" sz="2600" i="0">
                <a:cs typeface="Arial" panose="020B0604020202020204" pitchFamily="34" charset="0"/>
              </a:rPr>
              <a:t>An infinitely long charged cylinder is symmetric with respect to:</a:t>
            </a:r>
          </a:p>
          <a:p>
            <a:pPr lvl="1" eaLnBrk="1" hangingPunct="1">
              <a:lnSpc>
                <a:spcPct val="95000"/>
              </a:lnSpc>
              <a:spcBef>
                <a:spcPct val="15000"/>
              </a:spcBef>
              <a:spcAft>
                <a:spcPct val="15000"/>
              </a:spcAft>
              <a:buClr>
                <a:srgbClr val="93001B"/>
              </a:buClr>
              <a:buFont typeface="Arial" panose="020B0604020202020204" pitchFamily="34" charset="0"/>
              <a:buChar char="•"/>
            </a:pPr>
            <a:r>
              <a:rPr lang="en-US" altLang="en-US" sz="2600" i="0">
                <a:cs typeface="Arial" panose="020B0604020202020204" pitchFamily="34" charset="0"/>
              </a:rPr>
              <a:t>Translation parallel to the cylinder axis.</a:t>
            </a:r>
          </a:p>
          <a:p>
            <a:pPr lvl="1" eaLnBrk="1" hangingPunct="1">
              <a:lnSpc>
                <a:spcPct val="95000"/>
              </a:lnSpc>
              <a:spcBef>
                <a:spcPct val="15000"/>
              </a:spcBef>
              <a:spcAft>
                <a:spcPct val="15000"/>
              </a:spcAft>
              <a:buClr>
                <a:srgbClr val="93001B"/>
              </a:buClr>
              <a:buFont typeface="Arial" panose="020B0604020202020204" pitchFamily="34" charset="0"/>
              <a:buChar char="•"/>
            </a:pPr>
            <a:r>
              <a:rPr lang="en-US" altLang="en-US" sz="2600" i="0">
                <a:cs typeface="Arial" panose="020B0604020202020204" pitchFamily="34" charset="0"/>
              </a:rPr>
              <a:t>Rotation by an angle about </a:t>
            </a:r>
            <a:br>
              <a:rPr lang="en-US" altLang="en-US" sz="2600" i="0">
                <a:cs typeface="Arial" panose="020B0604020202020204" pitchFamily="34" charset="0"/>
              </a:rPr>
            </a:br>
            <a:r>
              <a:rPr lang="en-US" altLang="en-US" sz="2600" i="0">
                <a:cs typeface="Arial" panose="020B0604020202020204" pitchFamily="34" charset="0"/>
              </a:rPr>
              <a:t>the cylinder axis.</a:t>
            </a:r>
          </a:p>
          <a:p>
            <a:pPr lvl="1" eaLnBrk="1" hangingPunct="1">
              <a:lnSpc>
                <a:spcPct val="95000"/>
              </a:lnSpc>
              <a:spcBef>
                <a:spcPct val="15000"/>
              </a:spcBef>
              <a:spcAft>
                <a:spcPct val="15000"/>
              </a:spcAft>
              <a:buClr>
                <a:srgbClr val="93001B"/>
              </a:buClr>
              <a:buFont typeface="Arial" panose="020B0604020202020204" pitchFamily="34" charset="0"/>
              <a:buChar char="•"/>
            </a:pPr>
            <a:r>
              <a:rPr lang="en-US" altLang="en-US" sz="2600" i="0">
                <a:cs typeface="Arial" panose="020B0604020202020204" pitchFamily="34" charset="0"/>
              </a:rPr>
              <a:t>Reflections in any plane containing or perpendicular </a:t>
            </a:r>
            <a:br>
              <a:rPr lang="en-US" altLang="en-US" sz="2600" i="0">
                <a:cs typeface="Arial" panose="020B0604020202020204" pitchFamily="34" charset="0"/>
              </a:rPr>
            </a:br>
            <a:r>
              <a:rPr lang="en-US" altLang="en-US" sz="2600" i="0">
                <a:cs typeface="Arial" panose="020B0604020202020204" pitchFamily="34" charset="0"/>
              </a:rPr>
              <a:t>to the cylinder axis. </a:t>
            </a:r>
          </a:p>
          <a:p>
            <a:pPr eaLnBrk="1" hangingPunct="1">
              <a:lnSpc>
                <a:spcPct val="95000"/>
              </a:lnSpc>
              <a:spcBef>
                <a:spcPct val="15000"/>
              </a:spcBef>
              <a:spcAft>
                <a:spcPct val="15000"/>
              </a:spcAft>
              <a:buClr>
                <a:srgbClr val="93001B"/>
              </a:buClr>
              <a:buFont typeface="Wingdings" pitchFamily="2" charset="2"/>
              <a:buChar char="§"/>
            </a:pPr>
            <a:r>
              <a:rPr lang="en-US" altLang="en-US" sz="2600" i="0">
                <a:cs typeface="Arial" panose="020B0604020202020204" pitchFamily="34" charset="0"/>
              </a:rPr>
              <a:t>The symmetry of the electric </a:t>
            </a:r>
            <a:br>
              <a:rPr lang="en-US" altLang="en-US" sz="2600" i="0">
                <a:cs typeface="Arial" panose="020B0604020202020204" pitchFamily="34" charset="0"/>
              </a:rPr>
            </a:br>
            <a:r>
              <a:rPr lang="en-US" altLang="en-US" sz="2600" i="0">
                <a:cs typeface="Arial" panose="020B0604020202020204" pitchFamily="34" charset="0"/>
              </a:rPr>
              <a:t>field must match the symmetry </a:t>
            </a:r>
            <a:br>
              <a:rPr lang="en-US" altLang="en-US" sz="2600" i="0">
                <a:cs typeface="Arial" panose="020B0604020202020204" pitchFamily="34" charset="0"/>
              </a:rPr>
            </a:br>
            <a:r>
              <a:rPr lang="en-US" altLang="en-US" sz="2600" i="0">
                <a:cs typeface="Arial" panose="020B0604020202020204" pitchFamily="34" charset="0"/>
              </a:rPr>
              <a:t>of the charge distribution.</a:t>
            </a:r>
          </a:p>
        </p:txBody>
      </p:sp>
      <p:pic>
        <p:nvPicPr>
          <p:cNvPr id="40963" name="Picture 5" descr="27_02_Figure">
            <a:extLst>
              <a:ext uri="{FF2B5EF4-FFF2-40B4-BE49-F238E27FC236}">
                <a16:creationId xmlns:a16="http://schemas.microsoft.com/office/drawing/2014/main" id="{C5ABE280-E9C7-1F49-B5F7-0CE6ADE10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562600" y="1009650"/>
            <a:ext cx="33623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6">
            <a:extLst>
              <a:ext uri="{FF2B5EF4-FFF2-40B4-BE49-F238E27FC236}">
                <a16:creationId xmlns:a16="http://schemas.microsoft.com/office/drawing/2014/main" id="{B78CC2D4-4E7A-E84E-BDE2-0660F8704D9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20000"/>
              </a:spcBef>
              <a:buClr>
                <a:srgbClr val="93001B"/>
              </a:buClr>
              <a:buFont typeface="Wingdings" pitchFamily="2" charset="2"/>
              <a:buNone/>
            </a:pPr>
            <a:r>
              <a:rPr lang="en-US" altLang="en-US" sz="1200" i="0"/>
              <a:t>Slide 27-20</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TotalTime>
  <Words>1919</Words>
  <Application>Microsoft Macintosh PowerPoint</Application>
  <PresentationFormat>Letter Paper (8.5x11 in)</PresentationFormat>
  <Paragraphs>268</Paragraphs>
  <Slides>73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ＭＳ Ｐゴシック</vt:lpstr>
      <vt:lpstr>Wingdings</vt:lpstr>
      <vt:lpstr>Times</vt:lpstr>
      <vt:lpstr>Times New Roman</vt:lpstr>
      <vt:lpstr>Helvetica</vt:lpstr>
      <vt:lpstr>Symbol</vt:lpstr>
      <vt:lpstr>Blank Presentation</vt:lpstr>
      <vt:lpstr>Chapter 27 Gauss’s Law</vt:lpstr>
      <vt:lpstr>Chapter 27 Preview</vt:lpstr>
      <vt:lpstr>Chapter 27 Preview</vt:lpstr>
      <vt:lpstr>Chapter 27 Preview</vt:lpstr>
      <vt:lpstr>Chapter 27 Preview</vt:lpstr>
      <vt:lpstr>Chapter 27 Preview</vt:lpstr>
      <vt:lpstr>Chapter 27 Preview</vt:lpstr>
      <vt:lpstr>Electric Field of a Charged Cylinder</vt:lpstr>
      <vt:lpstr>Cylindrical Symmetry</vt:lpstr>
      <vt:lpstr>Electric Field of a Charged Cylinder</vt:lpstr>
      <vt:lpstr>Electric Field of a Charged Cylinder</vt:lpstr>
      <vt:lpstr>Electric Field of a Charged Cylinder</vt:lpstr>
      <vt:lpstr>Electric Field of a Charged Cylinder</vt:lpstr>
      <vt:lpstr>Electric Field of a Charged Cylinder</vt:lpstr>
      <vt:lpstr>Planar Symmetry</vt:lpstr>
      <vt:lpstr>Cylindrical Symmetry</vt:lpstr>
      <vt:lpstr>Spherical Symmetry</vt:lpstr>
      <vt:lpstr>The Concept of Flux</vt:lpstr>
      <vt:lpstr>The Concept of Flux</vt:lpstr>
      <vt:lpstr>The Concept of Flux</vt:lpstr>
      <vt:lpstr>Gaussian Surfaces</vt:lpstr>
      <vt:lpstr>Gaussian Surfaces</vt:lpstr>
      <vt:lpstr>Gaussian Surfaces</vt:lpstr>
      <vt:lpstr>The Basic Definition of Flux</vt:lpstr>
      <vt:lpstr>The Basic Definition of Flux</vt:lpstr>
      <vt:lpstr>The Basic Definition of Flux</vt:lpstr>
      <vt:lpstr>The Electric Flux</vt:lpstr>
      <vt:lpstr>The Area Vector</vt:lpstr>
      <vt:lpstr>The Electric Flux</vt:lpstr>
      <vt:lpstr>Example 27.1 The Electric Flux Inside a Parallel-Plate Capacitor</vt:lpstr>
      <vt:lpstr>Example 27.1 The Electric Flux Inside a Parallel-Plate Capacitor</vt:lpstr>
      <vt:lpstr>Example 27.1 The Electric Flux Inside a Parallel-Plate Capacitor</vt:lpstr>
      <vt:lpstr>The Electric Flux of a Nonuniform Electric Field</vt:lpstr>
      <vt:lpstr>The Flux Through a Curved Surface</vt:lpstr>
      <vt:lpstr>Electric Fields Tangent to a Surface</vt:lpstr>
      <vt:lpstr>Electric Fields Perpendicular to a Surface</vt:lpstr>
      <vt:lpstr>Tactics: Evaluating Surface Integrals</vt:lpstr>
      <vt:lpstr>The Electric Flux Through a Closed Surface </vt:lpstr>
      <vt:lpstr>Tactics: Finding the Flux Through a Closed Surface</vt:lpstr>
      <vt:lpstr>Electric Flux of a Point Charge</vt:lpstr>
      <vt:lpstr>Electric Flux of a Point Charge</vt:lpstr>
      <vt:lpstr>Electric Flux of a Point Charge</vt:lpstr>
      <vt:lpstr>Electric Flux of a Point Charge</vt:lpstr>
      <vt:lpstr>Electric Flux of Multiple Charges</vt:lpstr>
      <vt:lpstr>Gauss’s Law</vt:lpstr>
      <vt:lpstr>Using Gauss’s Law</vt:lpstr>
      <vt:lpstr>Problem-Solving Strategy: Gauss’s Law</vt:lpstr>
      <vt:lpstr>Example 27.3 Outside a Sphere of Charge</vt:lpstr>
      <vt:lpstr>Example 27.3 Outside a Sphere of Charge</vt:lpstr>
      <vt:lpstr>Example 27.3 Outside a Sphere of Charge</vt:lpstr>
      <vt:lpstr>Example 27.3 Outside a Sphere of Charge</vt:lpstr>
      <vt:lpstr>Example 27.6 The Electric Field of a Plane of Charge</vt:lpstr>
      <vt:lpstr>Example 27.6 The Electric Field of a Plane of Charge</vt:lpstr>
      <vt:lpstr>Example 27.6 The Electric Field of a Plane of Charge</vt:lpstr>
      <vt:lpstr>Example 27.6 The Electric Field of a Plane of Charge</vt:lpstr>
      <vt:lpstr>Example 27.6 The Electric Field of a Plane of Charge</vt:lpstr>
      <vt:lpstr>Example 27.6 The Electric Field of a Plane of Charge</vt:lpstr>
      <vt:lpstr>Conductors in Electrostatic Equilibrium</vt:lpstr>
      <vt:lpstr>Conductors in Electrostatic Equilibrium</vt:lpstr>
      <vt:lpstr>Electric Field at the Surface of a Conductor</vt:lpstr>
      <vt:lpstr>Conductors in Electrostatic Equilibrium</vt:lpstr>
      <vt:lpstr>Faraday Cages</vt:lpstr>
      <vt:lpstr>Conductors in Electrostatic Equilibrium</vt:lpstr>
      <vt:lpstr>Tactics: Finding the Electric Field of a Conductor in Electrostatic Equilibrium</vt:lpstr>
      <vt:lpstr>Example 27.7 The Electric Field at the Surface of a Charged Metal Sphere</vt:lpstr>
      <vt:lpstr>Example 27.7 The Electric Field at the Surface of a Charged Metal Sphere</vt:lpstr>
      <vt:lpstr>Example 27.7 The Electric Field at the Surface of a Charged Metal Sphere</vt:lpstr>
      <vt:lpstr>Chapter 27 Summary Slides</vt:lpstr>
      <vt:lpstr>General Principles</vt:lpstr>
      <vt:lpstr>General Principles</vt:lpstr>
      <vt:lpstr>Important Concepts</vt:lpstr>
      <vt:lpstr>Important Concepts</vt:lpstr>
      <vt:lpstr>Important Concepts</vt:lpstr>
    </vt:vector>
  </TitlesOfParts>
  <Company>Progressive Information Technologies</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System 103</dc:creator>
  <cp:lastModifiedBy>Kevin McChesney</cp:lastModifiedBy>
  <cp:revision>30</cp:revision>
  <cp:lastPrinted>2011-11-08T18:59:54Z</cp:lastPrinted>
  <dcterms:created xsi:type="dcterms:W3CDTF">2011-11-07T20:33:49Z</dcterms:created>
  <dcterms:modified xsi:type="dcterms:W3CDTF">2018-02-27T18:34:59Z</dcterms:modified>
</cp:coreProperties>
</file>