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84" r:id="rId10"/>
    <p:sldId id="285" r:id="rId11"/>
    <p:sldId id="286" r:id="rId12"/>
    <p:sldId id="287" r:id="rId13"/>
    <p:sldId id="288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301" r:id="rId22"/>
    <p:sldId id="302" r:id="rId23"/>
    <p:sldId id="303" r:id="rId24"/>
    <p:sldId id="304" r:id="rId25"/>
    <p:sldId id="307" r:id="rId26"/>
    <p:sldId id="310" r:id="rId27"/>
    <p:sldId id="311" r:id="rId28"/>
    <p:sldId id="312" r:id="rId29"/>
    <p:sldId id="316" r:id="rId30"/>
    <p:sldId id="317" r:id="rId31"/>
    <p:sldId id="320" r:id="rId32"/>
    <p:sldId id="323" r:id="rId33"/>
    <p:sldId id="330" r:id="rId34"/>
    <p:sldId id="331" r:id="rId35"/>
    <p:sldId id="333" r:id="rId36"/>
    <p:sldId id="334" r:id="rId37"/>
    <p:sldId id="335" r:id="rId38"/>
    <p:sldId id="338" r:id="rId39"/>
    <p:sldId id="339" r:id="rId40"/>
    <p:sldId id="342" r:id="rId41"/>
    <p:sldId id="343" r:id="rId42"/>
    <p:sldId id="344" r:id="rId43"/>
    <p:sldId id="345" r:id="rId44"/>
    <p:sldId id="347" r:id="rId45"/>
    <p:sldId id="348" r:id="rId46"/>
    <p:sldId id="349" r:id="rId47"/>
    <p:sldId id="350" r:id="rId48"/>
    <p:sldId id="351" r:id="rId49"/>
    <p:sldId id="352" r:id="rId50"/>
    <p:sldId id="353" r:id="rId51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1416">
          <p15:clr>
            <a:srgbClr val="A4A3A4"/>
          </p15:clr>
        </p15:guide>
        <p15:guide id="5" orient="horz" pos="3168">
          <p15:clr>
            <a:srgbClr val="A4A3A4"/>
          </p15:clr>
        </p15:guide>
        <p15:guide id="6" orient="horz" pos="736">
          <p15:clr>
            <a:srgbClr val="A4A3A4"/>
          </p15:clr>
        </p15:guide>
        <p15:guide id="7" pos="5480">
          <p15:clr>
            <a:srgbClr val="A4A3A4"/>
          </p15:clr>
        </p15:guide>
        <p15:guide id="8" pos="96">
          <p15:clr>
            <a:srgbClr val="A4A3A4"/>
          </p15:clr>
        </p15:guide>
        <p15:guide id="9" pos="288">
          <p15:clr>
            <a:srgbClr val="A4A3A4"/>
          </p15:clr>
        </p15:guide>
        <p15:guide id="10" pos="672">
          <p15:clr>
            <a:srgbClr val="A4A3A4"/>
          </p15:clr>
        </p15:guide>
        <p15:guide id="11" pos="28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9" autoAdjust="0"/>
    <p:restoredTop sz="95536" autoAdjust="0"/>
  </p:normalViewPr>
  <p:slideViewPr>
    <p:cSldViewPr>
      <p:cViewPr>
        <p:scale>
          <a:sx n="100" d="100"/>
          <a:sy n="100" d="100"/>
        </p:scale>
        <p:origin x="1856" y="616"/>
      </p:cViewPr>
      <p:guideLst>
        <p:guide orient="horz" pos="2400"/>
        <p:guide orient="horz" pos="288"/>
        <p:guide orient="horz" pos="4224"/>
        <p:guide orient="horz" pos="1416"/>
        <p:guide orient="horz" pos="3168"/>
        <p:guide orient="horz" pos="736"/>
        <p:guide pos="5480"/>
        <p:guide pos="96"/>
        <p:guide pos="288"/>
        <p:guide pos="672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6D0968A-9CBF-BF42-B537-3808B28263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0AF26D6-2C2D-E94E-AA9A-29BC70100F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58CEBC54-6924-3248-8B4B-CA111978C96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027B3393-5B40-9046-B0BB-43C8030ECF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42B15AD2-7506-4A45-9C41-F28F7643AB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26B71A42-9394-544B-ADD7-6DBD98669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6CA42B-3EDA-5841-ADD4-68288D3429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llision16">
            <a:extLst>
              <a:ext uri="{FF2B5EF4-FFF2-40B4-BE49-F238E27FC236}">
                <a16:creationId xmlns:a16="http://schemas.microsoft.com/office/drawing/2014/main" id="{CDB86F3D-A1E9-9A48-8F78-DA180F1F09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0" b="4262"/>
          <a:stretch>
            <a:fillRect/>
          </a:stretch>
        </p:blipFill>
        <p:spPr bwMode="auto">
          <a:xfrm>
            <a:off x="0" y="106363"/>
            <a:ext cx="914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911F2030-4AE6-EF47-9ACC-BF6C0178011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" name="Picture 11" descr="Pearson_Bound_White">
            <a:extLst>
              <a:ext uri="{FF2B5EF4-FFF2-40B4-BE49-F238E27FC236}">
                <a16:creationId xmlns:a16="http://schemas.microsoft.com/office/drawing/2014/main" id="{8014A6B5-C46A-504D-8F4D-74F2D91357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Pearson_Strap_Bound_White">
            <a:extLst>
              <a:ext uri="{FF2B5EF4-FFF2-40B4-BE49-F238E27FC236}">
                <a16:creationId xmlns:a16="http://schemas.microsoft.com/office/drawing/2014/main" id="{392D6F52-F14C-2746-AC3D-B38C2024AF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EEAFE663-8377-A145-8260-0BC8E0B03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2200" y="2127250"/>
            <a:ext cx="55292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>
                <a:cs typeface="Arial" panose="020B0604020202020204" pitchFamily="34" charset="0"/>
              </a:rPr>
              <a:t>FOR SCIENTISTS AND ENGINEERS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B15916F4-0EF4-4646-97F9-6A750033FE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" y="876300"/>
            <a:ext cx="35877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000000"/>
                </a:solidFill>
                <a:cs typeface="Arial" panose="020B0604020202020204" pitchFamily="34" charset="0"/>
              </a:rPr>
              <a:t>physics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7999BDA7-2B35-004D-9EEE-30E4B31C7C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76700" y="2728913"/>
            <a:ext cx="36369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93001B"/>
                </a:solidFill>
                <a:cs typeface="Arial" panose="020B0604020202020204" pitchFamily="34" charset="0"/>
              </a:rPr>
              <a:t>a strategic approach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BF9F281-F23E-0A49-8855-F8D4D8C0BE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13213" y="3270250"/>
            <a:ext cx="12223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itchFamily="2" charset="0"/>
                <a:cs typeface="Arial" panose="020B0604020202020204" pitchFamily="34" charset="0"/>
              </a:rPr>
              <a:t>THIRD EDITION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878596F-B15B-3842-BE41-DAD960282E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14700" y="5284788"/>
            <a:ext cx="2514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Helvetica" pitchFamily="2" charset="0"/>
                <a:cs typeface="Arial" panose="020B0604020202020204" pitchFamily="34" charset="0"/>
              </a:rPr>
              <a:t>randall d. knight</a:t>
            </a: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F3977CEC-89DC-E44C-BD37-515B387D43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130925"/>
            <a:ext cx="2225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© 2013 Pearson Education, Inc.</a:t>
            </a: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820893F5-BF2C-0344-82AC-46DF5CB319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066EF3E-FE88-2B41-9028-5035D6E57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7E6EC1F-0A9B-FA4C-B00C-FA0C052EC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EF9436FE-1C44-5549-9045-B05BB16B6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CD2BD-78E5-2341-9B8F-CFF64D936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3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D00-10DC-854D-9A02-A3AAEB3DE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81172-0270-CA40-9EC2-CFDF09953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D7C633-AA24-A048-89A8-E30959F4F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A3DFE-FD49-A34E-BCFF-5AE371B0E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39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40A51D-35CB-1C4C-AF69-32EDAE3F4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62AA01-F352-FB4F-BC0E-DBFE0693C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870905-5EE8-7546-B14A-00F23C21B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3019F-3DC8-D54D-969E-4C1CB2448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1A279F-14A4-7541-9569-55E343253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9A1ED3-488D-EE48-BF01-1A7C39E5A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13AB63-45C4-DE4D-B302-8C5D9041F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9A9D5-1B34-0049-917D-33147A0AD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29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B7F9B3-E926-D84E-A0F9-7DB2CBBF8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33A6D-2C01-E440-8766-21438E4F9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C227FD-C5DC-C447-A14E-3B5225458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76046-316C-0840-8165-149A08FD6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47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D75F1-F88B-C54D-828C-5598E4311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B01F8-03AE-7E40-8DCE-FBFAB13D3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5C9E7E-E754-0A40-8B99-F5A5EC3A4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708AC-C203-974D-A41E-4FE6359F3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79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922F9A-BB5B-2A46-8C06-0189A2F44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80AB78-6DBC-564A-B183-52F63AD9B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164578-EFCE-9644-87F3-1FBA2302E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8B74A-E532-8B4C-A7F4-7B560A886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91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08568B-D47A-5B4E-9641-60F5CBCF2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7A7CA8-CC2E-5C48-AEAC-99258BD35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88A868-478D-2F41-97F9-1CD9A5DFC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87172-FDA6-484A-8758-9C8083CCD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70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3E5950-CC99-B443-A041-7BF912A0A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D17101-BE4B-F741-8394-4E2F31C0A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040D7D-640F-9C45-BA3A-8D845EB70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C3870-46AF-AB49-861C-36AD06C11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5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07E4D-AA3D-054E-A2A5-D5ED4E429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D3CB0-9737-8041-9E29-98BDC5526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8E13F-B3C2-A341-A607-B70E1E317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CE9FF-19C7-9E40-AEF3-C17A69879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86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7D381-AE1A-C040-97A6-710AA82CB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9E2891-ECC1-7746-B68E-F99C899BD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FCAD7-71AF-7142-BA07-F39DE9037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6365A-D2FA-6143-924F-B2D4E0CB4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80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9BEDDF-3588-724E-87B3-13C2F27BD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7772B9-A70D-C646-9289-EB529B523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25C4CD-DDF0-904A-BCBA-6AFAE7E1AE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2CC9A9-00CD-9B44-BD17-280579B2FC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A006DB-44AD-A14F-9030-209151A1EF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0E4DFE-5994-524D-9A86-464BAD894D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34">
            <a:extLst>
              <a:ext uri="{FF2B5EF4-FFF2-40B4-BE49-F238E27FC236}">
                <a16:creationId xmlns:a16="http://schemas.microsoft.com/office/drawing/2014/main" id="{31B1B5DD-9F29-424F-8B94-1D935654B2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507163"/>
            <a:ext cx="2225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© 2013 Pearson Education, Inc.</a:t>
            </a:r>
          </a:p>
        </p:txBody>
      </p:sp>
      <p:sp>
        <p:nvSpPr>
          <p:cNvPr id="1032" name="Rectangle 10">
            <a:extLst>
              <a:ext uri="{FF2B5EF4-FFF2-40B4-BE49-F238E27FC236}">
                <a16:creationId xmlns:a16="http://schemas.microsoft.com/office/drawing/2014/main" id="{BC7BF625-7A68-354E-B3BF-D0436F83CE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2413" cy="5794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3001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3001B"/>
        </a:buClr>
        <a:buFont typeface="Times" pitchFamily="2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98E15B27-ED90-C643-A95F-C0EE07797B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14300"/>
            <a:ext cx="77724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>
                <a:solidFill>
                  <a:schemeClr val="bg1"/>
                </a:solidFill>
              </a:rPr>
              <a:t>Chapter 30 Current and Resistance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Text Box 7">
            <a:extLst>
              <a:ext uri="{FF2B5EF4-FFF2-40B4-BE49-F238E27FC236}">
                <a16:creationId xmlns:a16="http://schemas.microsoft.com/office/drawing/2014/main" id="{7E153ED4-C0BD-2845-A8C9-AACF1C731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5521325"/>
            <a:ext cx="8656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/>
              <a:t>Chapter Goal: </a:t>
            </a:r>
            <a:r>
              <a:rPr lang="en-US" altLang="en-US"/>
              <a:t>To learn how and why charge moves through a conductor as what we call a current.</a:t>
            </a: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A8CF52CA-8CE6-DE45-97F5-F73A9AC1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30-2</a:t>
            </a:r>
          </a:p>
        </p:txBody>
      </p:sp>
      <p:pic>
        <p:nvPicPr>
          <p:cNvPr id="4101" name="Picture 6" descr="30_00_Figure">
            <a:extLst>
              <a:ext uri="{FF2B5EF4-FFF2-40B4-BE49-F238E27FC236}">
                <a16:creationId xmlns:a16="http://schemas.microsoft.com/office/drawing/2014/main" id="{BC2BC353-3391-DC4D-BFA8-504911F7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7"/>
          <a:stretch>
            <a:fillRect/>
          </a:stretch>
        </p:blipFill>
        <p:spPr bwMode="auto">
          <a:xfrm>
            <a:off x="296863" y="711200"/>
            <a:ext cx="8548687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0795D2B1-4A00-0F46-8E58-43FF56334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927100"/>
            <a:ext cx="87772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/>
              <a:t>When a current is flowing, the conductors are </a:t>
            </a:r>
            <a:r>
              <a:rPr lang="en-US" altLang="en-US" sz="2600" i="1"/>
              <a:t>not </a:t>
            </a:r>
            <a:r>
              <a:rPr lang="en-US" altLang="en-US" sz="2600"/>
              <a:t>in electrostatic equilibrium.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Though you cannot see current directly, there are certain </a:t>
            </a:r>
            <a:r>
              <a:rPr lang="en-US" altLang="en-US" sz="2600" i="1">
                <a:cs typeface="Arial" panose="020B0604020202020204" pitchFamily="34" charset="0"/>
              </a:rPr>
              <a:t>indicators </a:t>
            </a:r>
            <a:r>
              <a:rPr lang="en-US" altLang="en-US" sz="2600">
                <a:cs typeface="Arial" panose="020B0604020202020204" pitchFamily="34" charset="0"/>
              </a:rPr>
              <a:t>that current is present in a wire.</a:t>
            </a:r>
          </a:p>
        </p:txBody>
      </p:sp>
      <p:sp>
        <p:nvSpPr>
          <p:cNvPr id="23555" name="Rectangle 6">
            <a:extLst>
              <a:ext uri="{FF2B5EF4-FFF2-40B4-BE49-F238E27FC236}">
                <a16:creationId xmlns:a16="http://schemas.microsoft.com/office/drawing/2014/main" id="{52AD0EBD-AEF9-4941-A390-470D08BE8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2649538"/>
            <a:ext cx="581025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1D5A0454-9224-2843-9DD3-7A632D4B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66688"/>
            <a:ext cx="77724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Electric Current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835BDB7C-7456-B047-9537-E6029B795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30-21</a:t>
            </a:r>
          </a:p>
        </p:txBody>
      </p:sp>
      <p:pic>
        <p:nvPicPr>
          <p:cNvPr id="23558" name="Picture 9" descr="30_01_FigureC">
            <a:extLst>
              <a:ext uri="{FF2B5EF4-FFF2-40B4-BE49-F238E27FC236}">
                <a16:creationId xmlns:a16="http://schemas.microsoft.com/office/drawing/2014/main" id="{F3D741D4-E9CA-024A-AD0F-4299B0D7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6"/>
          <a:stretch>
            <a:fillRect/>
          </a:stretch>
        </p:blipFill>
        <p:spPr bwMode="auto">
          <a:xfrm>
            <a:off x="2209800" y="2940050"/>
            <a:ext cx="47244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7A00ABDF-A18A-3247-ACC7-C7FF70851D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66688"/>
            <a:ext cx="4648200" cy="304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Charge Carriers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3B5E37CB-01AF-984A-BFA8-E8CAC140F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963613"/>
            <a:ext cx="4081462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>
                <a:cs typeface="Arial" panose="020B0604020202020204" pitchFamily="34" charset="0"/>
              </a:rPr>
              <a:t>The outer electrons of metal atoms are only weakly bound to the nuclei.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>
                <a:cs typeface="Arial" panose="020B0604020202020204" pitchFamily="34" charset="0"/>
              </a:rPr>
              <a:t>In a metal, the outer electrons become detached from their parent nuclei to form a fluid-like </a:t>
            </a:r>
            <a:r>
              <a:rPr lang="en-US" altLang="en-US" sz="2400" i="1">
                <a:cs typeface="Arial" panose="020B0604020202020204" pitchFamily="34" charset="0"/>
              </a:rPr>
              <a:t>sea of electrons </a:t>
            </a:r>
            <a:r>
              <a:rPr lang="en-US" altLang="en-US" sz="2400">
                <a:cs typeface="Arial" panose="020B0604020202020204" pitchFamily="34" charset="0"/>
              </a:rPr>
              <a:t>that can move through the solid.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 b="1">
                <a:cs typeface="Arial" panose="020B0604020202020204" pitchFamily="34" charset="0"/>
              </a:rPr>
              <a:t>Electrons are the charge carriers in metals.</a:t>
            </a: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CE427402-414A-944B-8772-54BAD8F50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30-22</a:t>
            </a:r>
          </a:p>
        </p:txBody>
      </p:sp>
      <p:pic>
        <p:nvPicPr>
          <p:cNvPr id="24581" name="Picture 6" descr="30_02_Figure">
            <a:extLst>
              <a:ext uri="{FF2B5EF4-FFF2-40B4-BE49-F238E27FC236}">
                <a16:creationId xmlns:a16="http://schemas.microsoft.com/office/drawing/2014/main" id="{201E811D-B7F2-D643-A968-0E08ED03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4495800" y="1060450"/>
            <a:ext cx="40608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FF9D4C6-44DD-A44F-A833-2B75708F1D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6688"/>
            <a:ext cx="7772400" cy="304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The Electron Current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43FE493A-5417-8447-AD07-E05833C0D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963613"/>
            <a:ext cx="3519487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We define the </a:t>
            </a:r>
            <a:r>
              <a:rPr lang="en-US" altLang="en-US" sz="2600" b="1">
                <a:cs typeface="Arial" panose="020B0604020202020204" pitchFamily="34" charset="0"/>
              </a:rPr>
              <a:t>electron current </a:t>
            </a:r>
            <a:r>
              <a:rPr lang="en-US" altLang="en-US" sz="2600" i="1"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600">
                <a:cs typeface="Arial" panose="020B0604020202020204" pitchFamily="34" charset="0"/>
              </a:rPr>
              <a:t> to be the number of electrons per second that pass through a cross section of the conductor.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The number </a:t>
            </a:r>
            <a:r>
              <a:rPr lang="en-US" altLang="en-US" sz="2600" i="1"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600" baseline="-250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600">
                <a:cs typeface="Arial" panose="020B0604020202020204" pitchFamily="34" charset="0"/>
              </a:rPr>
              <a:t> of electrons that pass through the cross section during the time interval </a:t>
            </a:r>
            <a:r>
              <a:rPr lang="en-US" altLang="en-US">
                <a:solidFill>
                  <a:srgbClr val="000000"/>
                </a:solidFill>
                <a:latin typeface="Symbol" pitchFamily="2" charset="2"/>
                <a:sym typeface="Symbol" pitchFamily="2" charset="2"/>
              </a:rPr>
              <a:t></a:t>
            </a:r>
            <a:r>
              <a:rPr lang="en-US" altLang="en-US" sz="2600" i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sz="2600">
                <a:cs typeface="Arial" panose="020B0604020202020204" pitchFamily="34" charset="0"/>
              </a:rPr>
              <a:t> is</a:t>
            </a:r>
            <a:endParaRPr lang="en-US" altLang="en-US" sz="2600" b="1">
              <a:cs typeface="Arial" panose="020B0604020202020204" pitchFamily="34" charset="0"/>
            </a:endParaRP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329C3710-D920-7145-A6A0-5934ADD6F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30-23</a:t>
            </a:r>
          </a:p>
        </p:txBody>
      </p:sp>
      <p:pic>
        <p:nvPicPr>
          <p:cNvPr id="25605" name="Picture 8" descr="30_03_Figure">
            <a:extLst>
              <a:ext uri="{FF2B5EF4-FFF2-40B4-BE49-F238E27FC236}">
                <a16:creationId xmlns:a16="http://schemas.microsoft.com/office/drawing/2014/main" id="{6D73748A-F630-C843-997D-16634E315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"/>
          <a:stretch>
            <a:fillRect/>
          </a:stretch>
        </p:blipFill>
        <p:spPr bwMode="auto">
          <a:xfrm>
            <a:off x="3740150" y="1228725"/>
            <a:ext cx="50228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CH30_PPT_Slide_30-22">
            <a:extLst>
              <a:ext uri="{FF2B5EF4-FFF2-40B4-BE49-F238E27FC236}">
                <a16:creationId xmlns:a16="http://schemas.microsoft.com/office/drawing/2014/main" id="{09DCF31E-BADA-5941-BA9A-D290FD13A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57"/>
          <a:stretch>
            <a:fillRect/>
          </a:stretch>
        </p:blipFill>
        <p:spPr bwMode="auto">
          <a:xfrm>
            <a:off x="847725" y="5908675"/>
            <a:ext cx="15906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EBA7EBD-E010-8444-BC8D-49C2909723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123825"/>
            <a:ext cx="45720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The Electron Current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B164622C-4DCA-2E47-AF6D-391418CF4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1219200"/>
            <a:ext cx="36718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tabLst>
                <a:tab pos="974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974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974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974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974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If the number density of conduction electrons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>
                <a:cs typeface="Arial" panose="020B0604020202020204" pitchFamily="34" charset="0"/>
              </a:rPr>
              <a:t>e</a:t>
            </a:r>
            <a:r>
              <a:rPr lang="en-US" altLang="en-US" sz="2400" dirty="0">
                <a:cs typeface="Arial" panose="020B0604020202020204" pitchFamily="34" charset="0"/>
              </a:rPr>
              <a:t>, then the total number of electrons in the shaded cylinder is</a:t>
            </a:r>
          </a:p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cs typeface="Arial" panose="020B0604020202020204" pitchFamily="34" charset="0"/>
              </a:rPr>
              <a:t>     </a:t>
            </a:r>
            <a:r>
              <a:rPr lang="en-US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 baseline="-25000" dirty="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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4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2400" i="1" dirty="0"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  <a:sym typeface="Wingdings" pitchFamily="2" charset="2"/>
              </a:rPr>
              <a:t> V=Volume</a:t>
            </a:r>
            <a:endParaRPr lang="en-US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	       </a:t>
            </a:r>
            <a:r>
              <a:rPr lang="en-US" altLang="en-US" sz="2400" dirty="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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4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sz="2400" dirty="0" err="1">
                <a:solidFill>
                  <a:srgbClr val="000000"/>
                </a:solidFill>
                <a:latin typeface="Symbol" pitchFamily="2" charset="2"/>
                <a:sym typeface="Symbol" pitchFamily="2" charset="2"/>
              </a:rPr>
              <a:t></a:t>
            </a:r>
            <a:r>
              <a:rPr lang="en-US" altLang="en-US" sz="24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endParaRPr lang="en-US" altLang="en-US" sz="2400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	       </a:t>
            </a:r>
            <a:r>
              <a:rPr lang="en-US" altLang="en-US" sz="2400" dirty="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</a:t>
            </a: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4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Av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400" dirty="0" err="1">
                <a:solidFill>
                  <a:srgbClr val="000000"/>
                </a:solidFill>
                <a:latin typeface="Symbol" pitchFamily="2" charset="2"/>
                <a:sym typeface="Symbol" pitchFamily="2" charset="2"/>
              </a:rPr>
              <a:t></a:t>
            </a:r>
            <a:r>
              <a:rPr lang="en-US" altLang="en-US" sz="2400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lang="en-US" altLang="en-US" sz="2400" i="1" dirty="0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So the electron current is:</a:t>
            </a:r>
          </a:p>
        </p:txBody>
      </p:sp>
      <p:sp>
        <p:nvSpPr>
          <p:cNvPr id="26628" name="Rectangle 8">
            <a:extLst>
              <a:ext uri="{FF2B5EF4-FFF2-40B4-BE49-F238E27FC236}">
                <a16:creationId xmlns:a16="http://schemas.microsoft.com/office/drawing/2014/main" id="{D445D1ED-6B5F-4641-92DD-50A8A8539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30-24</a:t>
            </a:r>
          </a:p>
        </p:txBody>
      </p:sp>
      <p:pic>
        <p:nvPicPr>
          <p:cNvPr id="26629" name="Picture 9" descr="30_KeyEquation_01">
            <a:extLst>
              <a:ext uri="{FF2B5EF4-FFF2-40B4-BE49-F238E27FC236}">
                <a16:creationId xmlns:a16="http://schemas.microsoft.com/office/drawing/2014/main" id="{8184939E-5DBF-D446-97FE-A581B17C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r="45534" b="27464"/>
          <a:stretch>
            <a:fillRect/>
          </a:stretch>
        </p:blipFill>
        <p:spPr bwMode="auto">
          <a:xfrm>
            <a:off x="1066800" y="5105400"/>
            <a:ext cx="152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30_04_Figure">
            <a:extLst>
              <a:ext uri="{FF2B5EF4-FFF2-40B4-BE49-F238E27FC236}">
                <a16:creationId xmlns:a16="http://schemas.microsoft.com/office/drawing/2014/main" id="{2E65FF26-5549-674A-BE57-4B840760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7" b="15166"/>
          <a:stretch>
            <a:fillRect/>
          </a:stretch>
        </p:blipFill>
        <p:spPr bwMode="auto">
          <a:xfrm>
            <a:off x="4445000" y="936625"/>
            <a:ext cx="41719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1" descr="30_04_Figure">
            <a:extLst>
              <a:ext uri="{FF2B5EF4-FFF2-40B4-BE49-F238E27FC236}">
                <a16:creationId xmlns:a16="http://schemas.microsoft.com/office/drawing/2014/main" id="{CA0DF7C8-6A52-8941-A58E-2D18BA33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9"/>
          <a:stretch>
            <a:fillRect/>
          </a:stretch>
        </p:blipFill>
        <p:spPr bwMode="auto">
          <a:xfrm>
            <a:off x="4273550" y="3657600"/>
            <a:ext cx="44894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62F023E-45F8-9D43-8F3F-4110EE863A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0488" y="90488"/>
            <a:ext cx="7439025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The Electron Density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90ED96D-A20B-2A49-8CC1-855E97CFE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1143000"/>
            <a:ext cx="3300412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In most metals, each atom contributes one valence electron to the sea of electrons.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Thus the number of conduction electrons </a:t>
            </a:r>
            <a:r>
              <a:rPr lang="en-US" altLang="en-US" sz="2600" i="1"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600" baseline="-250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600">
                <a:cs typeface="Arial" panose="020B0604020202020204" pitchFamily="34" charset="0"/>
              </a:rPr>
              <a:t> is the same as the number of atoms per cubic meter.</a:t>
            </a: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17871B70-8C30-3345-A6C0-F679129AC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30-27</a:t>
            </a:r>
          </a:p>
        </p:txBody>
      </p:sp>
      <p:pic>
        <p:nvPicPr>
          <p:cNvPr id="29701" name="Picture 7" descr="30_01_Table">
            <a:extLst>
              <a:ext uri="{FF2B5EF4-FFF2-40B4-BE49-F238E27FC236}">
                <a16:creationId xmlns:a16="http://schemas.microsoft.com/office/drawing/2014/main" id="{ECD430BD-29A3-7145-8377-5B331A1BB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>
            <a:fillRect/>
          </a:stretch>
        </p:blipFill>
        <p:spPr bwMode="auto">
          <a:xfrm>
            <a:off x="3946525" y="1333500"/>
            <a:ext cx="47402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21A93483-728B-3047-B308-8558CDD97A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388" y="123825"/>
            <a:ext cx="77724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Discharging a Capacitor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144CDCF4-A24F-454C-BAFF-1FBE552C0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723900"/>
            <a:ext cx="34671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>
                <a:cs typeface="Arial" panose="020B0604020202020204" pitchFamily="34" charset="0"/>
              </a:rPr>
              <a:t>How long should it take to discharge this capacitor?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>
                <a:cs typeface="Arial" panose="020B0604020202020204" pitchFamily="34" charset="0"/>
              </a:rPr>
              <a:t>A typical drift speed of electron current through a wire is </a:t>
            </a:r>
            <a:br>
              <a:rPr lang="en-US" altLang="en-US" sz="2400">
                <a:cs typeface="Arial" panose="020B0604020202020204" pitchFamily="34" charset="0"/>
              </a:rPr>
            </a:br>
            <a:r>
              <a:rPr lang="en-US" altLang="en-US" sz="2400" i="1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</a:t>
            </a: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10</a:t>
            </a:r>
            <a:r>
              <a:rPr lang="en-US" altLang="en-US" sz="2400" baseline="30000">
                <a:latin typeface="Symbol" pitchFamily="2" charset="2"/>
                <a:sym typeface="Symbol" pitchFamily="2" charset="2"/>
              </a:rPr>
              <a:t></a:t>
            </a:r>
            <a:r>
              <a:rPr lang="en-US" altLang="en-US" sz="2400" baseline="30000"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 m/s.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>
                <a:cs typeface="Arial" panose="020B0604020202020204" pitchFamily="34" charset="0"/>
              </a:rPr>
              <a:t>At this rate, it would take an electron about </a:t>
            </a: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2000 s</a:t>
            </a:r>
            <a:r>
              <a:rPr lang="en-US" altLang="en-US" sz="2400">
                <a:cs typeface="Arial" panose="020B0604020202020204" pitchFamily="34" charset="0"/>
              </a:rPr>
              <a:t> (over half an hour) to travel </a:t>
            </a:r>
            <a:r>
              <a:rPr lang="en-US" altLang="en-US" sz="2400">
                <a:latin typeface="Times New Roman" panose="02020603050405020304" pitchFamily="18" charset="0"/>
                <a:cs typeface="Arial" panose="020B0604020202020204" pitchFamily="34" charset="0"/>
              </a:rPr>
              <a:t>20 cm.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DA4CA8F8-13CC-8E49-8C7A-07E757A33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5511800"/>
            <a:ext cx="82407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>
                <a:cs typeface="Arial" panose="020B0604020202020204" pitchFamily="34" charset="0"/>
              </a:rPr>
              <a:t>But real capacitors discharge almost instantaneously!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>
                <a:cs typeface="Arial" panose="020B0604020202020204" pitchFamily="34" charset="0"/>
              </a:rPr>
              <a:t>What’s wrong with our calculation?</a:t>
            </a:r>
          </a:p>
        </p:txBody>
      </p:sp>
      <p:sp>
        <p:nvSpPr>
          <p:cNvPr id="31749" name="Rectangle 6">
            <a:extLst>
              <a:ext uri="{FF2B5EF4-FFF2-40B4-BE49-F238E27FC236}">
                <a16:creationId xmlns:a16="http://schemas.microsoft.com/office/drawing/2014/main" id="{7C69B0DE-C76C-204D-90AA-15B6BD92A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30-29</a:t>
            </a:r>
          </a:p>
        </p:txBody>
      </p:sp>
      <p:pic>
        <p:nvPicPr>
          <p:cNvPr id="31750" name="Picture 7" descr="30_05_Figure">
            <a:extLst>
              <a:ext uri="{FF2B5EF4-FFF2-40B4-BE49-F238E27FC236}">
                <a16:creationId xmlns:a16="http://schemas.microsoft.com/office/drawing/2014/main" id="{1BAF79B3-1C68-5244-B73E-C8134C96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4"/>
          <a:stretch>
            <a:fillRect/>
          </a:stretch>
        </p:blipFill>
        <p:spPr bwMode="auto">
          <a:xfrm>
            <a:off x="3965575" y="1181100"/>
            <a:ext cx="48736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>
            <a:extLst>
              <a:ext uri="{FF2B5EF4-FFF2-40B4-BE49-F238E27FC236}">
                <a16:creationId xmlns:a16="http://schemas.microsoft.com/office/drawing/2014/main" id="{23BE7DE5-3AAD-6841-AB49-04248DBF2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63613"/>
            <a:ext cx="3900488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The wire is </a:t>
            </a:r>
            <a:r>
              <a:rPr lang="en-US" altLang="en-US" sz="2600" i="1">
                <a:cs typeface="Arial" panose="020B0604020202020204" pitchFamily="34" charset="0"/>
              </a:rPr>
              <a:t>already full </a:t>
            </a:r>
            <a:r>
              <a:rPr lang="en-US" altLang="en-US" sz="2600">
                <a:cs typeface="Arial" panose="020B0604020202020204" pitchFamily="34" charset="0"/>
              </a:rPr>
              <a:t>of electrons!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We don’t have to wait for electrons to move all the way through the wire from one plate to another.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We just need to slightly rearrange the charges on the plates </a:t>
            </a:r>
            <a:r>
              <a:rPr lang="en-US" altLang="en-US" sz="2600" i="1">
                <a:cs typeface="Arial" panose="020B0604020202020204" pitchFamily="34" charset="0"/>
              </a:rPr>
              <a:t>and </a:t>
            </a:r>
            <a:r>
              <a:rPr lang="en-US" altLang="en-US" sz="2600">
                <a:cs typeface="Arial" panose="020B0604020202020204" pitchFamily="34" charset="0"/>
              </a:rPr>
              <a:t>in the wire.</a:t>
            </a:r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7BD574CD-D0EE-E34B-AE5C-2F15D8504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123825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Discharging a Capacitor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B84C5A95-1D2F-0444-9308-520A9411C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30-30</a:t>
            </a:r>
          </a:p>
        </p:txBody>
      </p:sp>
      <p:pic>
        <p:nvPicPr>
          <p:cNvPr id="32773" name="Picture 7" descr="30_06_Figure">
            <a:extLst>
              <a:ext uri="{FF2B5EF4-FFF2-40B4-BE49-F238E27FC236}">
                <a16:creationId xmlns:a16="http://schemas.microsoft.com/office/drawing/2014/main" id="{17E29351-8D57-8D4D-8FD1-D02702833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4130675" y="844550"/>
            <a:ext cx="45561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95C61D4A-AE06-BB46-89A4-5C046B4E33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775" y="195263"/>
            <a:ext cx="6919913" cy="2190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Creating a Current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6499C42C-66AE-914A-8A28-05C1F1803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455738"/>
            <a:ext cx="335280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/>
              <a:t>A book on a table will slow down and stop unless you continue pushing.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Analogously, the sea of electrons will slow down and stop unless you continue pushing with an electric field.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7087BB45-B28D-494E-9690-B290D893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30-31</a:t>
            </a:r>
          </a:p>
        </p:txBody>
      </p:sp>
      <p:pic>
        <p:nvPicPr>
          <p:cNvPr id="33797" name="Picture 6" descr="30_07_Figure">
            <a:extLst>
              <a:ext uri="{FF2B5EF4-FFF2-40B4-BE49-F238E27FC236}">
                <a16:creationId xmlns:a16="http://schemas.microsoft.com/office/drawing/2014/main" id="{73C1F62F-1EC6-2F45-9C7A-02AB07A8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304800" y="1123950"/>
            <a:ext cx="45180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40538CB8-D2AC-6844-96D8-B3D873CE66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" y="168275"/>
            <a:ext cx="8229600" cy="3032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Establishing the Electric Field in a Wire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41074AD6-B5F7-8044-AD91-25C1BF419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1146175"/>
            <a:ext cx="330517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/>
              <a:t>The figure shows two metal wires attached to the plates of a charged capacitor.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This is an electrostatic situation.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What will happen if we connect the bottom ends of the wires together?</a:t>
            </a:r>
          </a:p>
        </p:txBody>
      </p:sp>
      <p:sp>
        <p:nvSpPr>
          <p:cNvPr id="34820" name="Rectangle 8">
            <a:extLst>
              <a:ext uri="{FF2B5EF4-FFF2-40B4-BE49-F238E27FC236}">
                <a16:creationId xmlns:a16="http://schemas.microsoft.com/office/drawing/2014/main" id="{56BF2E8D-6D5A-724F-85F8-1FFE075DD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955675"/>
            <a:ext cx="630238" cy="544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1" name="Rectangle 6">
            <a:extLst>
              <a:ext uri="{FF2B5EF4-FFF2-40B4-BE49-F238E27FC236}">
                <a16:creationId xmlns:a16="http://schemas.microsoft.com/office/drawing/2014/main" id="{203081DD-8BA2-ED4D-B45C-12A100F17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30-32</a:t>
            </a:r>
          </a:p>
        </p:txBody>
      </p:sp>
      <p:pic>
        <p:nvPicPr>
          <p:cNvPr id="34822" name="Picture 7" descr="30_08_FigureA">
            <a:extLst>
              <a:ext uri="{FF2B5EF4-FFF2-40B4-BE49-F238E27FC236}">
                <a16:creationId xmlns:a16="http://schemas.microsoft.com/office/drawing/2014/main" id="{85E7214E-5185-774F-AB47-23980294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>
            <a:fillRect/>
          </a:stretch>
        </p:blipFill>
        <p:spPr bwMode="auto">
          <a:xfrm>
            <a:off x="3733800" y="1162050"/>
            <a:ext cx="50323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>
            <a:extLst>
              <a:ext uri="{FF2B5EF4-FFF2-40B4-BE49-F238E27FC236}">
                <a16:creationId xmlns:a16="http://schemas.microsoft.com/office/drawing/2014/main" id="{E67BCA3B-E932-144E-B38F-1447741C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98550"/>
            <a:ext cx="3505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/>
              <a:t>Within a </a:t>
            </a:r>
            <a:r>
              <a:rPr lang="en-US" altLang="en-US" sz="2600" i="1"/>
              <a:t>very </a:t>
            </a:r>
            <a:r>
              <a:rPr lang="en-US" altLang="en-US" sz="2600"/>
              <a:t>brief interval of time </a:t>
            </a:r>
            <a:br>
              <a:rPr lang="en-US" altLang="en-US" sz="2600"/>
            </a:br>
            <a:r>
              <a:rPr lang="en-US" altLang="en-US" sz="2600"/>
              <a:t>(</a:t>
            </a:r>
            <a:r>
              <a:rPr lang="en-US" altLang="en-US" sz="2600">
                <a:latin typeface="Symbol" pitchFamily="2" charset="2"/>
                <a:sym typeface="Symbol" pitchFamily="2" charset="2"/>
              </a:rPr>
              <a:t></a:t>
            </a:r>
            <a:r>
              <a:rPr lang="en-US" altLang="en-US" sz="2600">
                <a:latin typeface="Times New Roman" panose="02020603050405020304" pitchFamily="18" charset="0"/>
              </a:rPr>
              <a:t>10</a:t>
            </a:r>
            <a:r>
              <a:rPr lang="en-US" altLang="en-US" sz="2600" baseline="30000">
                <a:latin typeface="Symbol" pitchFamily="2" charset="2"/>
                <a:sym typeface="Symbol" pitchFamily="2" charset="2"/>
              </a:rPr>
              <a:t></a:t>
            </a:r>
            <a:r>
              <a:rPr lang="en-US" altLang="en-US" sz="2600" baseline="30000">
                <a:latin typeface="Times New Roman" panose="02020603050405020304" pitchFamily="18" charset="0"/>
              </a:rPr>
              <a:t>9</a:t>
            </a:r>
            <a:r>
              <a:rPr lang="en-US" altLang="en-US" sz="2600">
                <a:latin typeface="Times New Roman" panose="02020603050405020304" pitchFamily="18" charset="0"/>
              </a:rPr>
              <a:t> s</a:t>
            </a:r>
            <a:r>
              <a:rPr lang="en-US" altLang="en-US" sz="2600"/>
              <a:t>) of connecting the wires, the sea of electrons shifts slightly.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The surface charge is rearranged into a </a:t>
            </a:r>
            <a:r>
              <a:rPr lang="en-US" altLang="en-US" sz="2600" i="1">
                <a:cs typeface="Arial" panose="020B0604020202020204" pitchFamily="34" charset="0"/>
              </a:rPr>
              <a:t>nonuniform </a:t>
            </a:r>
            <a:r>
              <a:rPr lang="en-US" altLang="en-US" sz="2600">
                <a:cs typeface="Arial" panose="020B0604020202020204" pitchFamily="34" charset="0"/>
              </a:rPr>
              <a:t>distribution, as shown in the figure.</a:t>
            </a:r>
          </a:p>
        </p:txBody>
      </p:sp>
      <p:sp>
        <p:nvSpPr>
          <p:cNvPr id="35843" name="Rectangle 8">
            <a:extLst>
              <a:ext uri="{FF2B5EF4-FFF2-40B4-BE49-F238E27FC236}">
                <a16:creationId xmlns:a16="http://schemas.microsoft.com/office/drawing/2014/main" id="{54B2A17D-3406-8741-AB7A-884717606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955675"/>
            <a:ext cx="630238" cy="544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844" name="Rectangle 9">
            <a:extLst>
              <a:ext uri="{FF2B5EF4-FFF2-40B4-BE49-F238E27FC236}">
                <a16:creationId xmlns:a16="http://schemas.microsoft.com/office/drawing/2014/main" id="{898FDCEF-5427-8446-A490-EED308A57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942975"/>
            <a:ext cx="593725" cy="471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017ACB5D-FC1E-5447-BCE0-C459AB4CE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68275"/>
            <a:ext cx="82296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Establishing the Electric Field in a Wire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F2FD06CF-B468-2746-B7D7-7187D496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30-33</a:t>
            </a:r>
          </a:p>
        </p:txBody>
      </p:sp>
      <p:pic>
        <p:nvPicPr>
          <p:cNvPr id="35847" name="Picture 9" descr="30_08_FigureB">
            <a:extLst>
              <a:ext uri="{FF2B5EF4-FFF2-40B4-BE49-F238E27FC236}">
                <a16:creationId xmlns:a16="http://schemas.microsoft.com/office/drawing/2014/main" id="{09DACEBA-8893-CC43-91CB-D606E2FB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"/>
          <a:stretch>
            <a:fillRect/>
          </a:stretch>
        </p:blipFill>
        <p:spPr bwMode="auto">
          <a:xfrm>
            <a:off x="3825875" y="1016000"/>
            <a:ext cx="49371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>
            <a:extLst>
              <a:ext uri="{FF2B5EF4-FFF2-40B4-BE49-F238E27FC236}">
                <a16:creationId xmlns:a16="http://schemas.microsoft.com/office/drawing/2014/main" id="{0914BD09-99F1-C14C-92ED-11E5B58722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11138"/>
            <a:ext cx="8229600" cy="246062"/>
          </a:xfrm>
        </p:spPr>
        <p:txBody>
          <a:bodyPr/>
          <a:lstStyle/>
          <a:p>
            <a:pPr algn="l" eaLnBrk="1" hangingPunct="1"/>
            <a:r>
              <a:rPr lang="en-US" altLang="en-US" sz="3200">
                <a:solidFill>
                  <a:schemeClr val="bg1"/>
                </a:solidFill>
              </a:rPr>
              <a:t>Chapter 30 Preview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F3FAD386-F8F1-B948-BA41-2DF595DE8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30-3</a:t>
            </a:r>
          </a:p>
        </p:txBody>
      </p:sp>
      <p:grpSp>
        <p:nvGrpSpPr>
          <p:cNvPr id="5124" name="Group 7">
            <a:extLst>
              <a:ext uri="{FF2B5EF4-FFF2-40B4-BE49-F238E27FC236}">
                <a16:creationId xmlns:a16="http://schemas.microsoft.com/office/drawing/2014/main" id="{AF6B140B-97B0-6044-AC10-ECE95C4F113B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566928"/>
            <a:ext cx="7315200" cy="6144768"/>
            <a:chOff x="1582" y="934"/>
            <a:chExt cx="2594" cy="2234"/>
          </a:xfrm>
        </p:grpSpPr>
        <p:pic>
          <p:nvPicPr>
            <p:cNvPr id="5125" name="Picture 5" descr="30_ChPreview_01">
              <a:extLst>
                <a:ext uri="{FF2B5EF4-FFF2-40B4-BE49-F238E27FC236}">
                  <a16:creationId xmlns:a16="http://schemas.microsoft.com/office/drawing/2014/main" id="{A423AEA8-5DDA-9B4C-9399-89FD71F53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14"/>
            <a:stretch>
              <a:fillRect/>
            </a:stretch>
          </p:blipFill>
          <p:spPr bwMode="auto">
            <a:xfrm>
              <a:off x="1582" y="934"/>
              <a:ext cx="2594" cy="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 descr="30_ChPreview_01">
              <a:extLst>
                <a:ext uri="{FF2B5EF4-FFF2-40B4-BE49-F238E27FC236}">
                  <a16:creationId xmlns:a16="http://schemas.microsoft.com/office/drawing/2014/main" id="{6FCB6905-DACD-8144-82F4-5DC0DEA52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85" t="39586" r="4619" b="46529"/>
            <a:stretch>
              <a:fillRect/>
            </a:stretch>
          </p:blipFill>
          <p:spPr bwMode="auto">
            <a:xfrm>
              <a:off x="1616" y="2784"/>
              <a:ext cx="15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:a16="http://schemas.microsoft.com/office/drawing/2014/main" id="{1AB9B0A0-FC91-6F46-8697-F4EB1D7A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965200"/>
            <a:ext cx="86772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/>
              <a:t>The </a:t>
            </a:r>
            <a:r>
              <a:rPr lang="en-US" altLang="en-US" sz="2600" i="1"/>
              <a:t>nonuniform </a:t>
            </a:r>
            <a:r>
              <a:rPr lang="en-US" altLang="en-US" sz="2600"/>
              <a:t>distribution of surface charges along a wire creates a net electric field </a:t>
            </a:r>
            <a:r>
              <a:rPr lang="en-US" altLang="en-US" sz="2600" i="1"/>
              <a:t>inside </a:t>
            </a:r>
            <a:r>
              <a:rPr lang="en-US" altLang="en-US" sz="2600"/>
              <a:t>the wire that points from the more positive end toward the more negative end</a:t>
            </a:r>
            <a:r>
              <a:rPr lang="en-US" altLang="en-US" sz="2600">
                <a:cs typeface="Arial" panose="020B0604020202020204" pitchFamily="34" charset="0"/>
              </a:rPr>
              <a:t> of the wire.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This is the internal electric field that pushes the electron current through the wire.</a:t>
            </a:r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1CDAA3C8-50AC-AA45-AB7E-2118E56D1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68275"/>
            <a:ext cx="82296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Establishing the Electric Field in a Wire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42BA124E-54E3-7941-BECD-95ED8ADCC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30-34</a:t>
            </a:r>
          </a:p>
        </p:txBody>
      </p:sp>
      <p:pic>
        <p:nvPicPr>
          <p:cNvPr id="36869" name="Picture 7" descr="30_09_Figure">
            <a:extLst>
              <a:ext uri="{FF2B5EF4-FFF2-40B4-BE49-F238E27FC236}">
                <a16:creationId xmlns:a16="http://schemas.microsoft.com/office/drawing/2014/main" id="{C155DE95-1CDA-7C44-A860-048C198A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0" b="7182"/>
          <a:stretch>
            <a:fillRect/>
          </a:stretch>
        </p:blipFill>
        <p:spPr bwMode="auto">
          <a:xfrm>
            <a:off x="831850" y="3594100"/>
            <a:ext cx="74739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BB78B0C9-8D19-4548-B3B9-59B1C33C32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775" y="152400"/>
            <a:ext cx="6858000" cy="304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A Model of Conduction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8C84CE86-49B4-154E-A479-A51DC45BA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63650"/>
            <a:ext cx="35052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Within a conductor in electrostatic equilibrium, there is no electric field.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In this case, an electron bounces back and forth between collisions, but its </a:t>
            </a:r>
            <a:r>
              <a:rPr lang="en-US" altLang="en-US" sz="2600" i="1">
                <a:cs typeface="Arial" panose="020B0604020202020204" pitchFamily="34" charset="0"/>
              </a:rPr>
              <a:t>average </a:t>
            </a:r>
            <a:r>
              <a:rPr lang="en-US" altLang="en-US" sz="2600">
                <a:cs typeface="Arial" panose="020B0604020202020204" pitchFamily="34" charset="0"/>
              </a:rPr>
              <a:t>velocity is zero.</a:t>
            </a:r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2EBB9FF2-D7D2-DC40-928B-860FC37D9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30-37</a:t>
            </a:r>
          </a:p>
        </p:txBody>
      </p:sp>
      <p:pic>
        <p:nvPicPr>
          <p:cNvPr id="39941" name="Picture 8" descr="30_11_FigureA">
            <a:extLst>
              <a:ext uri="{FF2B5EF4-FFF2-40B4-BE49-F238E27FC236}">
                <a16:creationId xmlns:a16="http://schemas.microsoft.com/office/drawing/2014/main" id="{7D55C777-A41A-9749-BF8E-F19AC49B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092200"/>
            <a:ext cx="44672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>
            <a:extLst>
              <a:ext uri="{FF2B5EF4-FFF2-40B4-BE49-F238E27FC236}">
                <a16:creationId xmlns:a16="http://schemas.microsoft.com/office/drawing/2014/main" id="{DBC1FF63-1A70-CE41-910A-4C77442D8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1003300"/>
            <a:ext cx="3748087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In the presence of an electric field, the electric force causes electrons to move along parabolic trajectories between collisions.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Because of the curvature of the trajectories, there is a slow net motion in the “downhill” direction.</a:t>
            </a:r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700F6DF9-7583-AF4E-B736-74CB13055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524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A Model of Conduction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40964" name="Rectangle 7">
            <a:extLst>
              <a:ext uri="{FF2B5EF4-FFF2-40B4-BE49-F238E27FC236}">
                <a16:creationId xmlns:a16="http://schemas.microsoft.com/office/drawing/2014/main" id="{9A3CDF8E-BE75-3549-894B-A41A613D8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30-38</a:t>
            </a:r>
          </a:p>
        </p:txBody>
      </p:sp>
      <p:pic>
        <p:nvPicPr>
          <p:cNvPr id="40965" name="Picture 8" descr="30_11_FigureB">
            <a:extLst>
              <a:ext uri="{FF2B5EF4-FFF2-40B4-BE49-F238E27FC236}">
                <a16:creationId xmlns:a16="http://schemas.microsoft.com/office/drawing/2014/main" id="{6E9D0037-3C85-3044-BED9-54E65028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4197350" y="971550"/>
            <a:ext cx="45656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95028BD3-4CED-5C41-9E95-72AB5670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871538"/>
            <a:ext cx="750887" cy="325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4C616AD4-D47D-9145-B1FD-33391137E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1066800"/>
            <a:ext cx="27670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The graph shows the speed of an electron during multiple collisions.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The average drift speed is</a:t>
            </a:r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1A6C2505-15BE-C645-A049-119B1ECA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524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A Model of Conduction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41989" name="Rectangle 8">
            <a:extLst>
              <a:ext uri="{FF2B5EF4-FFF2-40B4-BE49-F238E27FC236}">
                <a16:creationId xmlns:a16="http://schemas.microsoft.com/office/drawing/2014/main" id="{7B4A789D-0316-114B-B5C1-36C2354FE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30-39</a:t>
            </a:r>
          </a:p>
        </p:txBody>
      </p:sp>
      <p:pic>
        <p:nvPicPr>
          <p:cNvPr id="41990" name="Picture 9" descr="30_12_FigureB">
            <a:extLst>
              <a:ext uri="{FF2B5EF4-FFF2-40B4-BE49-F238E27FC236}">
                <a16:creationId xmlns:a16="http://schemas.microsoft.com/office/drawing/2014/main" id="{0CBAE23A-494D-9E44-8AF2-AE16864D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"/>
          <a:stretch>
            <a:fillRect/>
          </a:stretch>
        </p:blipFill>
        <p:spPr bwMode="auto">
          <a:xfrm>
            <a:off x="3051175" y="1042988"/>
            <a:ext cx="56356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2" descr="CH30_PPT_Slide_30-38">
            <a:extLst>
              <a:ext uri="{FF2B5EF4-FFF2-40B4-BE49-F238E27FC236}">
                <a16:creationId xmlns:a16="http://schemas.microsoft.com/office/drawing/2014/main" id="{6D94A1D1-D840-9D4F-BF55-34CCD545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41"/>
          <a:stretch>
            <a:fillRect/>
          </a:stretch>
        </p:blipFill>
        <p:spPr bwMode="auto">
          <a:xfrm>
            <a:off x="676275" y="4832350"/>
            <a:ext cx="1457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265D8551-5A2B-4344-A757-B122F49F61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Electron Current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03F7929E-4900-C040-B074-A71919D1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1066800"/>
            <a:ext cx="86248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The electric field strength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>
                <a:cs typeface="Arial" panose="020B0604020202020204" pitchFamily="34" charset="0"/>
              </a:rPr>
              <a:t> in a wire of cross-section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cs typeface="Arial" panose="020B0604020202020204" pitchFamily="34" charset="0"/>
              </a:rPr>
              <a:t> causes an electron current.</a:t>
            </a:r>
          </a:p>
        </p:txBody>
      </p:sp>
      <p:sp>
        <p:nvSpPr>
          <p:cNvPr id="43012" name="Text Box 5">
            <a:extLst>
              <a:ext uri="{FF2B5EF4-FFF2-40B4-BE49-F238E27FC236}">
                <a16:creationId xmlns:a16="http://schemas.microsoft.com/office/drawing/2014/main" id="{6960382D-8C2F-C745-AE31-04B658230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3559175"/>
            <a:ext cx="87010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The electron density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baseline="-250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>
                <a:cs typeface="Arial" panose="020B0604020202020204" pitchFamily="34" charset="0"/>
              </a:rPr>
              <a:t> and the mean time between collisions </a:t>
            </a:r>
            <a:r>
              <a:rPr lang="en-US" altLang="en-US" i="1">
                <a:cs typeface="Arial" panose="020B0604020202020204" pitchFamily="34" charset="0"/>
                <a:sym typeface="Symbol" pitchFamily="2" charset="2"/>
              </a:rPr>
              <a:t></a:t>
            </a:r>
            <a:r>
              <a:rPr lang="en-US" altLang="en-US"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>
                <a:cs typeface="Arial" panose="020B0604020202020204" pitchFamily="34" charset="0"/>
              </a:rPr>
              <a:t>are properties of the metal.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The electron current is directly proportional to the electric field strength.</a:t>
            </a:r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4871DAF7-2365-A842-9A92-2C0AFE114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30-40</a:t>
            </a:r>
          </a:p>
        </p:txBody>
      </p:sp>
      <p:pic>
        <p:nvPicPr>
          <p:cNvPr id="43014" name="Picture 8" descr="30_KeyEquation_02">
            <a:extLst>
              <a:ext uri="{FF2B5EF4-FFF2-40B4-BE49-F238E27FC236}">
                <a16:creationId xmlns:a16="http://schemas.microsoft.com/office/drawing/2014/main" id="{11F3B51A-FC5F-2347-BCF1-5D95CF41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1" r="42860" b="10655"/>
          <a:stretch>
            <a:fillRect/>
          </a:stretch>
        </p:blipFill>
        <p:spPr bwMode="auto">
          <a:xfrm>
            <a:off x="3352800" y="2222500"/>
            <a:ext cx="2438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5FA73E6B-0087-2146-9CF8-7B2317523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5240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Electron Current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FFD9059F-97CC-4346-A389-321172B926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Current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17A5FC1B-B94E-8548-99BD-A0E695EA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914400"/>
            <a:ext cx="81343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If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>
                <a:cs typeface="Arial" panose="020B0604020202020204" pitchFamily="34" charset="0"/>
              </a:rPr>
              <a:t> is the total amount of charge that has moved past a point in a wire, we define the current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>
                <a:cs typeface="Arial" panose="020B0604020202020204" pitchFamily="34" charset="0"/>
              </a:rPr>
              <a:t> in the wire to be the rate of charge flow:</a:t>
            </a: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5662DAFD-34B1-424B-877E-7FA8657B5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3316288"/>
            <a:ext cx="87772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The SI unit for current is the coulomb per second, which is called the </a:t>
            </a:r>
            <a:r>
              <a:rPr lang="en-US" altLang="en-US" b="1">
                <a:cs typeface="Arial" panose="020B0604020202020204" pitchFamily="34" charset="0"/>
              </a:rPr>
              <a:t>ampere.</a:t>
            </a:r>
            <a:endParaRPr lang="en-US" altLang="en-US"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1 ampere = 1 A = 1 C/s</a:t>
            </a:r>
            <a:r>
              <a:rPr lang="en-US" altLang="en-US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The conventional current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>
                <a:cs typeface="Arial" panose="020B0604020202020204" pitchFamily="34" charset="0"/>
              </a:rPr>
              <a:t> and the electron current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aseline="-250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>
                <a:cs typeface="Arial" panose="020B0604020202020204" pitchFamily="34" charset="0"/>
              </a:rPr>
              <a:t> are related by</a:t>
            </a:r>
          </a:p>
        </p:txBody>
      </p:sp>
      <p:sp>
        <p:nvSpPr>
          <p:cNvPr id="46085" name="Rectangle 7">
            <a:extLst>
              <a:ext uri="{FF2B5EF4-FFF2-40B4-BE49-F238E27FC236}">
                <a16:creationId xmlns:a16="http://schemas.microsoft.com/office/drawing/2014/main" id="{F63EA9B6-4562-6142-A5DC-5C867AFC1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30-43</a:t>
            </a:r>
          </a:p>
        </p:txBody>
      </p:sp>
      <p:pic>
        <p:nvPicPr>
          <p:cNvPr id="46086" name="Picture 8" descr="CH30_PPT_Slide_30-42a">
            <a:extLst>
              <a:ext uri="{FF2B5EF4-FFF2-40B4-BE49-F238E27FC236}">
                <a16:creationId xmlns:a16="http://schemas.microsoft.com/office/drawing/2014/main" id="{377C4756-E1A7-5842-9E64-7B94BF9F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9"/>
          <a:stretch>
            <a:fillRect/>
          </a:stretch>
        </p:blipFill>
        <p:spPr bwMode="auto">
          <a:xfrm>
            <a:off x="685800" y="2295525"/>
            <a:ext cx="12890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 descr="CH30_PPT_Slide_30-42b">
            <a:extLst>
              <a:ext uri="{FF2B5EF4-FFF2-40B4-BE49-F238E27FC236}">
                <a16:creationId xmlns:a16="http://schemas.microsoft.com/office/drawing/2014/main" id="{02A4308A-B376-8147-9F1A-AAD3A469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2"/>
          <a:stretch>
            <a:fillRect/>
          </a:stretch>
        </p:blipFill>
        <p:spPr bwMode="auto">
          <a:xfrm>
            <a:off x="2970213" y="5715000"/>
            <a:ext cx="3203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2">
            <a:extLst>
              <a:ext uri="{FF2B5EF4-FFF2-40B4-BE49-F238E27FC236}">
                <a16:creationId xmlns:a16="http://schemas.microsoft.com/office/drawing/2014/main" id="{FA2A36C9-C4CE-F540-BAC0-926AEA82F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23825"/>
            <a:ext cx="830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Current</a:t>
            </a:r>
          </a:p>
        </p:txBody>
      </p:sp>
      <p:sp>
        <p:nvSpPr>
          <p:cNvPr id="46089" name="TextBox 1">
            <a:extLst>
              <a:ext uri="{FF2B5EF4-FFF2-40B4-BE49-F238E27FC236}">
                <a16:creationId xmlns:a16="http://schemas.microsoft.com/office/drawing/2014/main" id="{BF2559F7-40E7-3E46-A9FB-2E4AB9631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79675"/>
            <a:ext cx="6324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/>
              <a:t>current is the </a:t>
            </a:r>
            <a:r>
              <a:rPr lang="en-US" altLang="en-US" sz="2600" i="1"/>
              <a:t>rate</a:t>
            </a:r>
            <a:r>
              <a:rPr lang="en-US" altLang="en-US" sz="2600"/>
              <a:t> at which charge flows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80CC4DBD-C4B9-C74F-B035-C2B60EBB5F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" y="123825"/>
            <a:ext cx="8305800" cy="4111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Example 30.4 The Current in a Copper Wire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5" name="Rectangle 4">
            <a:extLst>
              <a:ext uri="{FF2B5EF4-FFF2-40B4-BE49-F238E27FC236}">
                <a16:creationId xmlns:a16="http://schemas.microsoft.com/office/drawing/2014/main" id="{37B03594-9080-024A-9267-0A16D192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30-46</a:t>
            </a:r>
          </a:p>
        </p:txBody>
      </p:sp>
      <p:grpSp>
        <p:nvGrpSpPr>
          <p:cNvPr id="49156" name="Group 8">
            <a:extLst>
              <a:ext uri="{FF2B5EF4-FFF2-40B4-BE49-F238E27FC236}">
                <a16:creationId xmlns:a16="http://schemas.microsoft.com/office/drawing/2014/main" id="{4737015F-E3AC-AB45-82A3-9F461075261F}"/>
              </a:ext>
            </a:extLst>
          </p:cNvPr>
          <p:cNvGrpSpPr>
            <a:grpSpLocks/>
          </p:cNvGrpSpPr>
          <p:nvPr/>
        </p:nvGrpSpPr>
        <p:grpSpPr bwMode="auto">
          <a:xfrm>
            <a:off x="124408" y="1143000"/>
            <a:ext cx="8895184" cy="4953000"/>
            <a:chOff x="1472" y="1488"/>
            <a:chExt cx="2848" cy="1748"/>
          </a:xfrm>
        </p:grpSpPr>
        <p:pic>
          <p:nvPicPr>
            <p:cNvPr id="49157" name="Picture 5" descr="CH30_PPT_Slide_30-45">
              <a:extLst>
                <a:ext uri="{FF2B5EF4-FFF2-40B4-BE49-F238E27FC236}">
                  <a16:creationId xmlns:a16="http://schemas.microsoft.com/office/drawing/2014/main" id="{71BE20E0-681E-5A43-8FB6-CA93C2D9F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9"/>
            <a:stretch>
              <a:fillRect/>
            </a:stretch>
          </p:blipFill>
          <p:spPr bwMode="auto">
            <a:xfrm>
              <a:off x="1501" y="2176"/>
              <a:ext cx="2819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Picture 6" descr="CH30_PPT_Slide_30-45">
              <a:extLst>
                <a:ext uri="{FF2B5EF4-FFF2-40B4-BE49-F238E27FC236}">
                  <a16:creationId xmlns:a16="http://schemas.microsoft.com/office/drawing/2014/main" id="{B5A62586-EA6B-0B4B-B176-BC05624F9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91" b="8519"/>
            <a:stretch>
              <a:fillRect/>
            </a:stretch>
          </p:blipFill>
          <p:spPr bwMode="auto">
            <a:xfrm>
              <a:off x="1472" y="1488"/>
              <a:ext cx="2820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CH30_PPT_Slide_46">
            <a:extLst>
              <a:ext uri="{FF2B5EF4-FFF2-40B4-BE49-F238E27FC236}">
                <a16:creationId xmlns:a16="http://schemas.microsoft.com/office/drawing/2014/main" id="{7E97ED1C-E590-7344-AC16-FC740660A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6" b="13115"/>
          <a:stretch>
            <a:fillRect/>
          </a:stretch>
        </p:blipFill>
        <p:spPr bwMode="auto">
          <a:xfrm>
            <a:off x="996950" y="1822450"/>
            <a:ext cx="7461250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739EE7-1918-5846-8BA8-E08A0737C5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6688"/>
            <a:ext cx="7772400" cy="304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Current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0B7647B4-7E4E-8D42-800D-4DF735E0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976313"/>
            <a:ext cx="354171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>
                <a:cs typeface="Arial" panose="020B0604020202020204" pitchFamily="34" charset="0"/>
              </a:rPr>
              <a:t>Note that the direction of the current </a:t>
            </a:r>
            <a:r>
              <a:rPr lang="en-US" altLang="en-US" sz="2600" i="1"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2600">
                <a:cs typeface="Arial" panose="020B0604020202020204" pitchFamily="34" charset="0"/>
              </a:rPr>
              <a:t> in a metal is opposite to the direction of the electron current </a:t>
            </a:r>
            <a:r>
              <a:rPr lang="en-US" altLang="en-US" sz="2600" i="1"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6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50180" name="Rectangle 6">
            <a:extLst>
              <a:ext uri="{FF2B5EF4-FFF2-40B4-BE49-F238E27FC236}">
                <a16:creationId xmlns:a16="http://schemas.microsoft.com/office/drawing/2014/main" id="{360E8D3B-F043-AE40-9ACA-B3453D8D1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30-47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0DCF976E-CD24-0C40-A29C-AD5CB3B690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The Current Density in a Wire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FCC0F646-27A4-2A4A-ADAE-80C8E8FEC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1066800"/>
            <a:ext cx="8134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The </a:t>
            </a:r>
            <a:r>
              <a:rPr lang="en-US" altLang="en-US" b="1">
                <a:cs typeface="Arial" panose="020B0604020202020204" pitchFamily="34" charset="0"/>
              </a:rPr>
              <a:t>current density</a:t>
            </a:r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en-US" altLang="en-US">
                <a:cs typeface="Arial" panose="020B0604020202020204" pitchFamily="34" charset="0"/>
              </a:rPr>
              <a:t> in a wire is the current per square meter of cross section:</a:t>
            </a:r>
          </a:p>
        </p:txBody>
      </p:sp>
      <p:sp>
        <p:nvSpPr>
          <p:cNvPr id="51204" name="Text Box 5">
            <a:extLst>
              <a:ext uri="{FF2B5EF4-FFF2-40B4-BE49-F238E27FC236}">
                <a16:creationId xmlns:a16="http://schemas.microsoft.com/office/drawing/2014/main" id="{394DDBF2-73E4-4348-85FB-7F9B3518E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4662487"/>
            <a:ext cx="8134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The current density has units of 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A/m</a:t>
            </a:r>
            <a:r>
              <a:rPr lang="en-US" altLang="en-US" baseline="30000" dirty="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51205" name="Rectangle 6">
            <a:extLst>
              <a:ext uri="{FF2B5EF4-FFF2-40B4-BE49-F238E27FC236}">
                <a16:creationId xmlns:a16="http://schemas.microsoft.com/office/drawing/2014/main" id="{E4176119-05E7-A84D-A28C-7DE7593F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30-48</a:t>
            </a:r>
          </a:p>
        </p:txBody>
      </p:sp>
      <p:pic>
        <p:nvPicPr>
          <p:cNvPr id="51206" name="Picture 7" descr="30_KeyEquation_03">
            <a:extLst>
              <a:ext uri="{FF2B5EF4-FFF2-40B4-BE49-F238E27FC236}">
                <a16:creationId xmlns:a16="http://schemas.microsoft.com/office/drawing/2014/main" id="{1B902782-CC12-974D-8013-DB0435DD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r="33055" b="11661"/>
          <a:stretch>
            <a:fillRect/>
          </a:stretch>
        </p:blipFill>
        <p:spPr bwMode="auto">
          <a:xfrm>
            <a:off x="275589" y="2284413"/>
            <a:ext cx="8527889" cy="21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2">
            <a:extLst>
              <a:ext uri="{FF2B5EF4-FFF2-40B4-BE49-F238E27FC236}">
                <a16:creationId xmlns:a16="http://schemas.microsoft.com/office/drawing/2014/main" id="{5BB18056-1993-014F-B0D4-9781A9D2C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23825"/>
            <a:ext cx="830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The Current Density in a Wire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B0A7265E-A19D-F542-83FC-0320CEA988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123825"/>
            <a:ext cx="77724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Conservation of Current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152F2397-39A3-3540-B1B0-F85EBFAED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877888"/>
            <a:ext cx="4110037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The figure shows two lightbulbs in the wire connecting two charged capacitor plates.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As the capacitor discharges, the current through both bulbs is </a:t>
            </a:r>
            <a:r>
              <a:rPr lang="en-US" altLang="en-US" sz="2600" i="1">
                <a:cs typeface="Arial" panose="020B0604020202020204" pitchFamily="34" charset="0"/>
              </a:rPr>
              <a:t>exactly the same!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The rate of electrons </a:t>
            </a:r>
            <a:r>
              <a:rPr lang="en-US" altLang="en-US" sz="2600" i="1">
                <a:cs typeface="Arial" panose="020B0604020202020204" pitchFamily="34" charset="0"/>
              </a:rPr>
              <a:t>leaving </a:t>
            </a:r>
            <a:r>
              <a:rPr lang="en-US" altLang="en-US" sz="2600">
                <a:cs typeface="Arial" panose="020B0604020202020204" pitchFamily="34" charset="0"/>
              </a:rPr>
              <a:t>a lightbulb (or any other device) is exactly the same as the rate of electrons </a:t>
            </a:r>
            <a:r>
              <a:rPr lang="en-US" altLang="en-US" sz="2600" i="1">
                <a:cs typeface="Arial" panose="020B0604020202020204" pitchFamily="34" charset="0"/>
              </a:rPr>
              <a:t>entering </a:t>
            </a:r>
            <a:r>
              <a:rPr lang="en-US" altLang="en-US" sz="2600">
                <a:cs typeface="Arial" panose="020B0604020202020204" pitchFamily="34" charset="0"/>
              </a:rPr>
              <a:t>the lightbulb.</a:t>
            </a:r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4C682E9E-68DD-6E47-A01B-539C2906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30-52</a:t>
            </a:r>
          </a:p>
        </p:txBody>
      </p:sp>
      <p:pic>
        <p:nvPicPr>
          <p:cNvPr id="55301" name="Picture 6" descr="30_14_Figure">
            <a:extLst>
              <a:ext uri="{FF2B5EF4-FFF2-40B4-BE49-F238E27FC236}">
                <a16:creationId xmlns:a16="http://schemas.microsoft.com/office/drawing/2014/main" id="{3E90C39F-2BD8-1D4C-A1DF-4223421F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4"/>
          <a:stretch>
            <a:fillRect/>
          </a:stretch>
        </p:blipFill>
        <p:spPr bwMode="auto">
          <a:xfrm>
            <a:off x="4492625" y="1431925"/>
            <a:ext cx="41179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EEF0D9A5-1A86-7541-B9C2-927AD62F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1138"/>
            <a:ext cx="822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Chapter 30 Preview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9315FBC9-F749-7F4A-9D23-02CFCB3CE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30-4</a:t>
            </a:r>
          </a:p>
        </p:txBody>
      </p:sp>
      <p:grpSp>
        <p:nvGrpSpPr>
          <p:cNvPr id="6148" name="Group 9">
            <a:extLst>
              <a:ext uri="{FF2B5EF4-FFF2-40B4-BE49-F238E27FC236}">
                <a16:creationId xmlns:a16="http://schemas.microsoft.com/office/drawing/2014/main" id="{90B2194C-BAE9-6D4B-B2BA-5F2A2793BBD9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607541"/>
            <a:ext cx="6858000" cy="6023918"/>
            <a:chOff x="1927" y="1178"/>
            <a:chExt cx="2155" cy="2052"/>
          </a:xfrm>
        </p:grpSpPr>
        <p:pic>
          <p:nvPicPr>
            <p:cNvPr id="6149" name="Picture 6" descr="30_ChPreview_01">
              <a:extLst>
                <a:ext uri="{FF2B5EF4-FFF2-40B4-BE49-F238E27FC236}">
                  <a16:creationId xmlns:a16="http://schemas.microsoft.com/office/drawing/2014/main" id="{B02A0202-CEA1-094D-B55D-4235550D8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42" b="29170"/>
            <a:stretch>
              <a:fillRect/>
            </a:stretch>
          </p:blipFill>
          <p:spPr bwMode="auto">
            <a:xfrm>
              <a:off x="1927" y="1440"/>
              <a:ext cx="2153" cy="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7" descr="30_ChPreview_01">
              <a:extLst>
                <a:ext uri="{FF2B5EF4-FFF2-40B4-BE49-F238E27FC236}">
                  <a16:creationId xmlns:a16="http://schemas.microsoft.com/office/drawing/2014/main" id="{0CD6F674-6755-344A-B244-5DF330224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394"/>
            <a:stretch>
              <a:fillRect/>
            </a:stretch>
          </p:blipFill>
          <p:spPr bwMode="auto">
            <a:xfrm>
              <a:off x="1927" y="1178"/>
              <a:ext cx="215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8" descr="30_ChPreview_01">
              <a:extLst>
                <a:ext uri="{FF2B5EF4-FFF2-40B4-BE49-F238E27FC236}">
                  <a16:creationId xmlns:a16="http://schemas.microsoft.com/office/drawing/2014/main" id="{8DBF5966-2E3C-C846-B3F6-775CCA5C0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85" t="38428" r="7140" b="47685"/>
            <a:stretch>
              <a:fillRect/>
            </a:stretch>
          </p:blipFill>
          <p:spPr bwMode="auto">
            <a:xfrm>
              <a:off x="3224" y="1440"/>
              <a:ext cx="760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FD866FA-1E5B-4C47-804E-49859884C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2105025"/>
            <a:ext cx="930275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CE9025BD-D638-2E41-8933-D236FA26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123825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Conservation of Current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56324" name="Rectangle 7">
            <a:extLst>
              <a:ext uri="{FF2B5EF4-FFF2-40B4-BE49-F238E27FC236}">
                <a16:creationId xmlns:a16="http://schemas.microsoft.com/office/drawing/2014/main" id="{44F9B8E7-C6F9-F342-8862-87C3D34C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30-53</a:t>
            </a:r>
          </a:p>
        </p:txBody>
      </p:sp>
      <p:pic>
        <p:nvPicPr>
          <p:cNvPr id="56325" name="Picture 8" descr="30_16_FigureA">
            <a:extLst>
              <a:ext uri="{FF2B5EF4-FFF2-40B4-BE49-F238E27FC236}">
                <a16:creationId xmlns:a16="http://schemas.microsoft.com/office/drawing/2014/main" id="{F0C0DE06-2DDD-6A4D-BBD4-E61244E77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"/>
          <a:stretch>
            <a:fillRect/>
          </a:stretch>
        </p:blipFill>
        <p:spPr bwMode="auto">
          <a:xfrm>
            <a:off x="2203450" y="2209800"/>
            <a:ext cx="47371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" descr="30_KeyLaws_01">
            <a:extLst>
              <a:ext uri="{FF2B5EF4-FFF2-40B4-BE49-F238E27FC236}">
                <a16:creationId xmlns:a16="http://schemas.microsoft.com/office/drawing/2014/main" id="{9B4BF2B5-1FA3-1944-B4FB-977AF12F7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8"/>
          <a:stretch>
            <a:fillRect/>
          </a:stretch>
        </p:blipFill>
        <p:spPr bwMode="auto">
          <a:xfrm>
            <a:off x="296863" y="1143000"/>
            <a:ext cx="8548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>
            <a:extLst>
              <a:ext uri="{FF2B5EF4-FFF2-40B4-BE49-F238E27FC236}">
                <a16:creationId xmlns:a16="http://schemas.microsoft.com/office/drawing/2014/main" id="{93009B81-C5CD-564B-AF23-F8C4AEA24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1066800"/>
            <a:ext cx="40259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>
                <a:cs typeface="Arial" panose="020B0604020202020204" pitchFamily="34" charset="0"/>
              </a:rPr>
              <a:t>For a </a:t>
            </a:r>
            <a:r>
              <a:rPr lang="en-US" altLang="en-US" sz="2600" i="1">
                <a:cs typeface="Arial" panose="020B0604020202020204" pitchFamily="34" charset="0"/>
              </a:rPr>
              <a:t>junction</a:t>
            </a:r>
            <a:r>
              <a:rPr lang="en-US" altLang="en-US" sz="2600">
                <a:cs typeface="Arial" panose="020B0604020202020204" pitchFamily="34" charset="0"/>
              </a:rPr>
              <a:t>, the law of conservation of current requires that</a:t>
            </a:r>
          </a:p>
        </p:txBody>
      </p:sp>
      <p:sp>
        <p:nvSpPr>
          <p:cNvPr id="59395" name="Text Box 5">
            <a:extLst>
              <a:ext uri="{FF2B5EF4-FFF2-40B4-BE49-F238E27FC236}">
                <a16:creationId xmlns:a16="http://schemas.microsoft.com/office/drawing/2014/main" id="{58726786-B27A-714A-B54C-AA05EA254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3479800"/>
            <a:ext cx="377031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>
                <a:cs typeface="Arial" panose="020B0604020202020204" pitchFamily="34" charset="0"/>
              </a:rPr>
              <a:t>where the </a:t>
            </a:r>
            <a:r>
              <a:rPr lang="el-GR" altLang="en-US" sz="2600">
                <a:latin typeface="Lucida Grande" panose="020B0600040502020204" pitchFamily="34" charset="0"/>
                <a:cs typeface="Times New Roman" panose="02020603050405020304" pitchFamily="18" charset="0"/>
                <a:sym typeface="Symbol" pitchFamily="2" charset="2"/>
              </a:rPr>
              <a:t></a:t>
            </a:r>
            <a:r>
              <a:rPr lang="en-US" altLang="en-US" sz="2600">
                <a:cs typeface="Times New Roman" panose="02020603050405020304" pitchFamily="18" charset="0"/>
              </a:rPr>
              <a:t> symbol means summation.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>
                <a:cs typeface="Times New Roman" panose="02020603050405020304" pitchFamily="18" charset="0"/>
              </a:rPr>
              <a:t>This basic conservation statement is called </a:t>
            </a:r>
            <a:r>
              <a:rPr lang="en-US" altLang="en-US" sz="2600" b="1">
                <a:cs typeface="Times New Roman" panose="02020603050405020304" pitchFamily="18" charset="0"/>
              </a:rPr>
              <a:t>Kirchhoff’s junction law.  </a:t>
            </a:r>
          </a:p>
        </p:txBody>
      </p:sp>
      <p:sp>
        <p:nvSpPr>
          <p:cNvPr id="59396" name="Rectangle 7">
            <a:extLst>
              <a:ext uri="{FF2B5EF4-FFF2-40B4-BE49-F238E27FC236}">
                <a16:creationId xmlns:a16="http://schemas.microsoft.com/office/drawing/2014/main" id="{77FAD2DF-4A7B-AB4A-8014-30BA9B30D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652463"/>
            <a:ext cx="581025" cy="569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13BDC194-6AE2-984E-8C97-8282113E71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95250"/>
            <a:ext cx="7772400" cy="457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Kirchhoff’s Junction Law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9398" name="Rectangle 8">
            <a:extLst>
              <a:ext uri="{FF2B5EF4-FFF2-40B4-BE49-F238E27FC236}">
                <a16:creationId xmlns:a16="http://schemas.microsoft.com/office/drawing/2014/main" id="{AFB7DF4E-CED0-C148-927E-3B710E631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30-56</a:t>
            </a:r>
          </a:p>
        </p:txBody>
      </p:sp>
      <p:pic>
        <p:nvPicPr>
          <p:cNvPr id="59399" name="Picture 10" descr="30_KeyEquation_04">
            <a:extLst>
              <a:ext uri="{FF2B5EF4-FFF2-40B4-BE49-F238E27FC236}">
                <a16:creationId xmlns:a16="http://schemas.microsoft.com/office/drawing/2014/main" id="{4BD4E73D-47F0-8D49-B1DF-C1EB1D0DE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1" r="42860"/>
          <a:stretch>
            <a:fillRect/>
          </a:stretch>
        </p:blipFill>
        <p:spPr bwMode="auto">
          <a:xfrm>
            <a:off x="990600" y="2552700"/>
            <a:ext cx="1981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30_16_FigureB">
            <a:extLst>
              <a:ext uri="{FF2B5EF4-FFF2-40B4-BE49-F238E27FC236}">
                <a16:creationId xmlns:a16="http://schemas.microsoft.com/office/drawing/2014/main" id="{68ED0B58-29CF-784C-AC55-069DC50D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"/>
          <a:stretch>
            <a:fillRect/>
          </a:stretch>
        </p:blipFill>
        <p:spPr bwMode="auto">
          <a:xfrm>
            <a:off x="4592638" y="990600"/>
            <a:ext cx="4017962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CD707882-EAEF-D749-B609-B8E7FA57B9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8229600" cy="508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Conductivity and Resistivity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283F56A6-7292-7845-A1B6-F93D8F941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908050"/>
            <a:ext cx="8134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The conductivity of a material is</a:t>
            </a:r>
          </a:p>
        </p:txBody>
      </p:sp>
      <p:sp>
        <p:nvSpPr>
          <p:cNvPr id="62468" name="Text Box 5">
            <a:extLst>
              <a:ext uri="{FF2B5EF4-FFF2-40B4-BE49-F238E27FC236}">
                <a16:creationId xmlns:a16="http://schemas.microsoft.com/office/drawing/2014/main" id="{9E42CD0D-E27A-8643-8777-51154ADE9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2397125"/>
            <a:ext cx="854868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Conductivity, like density, characterizes a material as a whole.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The current density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en-US" altLang="en-US">
                <a:cs typeface="Arial" panose="020B0604020202020204" pitchFamily="34" charset="0"/>
              </a:rPr>
              <a:t> is related to the electric field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>
                <a:cs typeface="Arial" panose="020B0604020202020204" pitchFamily="34" charset="0"/>
              </a:rPr>
              <a:t> by:</a:t>
            </a:r>
          </a:p>
        </p:txBody>
      </p:sp>
      <p:sp>
        <p:nvSpPr>
          <p:cNvPr id="62469" name="Text Box 7">
            <a:extLst>
              <a:ext uri="{FF2B5EF4-FFF2-40B4-BE49-F238E27FC236}">
                <a16:creationId xmlns:a16="http://schemas.microsoft.com/office/drawing/2014/main" id="{654EFEF4-A67C-5D4A-B65E-9DF3067F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759325"/>
            <a:ext cx="86280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0" indent="-2222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The resistivity tells us how reluctantly the electrons move in response to an electric field:</a:t>
            </a:r>
          </a:p>
        </p:txBody>
      </p:sp>
      <p:sp>
        <p:nvSpPr>
          <p:cNvPr id="62470" name="Rectangle 9">
            <a:extLst>
              <a:ext uri="{FF2B5EF4-FFF2-40B4-BE49-F238E27FC236}">
                <a16:creationId xmlns:a16="http://schemas.microsoft.com/office/drawing/2014/main" id="{6A867F6D-66B0-D148-A466-FA5D37E6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30-59</a:t>
            </a:r>
          </a:p>
        </p:txBody>
      </p:sp>
      <p:pic>
        <p:nvPicPr>
          <p:cNvPr id="62471" name="Picture 10" descr="CH30_PPT_Slide_30-58a">
            <a:extLst>
              <a:ext uri="{FF2B5EF4-FFF2-40B4-BE49-F238E27FC236}">
                <a16:creationId xmlns:a16="http://schemas.microsoft.com/office/drawing/2014/main" id="{8D960F28-2471-614A-92CD-050E94F9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1"/>
          <a:stretch>
            <a:fillRect/>
          </a:stretch>
        </p:blipFill>
        <p:spPr bwMode="auto">
          <a:xfrm>
            <a:off x="2593975" y="1406525"/>
            <a:ext cx="39560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1" descr="CH30_PPT_Slide_30-58b">
            <a:extLst>
              <a:ext uri="{FF2B5EF4-FFF2-40B4-BE49-F238E27FC236}">
                <a16:creationId xmlns:a16="http://schemas.microsoft.com/office/drawing/2014/main" id="{CB4F710D-9F81-B84C-A362-A786775EE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25"/>
          <a:stretch>
            <a:fillRect/>
          </a:stretch>
        </p:blipFill>
        <p:spPr bwMode="auto">
          <a:xfrm>
            <a:off x="2589213" y="5727700"/>
            <a:ext cx="39655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2" descr="30_KeyEquation_05">
            <a:extLst>
              <a:ext uri="{FF2B5EF4-FFF2-40B4-BE49-F238E27FC236}">
                <a16:creationId xmlns:a16="http://schemas.microsoft.com/office/drawing/2014/main" id="{19738A29-BD8C-4341-B165-A43C94EB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6" r="46425" b="27464"/>
          <a:stretch>
            <a:fillRect/>
          </a:stretch>
        </p:blipFill>
        <p:spPr bwMode="auto">
          <a:xfrm>
            <a:off x="3657600" y="4060825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C742DD36-5E40-CC40-A928-4639194836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77800"/>
            <a:ext cx="8229600" cy="279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Conductivity and Resistivity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9635" name="Text Box 7">
            <a:extLst>
              <a:ext uri="{FF2B5EF4-FFF2-40B4-BE49-F238E27FC236}">
                <a16:creationId xmlns:a16="http://schemas.microsoft.com/office/drawing/2014/main" id="{5EE70111-52BC-C841-89F3-0C72D750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4648200"/>
            <a:ext cx="81343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This woman is measuring her percentage body fat by gripping a device that sends a small electric current through her body. Because muscle and fat have different resistivities, the amount of current allows the fat-to-muscle ratio to be determined.</a:t>
            </a:r>
          </a:p>
        </p:txBody>
      </p:sp>
      <p:sp>
        <p:nvSpPr>
          <p:cNvPr id="69636" name="Rectangle 5">
            <a:extLst>
              <a:ext uri="{FF2B5EF4-FFF2-40B4-BE49-F238E27FC236}">
                <a16:creationId xmlns:a16="http://schemas.microsoft.com/office/drawing/2014/main" id="{67061F13-A5B3-BF4F-8DD2-534BC5249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30-66</a:t>
            </a:r>
          </a:p>
        </p:txBody>
      </p:sp>
      <p:pic>
        <p:nvPicPr>
          <p:cNvPr id="69637" name="Picture 6" descr="30_Pg879_UnPhoto1">
            <a:extLst>
              <a:ext uri="{FF2B5EF4-FFF2-40B4-BE49-F238E27FC236}">
                <a16:creationId xmlns:a16="http://schemas.microsoft.com/office/drawing/2014/main" id="{74066E39-576D-4647-93FD-A2622881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1"/>
          <a:stretch>
            <a:fillRect/>
          </a:stretch>
        </p:blipFill>
        <p:spPr bwMode="auto">
          <a:xfrm>
            <a:off x="1749425" y="762000"/>
            <a:ext cx="564197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>
            <a:extLst>
              <a:ext uri="{FF2B5EF4-FFF2-40B4-BE49-F238E27FC236}">
                <a16:creationId xmlns:a16="http://schemas.microsoft.com/office/drawing/2014/main" id="{3EBE26D5-4367-C642-842C-12849211D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30-67</a:t>
            </a:r>
          </a:p>
        </p:txBody>
      </p:sp>
      <p:pic>
        <p:nvPicPr>
          <p:cNvPr id="70659" name="Picture 4" descr="30_02_Table">
            <a:extLst>
              <a:ext uri="{FF2B5EF4-FFF2-40B4-BE49-F238E27FC236}">
                <a16:creationId xmlns:a16="http://schemas.microsoft.com/office/drawing/2014/main" id="{C8F9110C-68D1-334B-97C8-0EAC776C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"/>
          <a:stretch>
            <a:fillRect/>
          </a:stretch>
        </p:blipFill>
        <p:spPr bwMode="auto">
          <a:xfrm>
            <a:off x="1143000" y="723900"/>
            <a:ext cx="6858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2">
            <a:extLst>
              <a:ext uri="{FF2B5EF4-FFF2-40B4-BE49-F238E27FC236}">
                <a16:creationId xmlns:a16="http://schemas.microsoft.com/office/drawing/2014/main" id="{F7ABEF2B-730F-9A4D-A9B0-489E606F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77800"/>
            <a:ext cx="8229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Conductivity and Resistivity</a:t>
            </a:r>
            <a:endParaRPr lang="en-US" sz="3200" ker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730FF27-A50E-0A4C-B15B-CD870CCA2A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77800"/>
            <a:ext cx="3497263" cy="279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Superconductivity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Text Box 7">
            <a:extLst>
              <a:ext uri="{FF2B5EF4-FFF2-40B4-BE49-F238E27FC236}">
                <a16:creationId xmlns:a16="http://schemas.microsoft.com/office/drawing/2014/main" id="{567E6992-66AD-A54C-9EA0-D51E34DF8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849688"/>
            <a:ext cx="4171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Superconductors have unusual magnetic properties. Here a small permanent magnet levitates above a disk of the high temperature</a:t>
            </a:r>
          </a:p>
          <a:p>
            <a:pPr eaLnBrk="1" hangingPunct="1"/>
            <a:r>
              <a:rPr lang="en-US" altLang="en-US" sz="2000"/>
              <a:t>superconductor </a:t>
            </a:r>
            <a:r>
              <a:rPr lang="en-US" altLang="en-US" sz="2000">
                <a:latin typeface="Times New Roman" panose="02020603050405020304" pitchFamily="18" charset="0"/>
              </a:rPr>
              <a:t>YBa</a:t>
            </a:r>
            <a:r>
              <a:rPr lang="en-US" altLang="en-US" sz="2000" baseline="-25000">
                <a:latin typeface="Times New Roman" panose="02020603050405020304" pitchFamily="18" charset="0"/>
              </a:rPr>
              <a:t>2</a:t>
            </a:r>
            <a:r>
              <a:rPr lang="en-US" altLang="en-US" sz="2000">
                <a:latin typeface="Times New Roman" panose="02020603050405020304" pitchFamily="18" charset="0"/>
              </a:rPr>
              <a:t>Cu</a:t>
            </a:r>
            <a:r>
              <a:rPr lang="en-US" altLang="en-US" sz="2000" baseline="-25000">
                <a:latin typeface="Times New Roman" panose="02020603050405020304" pitchFamily="18" charset="0"/>
              </a:rPr>
              <a:t>3</a:t>
            </a:r>
            <a:r>
              <a:rPr lang="en-US" altLang="en-US" sz="2000">
                <a:latin typeface="Times New Roman" panose="02020603050405020304" pitchFamily="18" charset="0"/>
              </a:rPr>
              <a:t>O</a:t>
            </a:r>
            <a:r>
              <a:rPr lang="en-US" altLang="en-US" sz="2000" baseline="-25000">
                <a:latin typeface="Times New Roman" panose="02020603050405020304" pitchFamily="18" charset="0"/>
              </a:rPr>
              <a:t>7</a:t>
            </a:r>
            <a:r>
              <a:rPr lang="en-US" altLang="en-US" sz="2000"/>
              <a:t> that has been cooled to liquid-nitrogen temperature.</a:t>
            </a:r>
          </a:p>
        </p:txBody>
      </p:sp>
      <p:sp>
        <p:nvSpPr>
          <p:cNvPr id="72708" name="Text Box 3">
            <a:extLst>
              <a:ext uri="{FF2B5EF4-FFF2-40B4-BE49-F238E27FC236}">
                <a16:creationId xmlns:a16="http://schemas.microsoft.com/office/drawing/2014/main" id="{D2284EEB-A2F7-8742-A3BF-1EB3CDE5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838200"/>
            <a:ext cx="3687762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>
                <a:cs typeface="Arial" panose="020B0604020202020204" pitchFamily="34" charset="0"/>
              </a:rPr>
              <a:t>In 1911, the Dutch physicist Kamerlingh Onnes discovered that certain materials suddenly and dramatically lose </a:t>
            </a:r>
            <a:r>
              <a:rPr lang="en-US" altLang="en-US" sz="2400" i="1">
                <a:cs typeface="Arial" panose="020B0604020202020204" pitchFamily="34" charset="0"/>
              </a:rPr>
              <a:t>all </a:t>
            </a:r>
            <a:r>
              <a:rPr lang="en-US" altLang="en-US" sz="2400">
                <a:cs typeface="Arial" panose="020B0604020202020204" pitchFamily="34" charset="0"/>
              </a:rPr>
              <a:t>resistance to current when cooled below a certain temperature.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>
                <a:cs typeface="Arial" panose="020B0604020202020204" pitchFamily="34" charset="0"/>
              </a:rPr>
              <a:t>This complete loss of resistance at low temperatures is called </a:t>
            </a:r>
            <a:r>
              <a:rPr lang="en-US" altLang="en-US" sz="2400" b="1">
                <a:cs typeface="Arial" panose="020B0604020202020204" pitchFamily="34" charset="0"/>
              </a:rPr>
              <a:t>superconductivity.</a:t>
            </a:r>
          </a:p>
        </p:txBody>
      </p:sp>
      <p:sp>
        <p:nvSpPr>
          <p:cNvPr id="72709" name="Rectangle 6">
            <a:extLst>
              <a:ext uri="{FF2B5EF4-FFF2-40B4-BE49-F238E27FC236}">
                <a16:creationId xmlns:a16="http://schemas.microsoft.com/office/drawing/2014/main" id="{D8F94BE2-C9FF-9340-BD97-23F0ECDBD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30-69</a:t>
            </a:r>
          </a:p>
        </p:txBody>
      </p:sp>
      <p:pic>
        <p:nvPicPr>
          <p:cNvPr id="72710" name="Picture 7" descr="30_Pg879_UnPhoto2">
            <a:extLst>
              <a:ext uri="{FF2B5EF4-FFF2-40B4-BE49-F238E27FC236}">
                <a16:creationId xmlns:a16="http://schemas.microsoft.com/office/drawing/2014/main" id="{08114286-ABD5-6E49-85D1-75261EAD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2"/>
          <a:stretch>
            <a:fillRect/>
          </a:stretch>
        </p:blipFill>
        <p:spPr bwMode="auto">
          <a:xfrm>
            <a:off x="5032375" y="692150"/>
            <a:ext cx="31972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3" descr="30_17_Figure">
            <a:extLst>
              <a:ext uri="{FF2B5EF4-FFF2-40B4-BE49-F238E27FC236}">
                <a16:creationId xmlns:a16="http://schemas.microsoft.com/office/drawing/2014/main" id="{7A8E0A67-5D63-3F4E-956E-39F46A6D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"/>
          <a:stretch>
            <a:fillRect/>
          </a:stretch>
        </p:blipFill>
        <p:spPr bwMode="auto">
          <a:xfrm>
            <a:off x="4311650" y="1143000"/>
            <a:ext cx="452755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87D785-265A-D945-BA82-20DF24A648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" y="130175"/>
            <a:ext cx="8226425" cy="34131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Resistance and Ohm’s Law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3732" name="Text Box 3">
            <a:extLst>
              <a:ext uri="{FF2B5EF4-FFF2-40B4-BE49-F238E27FC236}">
                <a16:creationId xmlns:a16="http://schemas.microsoft.com/office/drawing/2014/main" id="{332B28C7-5CCD-2D4D-8BA1-8EC58A1C7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3860800"/>
            <a:ext cx="37623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The current density is </a:t>
            </a:r>
            <a:r>
              <a:rPr lang="en-US" altLang="en-US" sz="2600" i="1">
                <a:latin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en-US" altLang="en-US" sz="2600">
                <a:cs typeface="Arial" panose="020B0604020202020204" pitchFamily="34" charset="0"/>
              </a:rPr>
              <a:t> </a:t>
            </a:r>
            <a:r>
              <a:rPr lang="en-US" altLang="en-US" sz="26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</a:t>
            </a:r>
            <a:r>
              <a:rPr lang="en-US" altLang="en-US" sz="26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i="1"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2600">
                <a:latin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2600" i="1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sz="26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</a:t>
            </a:r>
            <a:r>
              <a:rPr lang="en-US" altLang="en-US" sz="26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600" i="1">
                <a:latin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altLang="en-US" sz="2600">
                <a:latin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2600" i="1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</a:t>
            </a:r>
            <a:r>
              <a:rPr lang="en-US" altLang="en-US" sz="2600" i="1">
                <a:latin typeface="Lucida Grande" panose="020B0600040502020204" pitchFamily="34" charset="0"/>
                <a:cs typeface="Arial" panose="020B0604020202020204" pitchFamily="34" charset="0"/>
              </a:rPr>
              <a:t>.</a:t>
            </a:r>
            <a:endParaRPr lang="en-US" altLang="en-US" sz="2600" i="1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So the current is related to </a:t>
            </a:r>
            <a:r>
              <a:rPr lang="en-US" altLang="en-US" sz="2600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</a:t>
            </a:r>
            <a:r>
              <a:rPr lang="en-US" altLang="en-US" sz="2600" i="1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2600">
                <a:cs typeface="Arial" panose="020B0604020202020204" pitchFamily="34" charset="0"/>
              </a:rPr>
              <a:t> by </a:t>
            </a:r>
          </a:p>
        </p:txBody>
      </p:sp>
      <p:sp>
        <p:nvSpPr>
          <p:cNvPr id="73733" name="Rectangle 10">
            <a:extLst>
              <a:ext uri="{FF2B5EF4-FFF2-40B4-BE49-F238E27FC236}">
                <a16:creationId xmlns:a16="http://schemas.microsoft.com/office/drawing/2014/main" id="{EDD39AB0-A4F3-C642-AA95-9E74F044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962025"/>
            <a:ext cx="1293812" cy="1198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73734" name="Group 11">
            <a:extLst>
              <a:ext uri="{FF2B5EF4-FFF2-40B4-BE49-F238E27FC236}">
                <a16:creationId xmlns:a16="http://schemas.microsoft.com/office/drawing/2014/main" id="{77D4A530-24BD-494E-9DCE-CFD64BBB7AB0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854075"/>
            <a:ext cx="5162550" cy="2116138"/>
            <a:chOff x="48" y="538"/>
            <a:chExt cx="3252" cy="1333"/>
          </a:xfrm>
        </p:grpSpPr>
        <p:pic>
          <p:nvPicPr>
            <p:cNvPr id="73738" name="Picture 10" descr="CH5_PPT_Slide_5-73a">
              <a:extLst>
                <a:ext uri="{FF2B5EF4-FFF2-40B4-BE49-F238E27FC236}">
                  <a16:creationId xmlns:a16="http://schemas.microsoft.com/office/drawing/2014/main" id="{0297B72F-74E4-684D-8C20-8F451B3BB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87" b="56766"/>
            <a:stretch>
              <a:fillRect/>
            </a:stretch>
          </p:blipFill>
          <p:spPr bwMode="auto">
            <a:xfrm>
              <a:off x="765" y="954"/>
              <a:ext cx="19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9" name="Text Box 3">
              <a:extLst>
                <a:ext uri="{FF2B5EF4-FFF2-40B4-BE49-F238E27FC236}">
                  <a16:creationId xmlns:a16="http://schemas.microsoft.com/office/drawing/2014/main" id="{291B5C16-1783-E243-9302-A03020AE1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538"/>
              <a:ext cx="3252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92100" indent="-2921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2" charset="2"/>
                <a:buChar char="§"/>
              </a:pPr>
              <a:r>
                <a:rPr lang="en-US" altLang="en-US" sz="2600">
                  <a:cs typeface="Arial" panose="020B0604020202020204" pitchFamily="34" charset="0"/>
                </a:rPr>
                <a:t>The figure shows a section of a conductor in which an electric field </a:t>
              </a:r>
              <a:r>
                <a:rPr lang="en-US" altLang="en-US" sz="2600" i="1">
                  <a:latin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r>
                <a:rPr lang="en-US" altLang="en-US" sz="2600">
                  <a:cs typeface="Arial" panose="020B0604020202020204" pitchFamily="34" charset="0"/>
                </a:rPr>
                <a:t> is creating current </a:t>
              </a:r>
              <a:r>
                <a:rPr lang="en-US" altLang="en-US" sz="2600" i="1"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en-US" altLang="en-US" sz="2600">
                  <a:cs typeface="Arial" panose="020B0604020202020204" pitchFamily="34" charset="0"/>
                </a:rPr>
                <a:t> by pushing the charge carriers.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93001B"/>
                </a:buClr>
                <a:buFont typeface="Wingdings" pitchFamily="2" charset="2"/>
                <a:buChar char="§"/>
              </a:pPr>
              <a:r>
                <a:rPr lang="en-US" altLang="en-US" sz="2600">
                  <a:cs typeface="Arial" panose="020B0604020202020204" pitchFamily="34" charset="0"/>
                </a:rPr>
                <a:t>The field strength is</a:t>
              </a:r>
            </a:p>
          </p:txBody>
        </p:sp>
      </p:grpSp>
      <p:sp>
        <p:nvSpPr>
          <p:cNvPr id="73735" name="Rectangle 12">
            <a:extLst>
              <a:ext uri="{FF2B5EF4-FFF2-40B4-BE49-F238E27FC236}">
                <a16:creationId xmlns:a16="http://schemas.microsoft.com/office/drawing/2014/main" id="{74E7AA38-7625-544E-B5BC-FCA896264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30-70</a:t>
            </a:r>
          </a:p>
        </p:txBody>
      </p:sp>
      <p:pic>
        <p:nvPicPr>
          <p:cNvPr id="73736" name="Picture 14" descr="CH30_PPT_Slide_30-69a">
            <a:extLst>
              <a:ext uri="{FF2B5EF4-FFF2-40B4-BE49-F238E27FC236}">
                <a16:creationId xmlns:a16="http://schemas.microsoft.com/office/drawing/2014/main" id="{D9BB47A2-D406-8849-ABFA-BC630644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44"/>
          <a:stretch>
            <a:fillRect/>
          </a:stretch>
        </p:blipFill>
        <p:spPr bwMode="auto">
          <a:xfrm>
            <a:off x="1082675" y="2925763"/>
            <a:ext cx="20415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15" descr="CH30_PPT_Slide_30-69b">
            <a:extLst>
              <a:ext uri="{FF2B5EF4-FFF2-40B4-BE49-F238E27FC236}">
                <a16:creationId xmlns:a16="http://schemas.microsoft.com/office/drawing/2014/main" id="{5096F1A0-14E6-C34F-B328-1BEB4C5E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6"/>
          <a:stretch>
            <a:fillRect/>
          </a:stretch>
        </p:blipFill>
        <p:spPr bwMode="auto">
          <a:xfrm>
            <a:off x="1301750" y="5562600"/>
            <a:ext cx="1517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9" descr="CH30_PPT_Slide_30-70">
            <a:extLst>
              <a:ext uri="{FF2B5EF4-FFF2-40B4-BE49-F238E27FC236}">
                <a16:creationId xmlns:a16="http://schemas.microsoft.com/office/drawing/2014/main" id="{DA4236F4-27FC-1647-B91D-DF6E5886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5"/>
          <a:stretch>
            <a:fillRect/>
          </a:stretch>
        </p:blipFill>
        <p:spPr bwMode="auto">
          <a:xfrm>
            <a:off x="3952875" y="2803525"/>
            <a:ext cx="13049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>
            <a:extLst>
              <a:ext uri="{FF2B5EF4-FFF2-40B4-BE49-F238E27FC236}">
                <a16:creationId xmlns:a16="http://schemas.microsoft.com/office/drawing/2014/main" id="{6EFCA4D5-C605-AF4B-A278-40881C2A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1046163"/>
            <a:ext cx="87915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The current through a conductor is proportional to the potential difference between its ends.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We define the </a:t>
            </a:r>
            <a:r>
              <a:rPr lang="en-US" altLang="en-US" b="1">
                <a:cs typeface="Arial" panose="020B0604020202020204" pitchFamily="34" charset="0"/>
              </a:rPr>
              <a:t>resistance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altLang="en-US" b="1">
                <a:cs typeface="Arial" panose="020B0604020202020204" pitchFamily="34" charset="0"/>
              </a:rPr>
              <a:t> </a:t>
            </a:r>
            <a:r>
              <a:rPr lang="en-US" altLang="en-US">
                <a:cs typeface="Arial" panose="020B0604020202020204" pitchFamily="34" charset="0"/>
              </a:rPr>
              <a:t>of a long, thin conductor of length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altLang="en-US">
                <a:cs typeface="Arial" panose="020B0604020202020204" pitchFamily="34" charset="0"/>
              </a:rPr>
              <a:t> and cross-sectional area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>
                <a:cs typeface="Arial" panose="020B0604020202020204" pitchFamily="34" charset="0"/>
              </a:rPr>
              <a:t> to be:</a:t>
            </a:r>
          </a:p>
        </p:txBody>
      </p:sp>
      <p:sp>
        <p:nvSpPr>
          <p:cNvPr id="74756" name="Text Box 5">
            <a:extLst>
              <a:ext uri="{FF2B5EF4-FFF2-40B4-BE49-F238E27FC236}">
                <a16:creationId xmlns:a16="http://schemas.microsoft.com/office/drawing/2014/main" id="{25B321F2-8BD6-6B4F-9CC5-2A233549B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3657600"/>
            <a:ext cx="84359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The SI unit of resistance is the </a:t>
            </a:r>
            <a:r>
              <a:rPr lang="en-US" altLang="en-US" i="1">
                <a:cs typeface="Arial" panose="020B0604020202020204" pitchFamily="34" charset="0"/>
              </a:rPr>
              <a:t>ohm.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1 ohm </a:t>
            </a:r>
            <a:r>
              <a:rPr lang="en-US" altLang="en-US">
                <a:latin typeface="Symbol" pitchFamily="2" charset="2"/>
                <a:cs typeface="Arial" panose="020B0604020202020204" pitchFamily="34" charset="0"/>
                <a:sym typeface="Symbol" pitchFamily="2" charset="2"/>
              </a:rPr>
              <a:t>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l-GR" altLang="en-US">
                <a:latin typeface="Symbol" pitchFamily="2" charset="2"/>
                <a:cs typeface="Times New Roman" panose="02020603050405020304" pitchFamily="18" charset="0"/>
                <a:sym typeface="Symbol" pitchFamily="2" charset="2"/>
              </a:rPr>
              <a:t>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Symbol" pitchFamily="2" charset="2"/>
                <a:cs typeface="Times New Roman" panose="02020603050405020304" pitchFamily="18" charset="0"/>
                <a:sym typeface="Symbol" pitchFamily="2" charset="2"/>
              </a:rPr>
              <a:t>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1 V/A</a:t>
            </a:r>
            <a:r>
              <a:rPr lang="en-US" altLang="en-US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>
                <a:cs typeface="Times New Roman" panose="02020603050405020304" pitchFamily="18" charset="0"/>
              </a:rPr>
              <a:t>The current through a conductor is determined by the potential difference </a:t>
            </a:r>
            <a:r>
              <a:rPr lang="el-GR" altLang="en-US">
                <a:latin typeface="Symbol" pitchFamily="2" charset="2"/>
                <a:cs typeface="Times New Roman" panose="02020603050405020304" pitchFamily="18" charset="0"/>
                <a:sym typeface="Symbol" pitchFamily="2" charset="2"/>
              </a:rPr>
              <a:t>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cs typeface="Times New Roman" panose="02020603050405020304" pitchFamily="18" charset="0"/>
              </a:rPr>
              <a:t> along its length:</a:t>
            </a:r>
            <a:endParaRPr lang="el-GR" altLang="en-US"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97F77-879D-9648-9914-BA6A55E04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30175"/>
            <a:ext cx="82264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Resistance and Ohm’s Law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74758" name="Rectangle 8">
            <a:extLst>
              <a:ext uri="{FF2B5EF4-FFF2-40B4-BE49-F238E27FC236}">
                <a16:creationId xmlns:a16="http://schemas.microsoft.com/office/drawing/2014/main" id="{A602FEE4-2976-554C-9908-0DE7B146D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30-71</a:t>
            </a:r>
          </a:p>
        </p:txBody>
      </p:sp>
      <p:pic>
        <p:nvPicPr>
          <p:cNvPr id="74759" name="Picture 11" descr="30_KeyEquation_06">
            <a:extLst>
              <a:ext uri="{FF2B5EF4-FFF2-40B4-BE49-F238E27FC236}">
                <a16:creationId xmlns:a16="http://schemas.microsoft.com/office/drawing/2014/main" id="{6BC9390C-554F-7547-9B48-AC56A30B5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r="36620" b="12480"/>
          <a:stretch>
            <a:fillRect/>
          </a:stretch>
        </p:blipFill>
        <p:spPr bwMode="auto">
          <a:xfrm>
            <a:off x="2819400" y="5673725"/>
            <a:ext cx="350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 descr="30_19_Figure">
            <a:extLst>
              <a:ext uri="{FF2B5EF4-FFF2-40B4-BE49-F238E27FC236}">
                <a16:creationId xmlns:a16="http://schemas.microsoft.com/office/drawing/2014/main" id="{E2AC50B0-34B4-4F43-9CB2-FB7F3A96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4495800" y="685800"/>
            <a:ext cx="4191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>
            <a:extLst>
              <a:ext uri="{FF2B5EF4-FFF2-40B4-BE49-F238E27FC236}">
                <a16:creationId xmlns:a16="http://schemas.microsoft.com/office/drawing/2014/main" id="{CB5AB931-6DDD-2B40-AFF9-782AE7393B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388" y="150813"/>
            <a:ext cx="6215062" cy="2921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Batteries and Current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28" name="Text Box 3">
            <a:extLst>
              <a:ext uri="{FF2B5EF4-FFF2-40B4-BE49-F238E27FC236}">
                <a16:creationId xmlns:a16="http://schemas.microsoft.com/office/drawing/2014/main" id="{2ECDEF52-E1E0-1846-A65E-51A2A1166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762000"/>
            <a:ext cx="39655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/>
              <a:t> A battery is a source of potential difference </a:t>
            </a:r>
            <a:r>
              <a:rPr lang="en-US" altLang="en-US" sz="2400">
                <a:latin typeface="Symbol" pitchFamily="2" charset="2"/>
                <a:sym typeface="Symbol" pitchFamily="2" charset="2"/>
              </a:rPr>
              <a:t></a:t>
            </a:r>
            <a:r>
              <a:rPr lang="en-US" altLang="en-US" sz="2400" i="1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bat</a:t>
            </a:r>
            <a:r>
              <a:rPr lang="en-US" altLang="en-US" sz="2400"/>
              <a:t>.</a:t>
            </a:r>
            <a:endParaRPr lang="en-US" altLang="en-US" sz="2400" baseline="-25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/>
              <a:t>The battery creates a potential difference between the ends of the wire.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/>
              <a:t>The potential difference in the wire creates an electric field in the wire.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/>
              <a:t>The electric field pushes a current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/>
              <a:t> through the wire.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/>
              <a:t>The current in the wire is: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sz="2400" i="1">
                <a:latin typeface="Times New Roman" panose="02020603050405020304" pitchFamily="18" charset="0"/>
              </a:rPr>
              <a:t>I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Symbol" pitchFamily="2" charset="2"/>
                <a:sym typeface="Symbol" pitchFamily="2" charset="2"/>
              </a:rPr>
              <a:t>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Symbol" pitchFamily="2" charset="2"/>
                <a:sym typeface="Symbol" pitchFamily="2" charset="2"/>
              </a:rPr>
              <a:t></a:t>
            </a:r>
            <a:r>
              <a:rPr lang="en-US" altLang="en-US" sz="2400" i="1">
                <a:latin typeface="Times New Roman" panose="02020603050405020304" pitchFamily="18" charset="0"/>
              </a:rPr>
              <a:t>V</a:t>
            </a:r>
            <a:r>
              <a:rPr lang="en-US" altLang="en-US" sz="2400" baseline="-25000">
                <a:latin typeface="Times New Roman" panose="02020603050405020304" pitchFamily="18" charset="0"/>
              </a:rPr>
              <a:t>wire</a:t>
            </a:r>
            <a:r>
              <a:rPr lang="en-US" altLang="en-US" sz="2400">
                <a:latin typeface="Times New Roman" panose="02020603050405020304" pitchFamily="18" charset="0"/>
              </a:rPr>
              <a:t>/</a:t>
            </a:r>
            <a:r>
              <a:rPr lang="en-US" altLang="en-US" sz="2400" i="1">
                <a:latin typeface="Times New Roman" panose="02020603050405020304" pitchFamily="18" charset="0"/>
              </a:rPr>
              <a:t>R</a:t>
            </a:r>
            <a:endParaRPr lang="en-US" altLang="en-US" sz="2400" i="1"/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527FABA9-BB90-854C-B048-2D97A1F4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30-74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>
            <a:extLst>
              <a:ext uri="{FF2B5EF4-FFF2-40B4-BE49-F238E27FC236}">
                <a16:creationId xmlns:a16="http://schemas.microsoft.com/office/drawing/2014/main" id="{7CA1C9E5-A8DB-6348-AD6E-A5F142FA8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524000"/>
            <a:ext cx="35972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/>
              <a:t>Ohm’s law is limited to those materials whose resistance </a:t>
            </a:r>
            <a:r>
              <a:rPr lang="en-US" altLang="en-US" sz="2400" i="1">
                <a:latin typeface="Times New Roman" panose="02020603050405020304" pitchFamily="18" charset="0"/>
              </a:rPr>
              <a:t>R</a:t>
            </a:r>
            <a:r>
              <a:rPr lang="en-US" altLang="en-US" sz="2400" i="1"/>
              <a:t> </a:t>
            </a:r>
            <a:r>
              <a:rPr lang="en-US" altLang="en-US" sz="2400"/>
              <a:t>remains constant—or very nearly so—during use.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23C8426C-2C4D-3743-88C0-016BA25E3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3581400"/>
            <a:ext cx="878998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/>
              <a:t>The materials to which Ohm’s law applies are called </a:t>
            </a:r>
            <a:r>
              <a:rPr lang="en-US" altLang="en-US" sz="2400" i="1"/>
              <a:t>ohmic</a:t>
            </a:r>
            <a:r>
              <a:rPr lang="en-US" altLang="en-US" sz="2400"/>
              <a:t>. 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/>
              <a:t>The current through an ohmic material is directly proportional to the potential difference; doubling the potential difference doubles the current.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400"/>
              <a:t>Metal and other conductors are ohmic devices.</a:t>
            </a:r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BEA4D348-2243-754D-BC39-74A8BFDDD6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50813"/>
            <a:ext cx="8229600" cy="2921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Ohm’s Law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3" name="Rectangle 7">
            <a:extLst>
              <a:ext uri="{FF2B5EF4-FFF2-40B4-BE49-F238E27FC236}">
                <a16:creationId xmlns:a16="http://schemas.microsoft.com/office/drawing/2014/main" id="{D2A1A70D-5379-234A-887E-BC2BCF0F7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30-75</a:t>
            </a:r>
          </a:p>
        </p:txBody>
      </p:sp>
      <p:pic>
        <p:nvPicPr>
          <p:cNvPr id="78854" name="Picture 8" descr="30_20_FigureA">
            <a:extLst>
              <a:ext uri="{FF2B5EF4-FFF2-40B4-BE49-F238E27FC236}">
                <a16:creationId xmlns:a16="http://schemas.microsoft.com/office/drawing/2014/main" id="{1F451038-36F2-AD44-8C3C-339DF1B42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1" b="3688"/>
          <a:stretch>
            <a:fillRect/>
          </a:stretch>
        </p:blipFill>
        <p:spPr bwMode="auto">
          <a:xfrm>
            <a:off x="3959225" y="609600"/>
            <a:ext cx="45751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>
            <a:extLst>
              <a:ext uri="{FF2B5EF4-FFF2-40B4-BE49-F238E27FC236}">
                <a16:creationId xmlns:a16="http://schemas.microsoft.com/office/drawing/2014/main" id="{8621F018-ECFE-C54C-8C22-4BFE61C2B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1138"/>
            <a:ext cx="822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Chapter 30 Preview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04E19B86-87DB-E64D-894D-670532255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30-5</a:t>
            </a:r>
          </a:p>
        </p:txBody>
      </p:sp>
      <p:grpSp>
        <p:nvGrpSpPr>
          <p:cNvPr id="7172" name="Group 8">
            <a:extLst>
              <a:ext uri="{FF2B5EF4-FFF2-40B4-BE49-F238E27FC236}">
                <a16:creationId xmlns:a16="http://schemas.microsoft.com/office/drawing/2014/main" id="{E458C3C8-2E39-ED4C-AA90-8BD45B931A6E}"/>
              </a:ext>
            </a:extLst>
          </p:cNvPr>
          <p:cNvGrpSpPr>
            <a:grpSpLocks/>
          </p:cNvGrpSpPr>
          <p:nvPr/>
        </p:nvGrpSpPr>
        <p:grpSpPr bwMode="auto">
          <a:xfrm>
            <a:off x="533401" y="593203"/>
            <a:ext cx="8318272" cy="5896497"/>
            <a:chOff x="1678" y="1106"/>
            <a:chExt cx="2402" cy="1780"/>
          </a:xfrm>
        </p:grpSpPr>
        <p:pic>
          <p:nvPicPr>
            <p:cNvPr id="7173" name="Picture 6" descr="30_ChPreview_01">
              <a:extLst>
                <a:ext uri="{FF2B5EF4-FFF2-40B4-BE49-F238E27FC236}">
                  <a16:creationId xmlns:a16="http://schemas.microsoft.com/office/drawing/2014/main" id="{60D6E815-0054-0F44-B826-793778AF5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15" b="3712"/>
            <a:stretch>
              <a:fillRect/>
            </a:stretch>
          </p:blipFill>
          <p:spPr bwMode="auto">
            <a:xfrm>
              <a:off x="1678" y="1434"/>
              <a:ext cx="2402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7" descr="30_ChPreview_01">
              <a:extLst>
                <a:ext uri="{FF2B5EF4-FFF2-40B4-BE49-F238E27FC236}">
                  <a16:creationId xmlns:a16="http://schemas.microsoft.com/office/drawing/2014/main" id="{8E673B0B-75AC-BC4C-B88A-F16FD45DE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43"/>
            <a:stretch>
              <a:fillRect/>
            </a:stretch>
          </p:blipFill>
          <p:spPr bwMode="auto">
            <a:xfrm>
              <a:off x="1678" y="1106"/>
              <a:ext cx="240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6" descr="30_20_FigureB">
            <a:extLst>
              <a:ext uri="{FF2B5EF4-FFF2-40B4-BE49-F238E27FC236}">
                <a16:creationId xmlns:a16="http://schemas.microsoft.com/office/drawing/2014/main" id="{BBB05162-C1CC-214F-AB4E-CEFEDCAC3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b="3845"/>
          <a:stretch>
            <a:fillRect/>
          </a:stretch>
        </p:blipFill>
        <p:spPr bwMode="auto">
          <a:xfrm>
            <a:off x="1828800" y="3186113"/>
            <a:ext cx="55118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>
            <a:extLst>
              <a:ext uri="{FF2B5EF4-FFF2-40B4-BE49-F238E27FC236}">
                <a16:creationId xmlns:a16="http://schemas.microsoft.com/office/drawing/2014/main" id="{24ADC952-567F-764F-9CAB-D487E07F70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" y="165100"/>
            <a:ext cx="8229600" cy="2921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Nonohmic Materials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24" name="Text Box 3">
            <a:extLst>
              <a:ext uri="{FF2B5EF4-FFF2-40B4-BE49-F238E27FC236}">
                <a16:creationId xmlns:a16="http://schemas.microsoft.com/office/drawing/2014/main" id="{0010B892-A17C-394D-BAA1-7E905C972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865188"/>
            <a:ext cx="84042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/>
              <a:t>Some materials and devices are </a:t>
            </a:r>
            <a:r>
              <a:rPr lang="en-US" altLang="en-US" i="1"/>
              <a:t>nonohmic</a:t>
            </a:r>
            <a:r>
              <a:rPr lang="en-US" altLang="en-US"/>
              <a:t>, meaning that the current through the device is </a:t>
            </a:r>
            <a:r>
              <a:rPr lang="en-US" altLang="en-US" i="1"/>
              <a:t>not </a:t>
            </a:r>
            <a:r>
              <a:rPr lang="en-US" altLang="en-US"/>
              <a:t>directly proportional to the potential difference.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/>
              <a:t>Diodes, batteries, and capacitors are all nonohmic devices.</a:t>
            </a: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8608F4C2-9EC3-4B47-B69D-DBE929DD8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30-78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 descr="30_21_FigureA">
            <a:extLst>
              <a:ext uri="{FF2B5EF4-FFF2-40B4-BE49-F238E27FC236}">
                <a16:creationId xmlns:a16="http://schemas.microsoft.com/office/drawing/2014/main" id="{65573B5F-35DF-4B49-9A8C-3A37AA9A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4"/>
          <a:stretch>
            <a:fillRect/>
          </a:stretch>
        </p:blipFill>
        <p:spPr bwMode="auto">
          <a:xfrm>
            <a:off x="3943350" y="1143000"/>
            <a:ext cx="50355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" name="Rectangle 2">
            <a:extLst>
              <a:ext uri="{FF2B5EF4-FFF2-40B4-BE49-F238E27FC236}">
                <a16:creationId xmlns:a16="http://schemas.microsoft.com/office/drawing/2014/main" id="{E052ED86-8931-7541-8217-539F94F514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" y="165100"/>
            <a:ext cx="8229600" cy="2921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Battery-Wire-Resistor-Wire Circuit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948" name="Text Box 3">
            <a:extLst>
              <a:ext uri="{FF2B5EF4-FFF2-40B4-BE49-F238E27FC236}">
                <a16:creationId xmlns:a16="http://schemas.microsoft.com/office/drawing/2014/main" id="{EA7564BA-28F0-4740-8AC2-61B8702B3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900113"/>
            <a:ext cx="381952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/>
              <a:t>The figure shows a resistor connected to a battery with current-carrying wires.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/>
              <a:t>Current must be conserved; hence the current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/>
              <a:t> through the resistor is the same as the current in each wire.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/>
              <a:t>The next two slides show how the electric potential varies through the circuit .</a:t>
            </a:r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111657B2-6201-904F-A10D-EC37FFA4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30-79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>
            <a:extLst>
              <a:ext uri="{FF2B5EF4-FFF2-40B4-BE49-F238E27FC236}">
                <a16:creationId xmlns:a16="http://schemas.microsoft.com/office/drawing/2014/main" id="{693CB6F3-3CFC-7D45-A2F7-2BD3DD207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1052513"/>
            <a:ext cx="712788" cy="544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A0A1E0D6-A80E-EB4B-BED0-13793DFA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65100"/>
            <a:ext cx="8229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Battery-Wire-Resistor-Wire Circuit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83972" name="Rectangle 6">
            <a:extLst>
              <a:ext uri="{FF2B5EF4-FFF2-40B4-BE49-F238E27FC236}">
                <a16:creationId xmlns:a16="http://schemas.microsoft.com/office/drawing/2014/main" id="{A5E90711-0C8D-804F-A242-B339CA63D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30-80</a:t>
            </a:r>
          </a:p>
        </p:txBody>
      </p:sp>
      <p:pic>
        <p:nvPicPr>
          <p:cNvPr id="83973" name="Picture 7" descr="30_21_FigureB">
            <a:extLst>
              <a:ext uri="{FF2B5EF4-FFF2-40B4-BE49-F238E27FC236}">
                <a16:creationId xmlns:a16="http://schemas.microsoft.com/office/drawing/2014/main" id="{184EB629-0CED-414E-8457-FD059263D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"/>
          <a:stretch>
            <a:fillRect/>
          </a:stretch>
        </p:blipFill>
        <p:spPr bwMode="auto">
          <a:xfrm>
            <a:off x="1736725" y="1371600"/>
            <a:ext cx="567055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>
            <a:extLst>
              <a:ext uri="{FF2B5EF4-FFF2-40B4-BE49-F238E27FC236}">
                <a16:creationId xmlns:a16="http://schemas.microsoft.com/office/drawing/2014/main" id="{D7A91C7A-9746-AD4B-BA5F-D1AF7A1D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1052513"/>
            <a:ext cx="712788" cy="544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4995" name="Rectangle 7">
            <a:extLst>
              <a:ext uri="{FF2B5EF4-FFF2-40B4-BE49-F238E27FC236}">
                <a16:creationId xmlns:a16="http://schemas.microsoft.com/office/drawing/2014/main" id="{4E9E25F7-27C4-F340-9D54-A48D63A18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1144588"/>
            <a:ext cx="714375" cy="544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5F9DC1E7-EF38-CB4C-A272-1FEE074E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165100"/>
            <a:ext cx="8229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Battery-Wire-Resistor-Wire Circuit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527C60D3-9DC3-8746-AF42-27E98AEBD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30-81</a:t>
            </a:r>
          </a:p>
        </p:txBody>
      </p:sp>
      <p:pic>
        <p:nvPicPr>
          <p:cNvPr id="84998" name="Picture 8" descr="30_21_FigureC">
            <a:extLst>
              <a:ext uri="{FF2B5EF4-FFF2-40B4-BE49-F238E27FC236}">
                <a16:creationId xmlns:a16="http://schemas.microsoft.com/office/drawing/2014/main" id="{A79816FD-FEB5-FF44-89E6-2399CEC89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"/>
          <a:stretch>
            <a:fillRect/>
          </a:stretch>
        </p:blipFill>
        <p:spPr bwMode="auto">
          <a:xfrm>
            <a:off x="1720850" y="1349375"/>
            <a:ext cx="5700713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8E016F35-7D79-774D-9EBB-C28EE5B6EC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7050" y="270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>
                <a:solidFill>
                  <a:srgbClr val="333399"/>
                </a:solidFill>
              </a:rPr>
              <a:t>Chapter 30 Summary Slides</a:t>
            </a:r>
            <a:endParaRPr lang="en-US" sz="32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C78BDC1-727B-B643-962F-EE0825C6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30-83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9463C8EE-3F58-F248-AF9D-6825E516AA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3200">
                <a:solidFill>
                  <a:schemeClr val="bg1"/>
                </a:solidFill>
              </a:rPr>
              <a:t>General Principles</a:t>
            </a:r>
          </a:p>
        </p:txBody>
      </p:sp>
      <p:sp>
        <p:nvSpPr>
          <p:cNvPr id="88067" name="Rectangle 4">
            <a:extLst>
              <a:ext uri="{FF2B5EF4-FFF2-40B4-BE49-F238E27FC236}">
                <a16:creationId xmlns:a16="http://schemas.microsoft.com/office/drawing/2014/main" id="{2E1FD40F-8BF8-FC42-BE95-357455BEE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30-84</a:t>
            </a:r>
          </a:p>
        </p:txBody>
      </p:sp>
      <p:pic>
        <p:nvPicPr>
          <p:cNvPr id="88068" name="Picture 5" descr="30_Summary_01">
            <a:extLst>
              <a:ext uri="{FF2B5EF4-FFF2-40B4-BE49-F238E27FC236}">
                <a16:creationId xmlns:a16="http://schemas.microsoft.com/office/drawing/2014/main" id="{118C090D-14CE-7643-9C90-A6774A54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r="49991" b="37817"/>
          <a:stretch>
            <a:fillRect/>
          </a:stretch>
        </p:blipFill>
        <p:spPr bwMode="auto">
          <a:xfrm>
            <a:off x="182456" y="1524000"/>
            <a:ext cx="8964817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FE76276-9E2E-9F45-8FEB-8F5BC0FF6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123825"/>
            <a:ext cx="830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>
              <a:defRPr/>
            </a:pPr>
            <a:r>
              <a:rPr lang="en-US" sz="3200" dirty="0">
                <a:solidFill>
                  <a:schemeClr val="bg1"/>
                </a:solidFill>
              </a:rPr>
              <a:t>General Principles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9FD5080-6D22-4C4B-9FC7-7685178A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23825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General Principles</a:t>
            </a:r>
          </a:p>
        </p:txBody>
      </p:sp>
      <p:sp>
        <p:nvSpPr>
          <p:cNvPr id="89091" name="Rectangle 5">
            <a:extLst>
              <a:ext uri="{FF2B5EF4-FFF2-40B4-BE49-F238E27FC236}">
                <a16:creationId xmlns:a16="http://schemas.microsoft.com/office/drawing/2014/main" id="{1130AAB7-7EC3-C548-9731-45C24473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30-85</a:t>
            </a:r>
          </a:p>
        </p:txBody>
      </p:sp>
      <p:pic>
        <p:nvPicPr>
          <p:cNvPr id="89092" name="Picture 6" descr="30_Summary_01">
            <a:extLst>
              <a:ext uri="{FF2B5EF4-FFF2-40B4-BE49-F238E27FC236}">
                <a16:creationId xmlns:a16="http://schemas.microsoft.com/office/drawing/2014/main" id="{3CC5B905-FFCE-BF44-AED5-28631A00D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9" t="8578" b="37817"/>
          <a:stretch>
            <a:fillRect/>
          </a:stretch>
        </p:blipFill>
        <p:spPr bwMode="auto">
          <a:xfrm>
            <a:off x="144519" y="1295400"/>
            <a:ext cx="893854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06CD0D3-7D31-CB48-9111-B42B16D02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23825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General Principles</a:t>
            </a:r>
          </a:p>
        </p:txBody>
      </p:sp>
      <p:sp>
        <p:nvSpPr>
          <p:cNvPr id="90115" name="Rectangle 7">
            <a:extLst>
              <a:ext uri="{FF2B5EF4-FFF2-40B4-BE49-F238E27FC236}">
                <a16:creationId xmlns:a16="http://schemas.microsoft.com/office/drawing/2014/main" id="{7F756F10-F058-CA43-88A4-DCC8D4FAC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30-86</a:t>
            </a:r>
          </a:p>
        </p:txBody>
      </p:sp>
      <p:pic>
        <p:nvPicPr>
          <p:cNvPr id="90116" name="Picture 8" descr="30_Summary_01">
            <a:extLst>
              <a:ext uri="{FF2B5EF4-FFF2-40B4-BE49-F238E27FC236}">
                <a16:creationId xmlns:a16="http://schemas.microsoft.com/office/drawing/2014/main" id="{B58C983F-9460-5F47-9369-54A9A803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67918" r="34837" b="5280"/>
          <a:stretch>
            <a:fillRect/>
          </a:stretch>
        </p:blipFill>
        <p:spPr bwMode="auto">
          <a:xfrm>
            <a:off x="1309687" y="2743199"/>
            <a:ext cx="6738662" cy="217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9" descr="30_Summary_01">
            <a:extLst>
              <a:ext uri="{FF2B5EF4-FFF2-40B4-BE49-F238E27FC236}">
                <a16:creationId xmlns:a16="http://schemas.microsoft.com/office/drawing/2014/main" id="{EE05F08C-5B03-5940-BB5F-D66DDE93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18" r="68709" b="5280"/>
          <a:stretch>
            <a:fillRect/>
          </a:stretch>
        </p:blipFill>
        <p:spPr bwMode="auto">
          <a:xfrm>
            <a:off x="1143000" y="581024"/>
            <a:ext cx="6905349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10" descr="30_Summary_01">
            <a:extLst>
              <a:ext uri="{FF2B5EF4-FFF2-40B4-BE49-F238E27FC236}">
                <a16:creationId xmlns:a16="http://schemas.microsoft.com/office/drawing/2014/main" id="{8624CBEE-D77A-5648-95E9-32E968F60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9" t="67918" b="5280"/>
          <a:stretch>
            <a:fillRect/>
          </a:stretch>
        </p:blipFill>
        <p:spPr bwMode="auto">
          <a:xfrm>
            <a:off x="1309687" y="4881562"/>
            <a:ext cx="673866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D2E6C2D8-5CD6-694E-A8BA-D7576AEA8E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Important Concepts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1139" name="Rectangle 4">
            <a:extLst>
              <a:ext uri="{FF2B5EF4-FFF2-40B4-BE49-F238E27FC236}">
                <a16:creationId xmlns:a16="http://schemas.microsoft.com/office/drawing/2014/main" id="{1D7DDD2F-318A-0C48-8E82-1026AEDFD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30-87</a:t>
            </a:r>
          </a:p>
        </p:txBody>
      </p:sp>
      <p:pic>
        <p:nvPicPr>
          <p:cNvPr id="91140" name="Picture 5" descr="30_Summary_02">
            <a:extLst>
              <a:ext uri="{FF2B5EF4-FFF2-40B4-BE49-F238E27FC236}">
                <a16:creationId xmlns:a16="http://schemas.microsoft.com/office/drawing/2014/main" id="{40D61F21-AAB7-4F4B-8630-F41D0D29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r="49991" b="4802"/>
          <a:stretch>
            <a:fillRect/>
          </a:stretch>
        </p:blipFill>
        <p:spPr bwMode="auto">
          <a:xfrm>
            <a:off x="304800" y="739557"/>
            <a:ext cx="8610600" cy="567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4D82982-FB36-274F-A0C0-A92AAEAD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123825"/>
            <a:ext cx="830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l">
              <a:defRPr/>
            </a:pPr>
            <a:r>
              <a:rPr lang="en-US" sz="3200" dirty="0">
                <a:solidFill>
                  <a:schemeClr val="bg1"/>
                </a:solidFill>
              </a:rPr>
              <a:t>Important Concepts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F055C64C-0C61-094E-B395-996E91B01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5240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Important Concepts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92163" name="Rectangle 5">
            <a:extLst>
              <a:ext uri="{FF2B5EF4-FFF2-40B4-BE49-F238E27FC236}">
                <a16:creationId xmlns:a16="http://schemas.microsoft.com/office/drawing/2014/main" id="{2F33589E-54CE-5747-B1AB-8CD216997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30-88</a:t>
            </a:r>
          </a:p>
        </p:txBody>
      </p:sp>
      <p:pic>
        <p:nvPicPr>
          <p:cNvPr id="92164" name="Picture 6" descr="30_Summary_02">
            <a:extLst>
              <a:ext uri="{FF2B5EF4-FFF2-40B4-BE49-F238E27FC236}">
                <a16:creationId xmlns:a16="http://schemas.microsoft.com/office/drawing/2014/main" id="{B5A06061-5E96-A74B-AFED-FED2C444D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1299" b="50282"/>
          <a:stretch>
            <a:fillRect/>
          </a:stretch>
        </p:blipFill>
        <p:spPr bwMode="auto">
          <a:xfrm>
            <a:off x="176052" y="1981200"/>
            <a:ext cx="8891748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>
            <a:extLst>
              <a:ext uri="{FF2B5EF4-FFF2-40B4-BE49-F238E27FC236}">
                <a16:creationId xmlns:a16="http://schemas.microsoft.com/office/drawing/2014/main" id="{C6D7F155-E398-3E4D-A81A-2A55E014B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1138"/>
            <a:ext cx="822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Chapter 30 Preview</a:t>
            </a: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14DAF184-5EF3-B34D-BC88-C2B9848E2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30-6</a:t>
            </a:r>
          </a:p>
        </p:txBody>
      </p:sp>
      <p:pic>
        <p:nvPicPr>
          <p:cNvPr id="8196" name="Picture 6" descr="30_ChPreview_02">
            <a:extLst>
              <a:ext uri="{FF2B5EF4-FFF2-40B4-BE49-F238E27FC236}">
                <a16:creationId xmlns:a16="http://schemas.microsoft.com/office/drawing/2014/main" id="{7434FF2D-2440-3240-BA0A-D19C1E89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8"/>
          <a:stretch>
            <a:fillRect/>
          </a:stretch>
        </p:blipFill>
        <p:spPr bwMode="auto">
          <a:xfrm>
            <a:off x="1219200" y="629270"/>
            <a:ext cx="6858000" cy="58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209F0F21-602D-A849-A794-AAB14B76E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5240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ea typeface="ＭＳ Ｐゴシック" pitchFamily="84" charset="-128"/>
              </a:rPr>
              <a:t>Important Concepts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</a:endParaRPr>
          </a:p>
        </p:txBody>
      </p:sp>
      <p:sp>
        <p:nvSpPr>
          <p:cNvPr id="93187" name="Rectangle 5">
            <a:extLst>
              <a:ext uri="{FF2B5EF4-FFF2-40B4-BE49-F238E27FC236}">
                <a16:creationId xmlns:a16="http://schemas.microsoft.com/office/drawing/2014/main" id="{DACA1F9A-B3DA-544F-A87F-DA260D259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30-89</a:t>
            </a:r>
          </a:p>
        </p:txBody>
      </p:sp>
      <p:pic>
        <p:nvPicPr>
          <p:cNvPr id="93188" name="Picture 7" descr="30_Summary_02">
            <a:extLst>
              <a:ext uri="{FF2B5EF4-FFF2-40B4-BE49-F238E27FC236}">
                <a16:creationId xmlns:a16="http://schemas.microsoft.com/office/drawing/2014/main" id="{AE1A2E8F-192A-D642-BB5A-AD9AB612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7" t="56779" b="4802"/>
          <a:stretch>
            <a:fillRect/>
          </a:stretch>
        </p:blipFill>
        <p:spPr bwMode="auto">
          <a:xfrm>
            <a:off x="76199" y="1905000"/>
            <a:ext cx="89154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>
            <a:extLst>
              <a:ext uri="{FF2B5EF4-FFF2-40B4-BE49-F238E27FC236}">
                <a16:creationId xmlns:a16="http://schemas.microsoft.com/office/drawing/2014/main" id="{135F46BB-E8A9-5049-BAE0-7760745B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1138"/>
            <a:ext cx="822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Chapter 30 Preview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F9EC9B92-1D0A-FD41-BA53-7B738333E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30-7</a:t>
            </a:r>
          </a:p>
        </p:txBody>
      </p:sp>
      <p:pic>
        <p:nvPicPr>
          <p:cNvPr id="9220" name="Picture 6" descr="30_ChPreview_03">
            <a:extLst>
              <a:ext uri="{FF2B5EF4-FFF2-40B4-BE49-F238E27FC236}">
                <a16:creationId xmlns:a16="http://schemas.microsoft.com/office/drawing/2014/main" id="{75A8E016-6275-8749-8AB7-D399C5B84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 b="5438"/>
          <a:stretch>
            <a:fillRect/>
          </a:stretch>
        </p:blipFill>
        <p:spPr bwMode="auto">
          <a:xfrm>
            <a:off x="1676400" y="660854"/>
            <a:ext cx="5562600" cy="58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>
            <a:extLst>
              <a:ext uri="{FF2B5EF4-FFF2-40B4-BE49-F238E27FC236}">
                <a16:creationId xmlns:a16="http://schemas.microsoft.com/office/drawing/2014/main" id="{1EB0FE8D-37E1-0040-8D41-7BC4F242D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1138"/>
            <a:ext cx="822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Chapter 30 Preview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409D1949-44F5-FE43-A46E-C8365D334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30-8</a:t>
            </a:r>
          </a:p>
        </p:txBody>
      </p:sp>
      <p:pic>
        <p:nvPicPr>
          <p:cNvPr id="10244" name="Picture 6" descr="30_ChPreview_04">
            <a:extLst>
              <a:ext uri="{FF2B5EF4-FFF2-40B4-BE49-F238E27FC236}">
                <a16:creationId xmlns:a16="http://schemas.microsoft.com/office/drawing/2014/main" id="{D7F29F28-5BAF-0944-A4E2-7B6EC462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1"/>
          <a:stretch>
            <a:fillRect/>
          </a:stretch>
        </p:blipFill>
        <p:spPr bwMode="auto">
          <a:xfrm>
            <a:off x="1809269" y="609600"/>
            <a:ext cx="5734531" cy="614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>
            <a:extLst>
              <a:ext uri="{FF2B5EF4-FFF2-40B4-BE49-F238E27FC236}">
                <a16:creationId xmlns:a16="http://schemas.microsoft.com/office/drawing/2014/main" id="{3C030465-DE81-8C4E-9B1C-840D1ABD2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1138"/>
            <a:ext cx="822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Chapter 30 Preview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145CD032-38E1-D14A-8737-339B52ED8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30-9</a:t>
            </a:r>
          </a:p>
        </p:txBody>
      </p:sp>
      <p:pic>
        <p:nvPicPr>
          <p:cNvPr id="11268" name="Picture 6" descr="30_ChPreview_05">
            <a:extLst>
              <a:ext uri="{FF2B5EF4-FFF2-40B4-BE49-F238E27FC236}">
                <a16:creationId xmlns:a16="http://schemas.microsoft.com/office/drawing/2014/main" id="{93CE80A0-2DB5-9B41-9DE2-B1721B77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16"/>
          <a:stretch>
            <a:fillRect/>
          </a:stretch>
        </p:blipFill>
        <p:spPr bwMode="auto">
          <a:xfrm>
            <a:off x="1011045" y="609600"/>
            <a:ext cx="7060957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FA670D4C-8BD2-324F-9034-C2AF48AAE4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66688"/>
            <a:ext cx="7772400" cy="290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solidFill>
                  <a:schemeClr val="bg1"/>
                </a:solidFill>
              </a:rPr>
              <a:t>Electric Current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FDB27F79-6779-394A-A9F8-CC85DC8AC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87425"/>
            <a:ext cx="87249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/>
              <a:t>How does a capacitor get discharged?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Figure (a) shows a charged capacitor in equilibrium.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>
                <a:cs typeface="Arial" panose="020B0604020202020204" pitchFamily="34" charset="0"/>
              </a:rPr>
              <a:t>Figure (b) shows a wire discharging the capacitor.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2" charset="2"/>
              <a:buChar char="§"/>
            </a:pPr>
            <a:r>
              <a:rPr lang="en-US" altLang="en-US" sz="2600" i="1">
                <a:cs typeface="Arial" panose="020B0604020202020204" pitchFamily="34" charset="0"/>
              </a:rPr>
              <a:t>As</a:t>
            </a:r>
            <a:r>
              <a:rPr lang="en-US" altLang="en-US" sz="2600">
                <a:cs typeface="Arial" panose="020B0604020202020204" pitchFamily="34" charset="0"/>
              </a:rPr>
              <a:t> the capacitor is discharging, there is a </a:t>
            </a:r>
            <a:r>
              <a:rPr lang="en-US" altLang="en-US" sz="2600" i="1">
                <a:cs typeface="Arial" panose="020B0604020202020204" pitchFamily="34" charset="0"/>
              </a:rPr>
              <a:t>current </a:t>
            </a:r>
            <a:r>
              <a:rPr lang="en-US" altLang="en-US" sz="2600">
                <a:cs typeface="Arial" panose="020B0604020202020204" pitchFamily="34" charset="0"/>
              </a:rPr>
              <a:t>in the wire.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21EE026C-9545-B947-A566-47EC86B9E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30-20</a:t>
            </a:r>
          </a:p>
        </p:txBody>
      </p:sp>
      <p:pic>
        <p:nvPicPr>
          <p:cNvPr id="22533" name="Picture 8" descr="30_01_FigureB">
            <a:extLst>
              <a:ext uri="{FF2B5EF4-FFF2-40B4-BE49-F238E27FC236}">
                <a16:creationId xmlns:a16="http://schemas.microsoft.com/office/drawing/2014/main" id="{A1CA93C0-AF68-7A44-8AB2-F5410767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>
            <a:fillRect/>
          </a:stretch>
        </p:blipFill>
        <p:spPr bwMode="auto">
          <a:xfrm>
            <a:off x="3425825" y="3581400"/>
            <a:ext cx="5489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30_01_FigureA">
            <a:extLst>
              <a:ext uri="{FF2B5EF4-FFF2-40B4-BE49-F238E27FC236}">
                <a16:creationId xmlns:a16="http://schemas.microsoft.com/office/drawing/2014/main" id="{E972944B-11D3-E442-B6BC-30DF9462C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4"/>
          <a:stretch>
            <a:fillRect/>
          </a:stretch>
        </p:blipFill>
        <p:spPr bwMode="auto">
          <a:xfrm>
            <a:off x="539750" y="3606800"/>
            <a:ext cx="18986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1566</Words>
  <Application>Microsoft Macintosh PowerPoint</Application>
  <PresentationFormat>Letter Paper (8.5x11 in)</PresentationFormat>
  <Paragraphs>197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ＭＳ Ｐゴシック</vt:lpstr>
      <vt:lpstr>Wingdings</vt:lpstr>
      <vt:lpstr>Times</vt:lpstr>
      <vt:lpstr>Times New Roman</vt:lpstr>
      <vt:lpstr>Helvetica</vt:lpstr>
      <vt:lpstr>Symbol</vt:lpstr>
      <vt:lpstr>ヒラギノ角ゴ Pro W3</vt:lpstr>
      <vt:lpstr>Lucida Grande</vt:lpstr>
      <vt:lpstr>Blank Presentation</vt:lpstr>
      <vt:lpstr>Chapter 30 Current and Resistance</vt:lpstr>
      <vt:lpstr>Chapter 30 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Current</vt:lpstr>
      <vt:lpstr>PowerPoint Presentation</vt:lpstr>
      <vt:lpstr>Charge Carriers</vt:lpstr>
      <vt:lpstr>The Electron Current</vt:lpstr>
      <vt:lpstr>The Electron Current</vt:lpstr>
      <vt:lpstr>The Electron Density</vt:lpstr>
      <vt:lpstr>Discharging a Capacitor</vt:lpstr>
      <vt:lpstr>PowerPoint Presentation</vt:lpstr>
      <vt:lpstr>Creating a Current</vt:lpstr>
      <vt:lpstr>Establishing the Electric Field in a Wire</vt:lpstr>
      <vt:lpstr>PowerPoint Presentation</vt:lpstr>
      <vt:lpstr>PowerPoint Presentation</vt:lpstr>
      <vt:lpstr>A Model of Conduction</vt:lpstr>
      <vt:lpstr>PowerPoint Presentation</vt:lpstr>
      <vt:lpstr>PowerPoint Presentation</vt:lpstr>
      <vt:lpstr>Electron Current</vt:lpstr>
      <vt:lpstr>Current</vt:lpstr>
      <vt:lpstr>Example 30.4 The Current in a Copper Wire</vt:lpstr>
      <vt:lpstr>Current</vt:lpstr>
      <vt:lpstr>The Current Density in a Wire</vt:lpstr>
      <vt:lpstr>Conservation of Current</vt:lpstr>
      <vt:lpstr>PowerPoint Presentation</vt:lpstr>
      <vt:lpstr>Kirchhoff’s Junction Law</vt:lpstr>
      <vt:lpstr>Conductivity and Resistivity</vt:lpstr>
      <vt:lpstr>Conductivity and Resistivity</vt:lpstr>
      <vt:lpstr>PowerPoint Presentation</vt:lpstr>
      <vt:lpstr>Superconductivity</vt:lpstr>
      <vt:lpstr>Resistance and Ohm’s Law</vt:lpstr>
      <vt:lpstr>PowerPoint Presentation</vt:lpstr>
      <vt:lpstr>Batteries and Current</vt:lpstr>
      <vt:lpstr>Ohm’s Law</vt:lpstr>
      <vt:lpstr>Nonohmic Materials</vt:lpstr>
      <vt:lpstr>Battery-Wire-Resistor-Wire Circuit</vt:lpstr>
      <vt:lpstr>PowerPoint Presentation</vt:lpstr>
      <vt:lpstr>PowerPoint Presentation</vt:lpstr>
      <vt:lpstr>Chapter 30 Summary Slides</vt:lpstr>
      <vt:lpstr>General Principles</vt:lpstr>
      <vt:lpstr>PowerPoint Presentation</vt:lpstr>
      <vt:lpstr>PowerPoint Presentation</vt:lpstr>
      <vt:lpstr>Important Concepts</vt:lpstr>
      <vt:lpstr>PowerPoint Presentation</vt:lpstr>
      <vt:lpstr>PowerPoint Presentation</vt:lpstr>
    </vt:vector>
  </TitlesOfParts>
  <Company>Progressive Information Technologies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103</dc:creator>
  <cp:lastModifiedBy>Kevin McChesney</cp:lastModifiedBy>
  <cp:revision>31</cp:revision>
  <cp:lastPrinted>2011-11-08T18:59:54Z</cp:lastPrinted>
  <dcterms:created xsi:type="dcterms:W3CDTF">2011-11-07T20:33:49Z</dcterms:created>
  <dcterms:modified xsi:type="dcterms:W3CDTF">2018-04-03T14:42:51Z</dcterms:modified>
</cp:coreProperties>
</file>