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sldIdLst>
    <p:sldId id="266" r:id="rId2"/>
    <p:sldId id="275" r:id="rId3"/>
    <p:sldId id="277" r:id="rId4"/>
    <p:sldId id="279" r:id="rId5"/>
    <p:sldId id="282" r:id="rId6"/>
    <p:sldId id="289" r:id="rId7"/>
    <p:sldId id="299" r:id="rId8"/>
    <p:sldId id="308" r:id="rId9"/>
    <p:sldId id="313" r:id="rId10"/>
    <p:sldId id="318" r:id="rId11"/>
    <p:sldId id="321" r:id="rId12"/>
    <p:sldId id="324" r:id="rId13"/>
    <p:sldId id="326" r:id="rId14"/>
    <p:sldId id="328" r:id="rId15"/>
    <p:sldId id="336" r:id="rId16"/>
    <p:sldId id="340" r:id="rId17"/>
    <p:sldId id="354" r:id="rId18"/>
    <p:sldId id="355" r:id="rId19"/>
    <p:sldId id="356" r:id="rId20"/>
    <p:sldId id="358" r:id="rId21"/>
    <p:sldId id="359" r:id="rId22"/>
    <p:sldId id="361" r:id="rId23"/>
    <p:sldId id="362" r:id="rId24"/>
    <p:sldId id="363" r:id="rId25"/>
    <p:sldId id="365" r:id="rId26"/>
    <p:sldId id="366" r:id="rId27"/>
    <p:sldId id="367" r:id="rId28"/>
    <p:sldId id="368" r:id="rId29"/>
    <p:sldId id="369" r:id="rId30"/>
    <p:sldId id="370" r:id="rId31"/>
    <p:sldId id="364" r:id="rId32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1416">
          <p15:clr>
            <a:srgbClr val="A4A3A4"/>
          </p15:clr>
        </p15:guide>
        <p15:guide id="5" orient="horz" pos="3168">
          <p15:clr>
            <a:srgbClr val="A4A3A4"/>
          </p15:clr>
        </p15:guide>
        <p15:guide id="6" orient="horz" pos="736">
          <p15:clr>
            <a:srgbClr val="A4A3A4"/>
          </p15:clr>
        </p15:guide>
        <p15:guide id="7" pos="5480">
          <p15:clr>
            <a:srgbClr val="A4A3A4"/>
          </p15:clr>
        </p15:guide>
        <p15:guide id="8" pos="96">
          <p15:clr>
            <a:srgbClr val="A4A3A4"/>
          </p15:clr>
        </p15:guide>
        <p15:guide id="9" pos="288">
          <p15:clr>
            <a:srgbClr val="A4A3A4"/>
          </p15:clr>
        </p15:guide>
        <p15:guide id="10" pos="672">
          <p15:clr>
            <a:srgbClr val="A4A3A4"/>
          </p15:clr>
        </p15:guide>
        <p15:guide id="11" pos="28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749" autoAdjust="0"/>
    <p:restoredTop sz="95528" autoAdjust="0"/>
  </p:normalViewPr>
  <p:slideViewPr>
    <p:cSldViewPr>
      <p:cViewPr>
        <p:scale>
          <a:sx n="100" d="100"/>
          <a:sy n="100" d="100"/>
        </p:scale>
        <p:origin x="-2016" y="-1128"/>
      </p:cViewPr>
      <p:guideLst>
        <p:guide orient="horz" pos="2400"/>
        <p:guide orient="horz" pos="288"/>
        <p:guide orient="horz" pos="4224"/>
        <p:guide orient="horz" pos="1416"/>
        <p:guide orient="horz" pos="3168"/>
        <p:guide orient="horz" pos="736"/>
        <p:guide pos="5480"/>
        <p:guide pos="96"/>
        <p:guide pos="288"/>
        <p:guide pos="672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6D0968A-9CBF-BF42-B537-3808B28263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0AF26D6-2C2D-E94E-AA9A-29BC70100F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58CEBC54-6924-3248-8B4B-CA111978C96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027B3393-5B40-9046-B0BB-43C8030ECF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42B15AD2-7506-4A45-9C41-F28F7643AB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id="{26B71A42-9394-544B-ADD7-6DBD98669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6CA42B-3EDA-5841-ADD4-68288D3429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B1C387B-448D-6944-B388-84FEE8FF1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99339B-9065-5647-826E-3E8700EF775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6259" name="Rectangle 7">
            <a:extLst>
              <a:ext uri="{FF2B5EF4-FFF2-40B4-BE49-F238E27FC236}">
                <a16:creationId xmlns:a16="http://schemas.microsoft.com/office/drawing/2014/main" id="{14FB9C4E-7504-0049-9AD9-CE9CCEEBBB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2CE44D8-E0D1-6C4D-972B-93F541E3E895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96260" name="Rectangle 2">
            <a:extLst>
              <a:ext uri="{FF2B5EF4-FFF2-40B4-BE49-F238E27FC236}">
                <a16:creationId xmlns:a16="http://schemas.microsoft.com/office/drawing/2014/main" id="{85C0AB64-1FD6-7B46-872C-403DDE782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1" name="Rectangle 3">
            <a:extLst>
              <a:ext uri="{FF2B5EF4-FFF2-40B4-BE49-F238E27FC236}">
                <a16:creationId xmlns:a16="http://schemas.microsoft.com/office/drawing/2014/main" id="{CD4E0EED-50BC-8F47-A80E-B13D087A0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753B3FBE-2156-AB43-B45C-5659CD803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35ACB3A-FFCA-3847-A25F-1A1B6B4522C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14691" name="Rectangle 7">
            <a:extLst>
              <a:ext uri="{FF2B5EF4-FFF2-40B4-BE49-F238E27FC236}">
                <a16:creationId xmlns:a16="http://schemas.microsoft.com/office/drawing/2014/main" id="{FA418575-52A8-8847-983C-513E1117539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6954EEF-BACF-5F48-BDF9-4558F8F4CCE2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C4765568-4A83-7D45-9D40-1C0094E89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375210FA-058E-954A-A52A-5EA2BEF6F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ABD785CD-B489-A446-9F56-60AA9158BF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CBAD3A-662C-B046-B55E-18F3F277E4F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16739" name="Rectangle 7">
            <a:extLst>
              <a:ext uri="{FF2B5EF4-FFF2-40B4-BE49-F238E27FC236}">
                <a16:creationId xmlns:a16="http://schemas.microsoft.com/office/drawing/2014/main" id="{B5C45DDE-F042-294A-9B02-5A5CA42488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25E228C-0F3E-CE47-989C-5780C474111F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116740" name="Rectangle 2">
            <a:extLst>
              <a:ext uri="{FF2B5EF4-FFF2-40B4-BE49-F238E27FC236}">
                <a16:creationId xmlns:a16="http://schemas.microsoft.com/office/drawing/2014/main" id="{3CF747E8-B357-5F4A-B9FD-349B5B4D4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id="{88ECBEB4-E717-3C4E-8674-1173BA5FC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7B7B3193-74ED-CE4A-B27D-28DE0EE53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381F51-7433-9B42-B368-14B401DC302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18787" name="Rectangle 7">
            <a:extLst>
              <a:ext uri="{FF2B5EF4-FFF2-40B4-BE49-F238E27FC236}">
                <a16:creationId xmlns:a16="http://schemas.microsoft.com/office/drawing/2014/main" id="{711BD616-B71A-A147-8E68-2D2348407E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F57F52A-ECDD-5E4E-A89E-3D9A276A54A0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EB59D707-A619-8E47-A3D3-A37A6D296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7CE7960D-742E-7E4F-BEE7-E25F76D71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AB8382DD-2B3B-F441-8DA9-27A80FE01B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42AD3C-75BF-BD48-ADC6-1C6F23A1BD9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97283" name="Rectangle 7">
            <a:extLst>
              <a:ext uri="{FF2B5EF4-FFF2-40B4-BE49-F238E27FC236}">
                <a16:creationId xmlns:a16="http://schemas.microsoft.com/office/drawing/2014/main" id="{5E547D8B-DCC3-DB49-A04A-B92DEDF3B3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CDDDB30-05C1-9A4C-AB2E-B13CE84ADC90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76DC18F3-DCB5-B44A-9D3C-EA574F2C3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5" name="Rectangle 3">
            <a:extLst>
              <a:ext uri="{FF2B5EF4-FFF2-40B4-BE49-F238E27FC236}">
                <a16:creationId xmlns:a16="http://schemas.microsoft.com/office/drawing/2014/main" id="{6C8A2F9D-A735-A94E-BA1C-2FA27C865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87537706-432A-2548-A5D4-EED9608F4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22A46D-1912-964B-9C9D-E32C1B2CAE3E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99331" name="Rectangle 7">
            <a:extLst>
              <a:ext uri="{FF2B5EF4-FFF2-40B4-BE49-F238E27FC236}">
                <a16:creationId xmlns:a16="http://schemas.microsoft.com/office/drawing/2014/main" id="{F6E50790-2848-E441-AE28-0E63BE46C45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EE58EB9E-BA3C-2242-A41D-207E6578FA30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2D096C9C-74B4-D944-89E0-BC6A60876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3" name="Rectangle 3">
            <a:extLst>
              <a:ext uri="{FF2B5EF4-FFF2-40B4-BE49-F238E27FC236}">
                <a16:creationId xmlns:a16="http://schemas.microsoft.com/office/drawing/2014/main" id="{014E4AC0-7D6D-F247-B1BC-8D8109647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170015F6-D1BC-4249-A8ED-22D463B82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085C8D-36A3-0243-B809-7C6F02E9A751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01379" name="Rectangle 7">
            <a:extLst>
              <a:ext uri="{FF2B5EF4-FFF2-40B4-BE49-F238E27FC236}">
                <a16:creationId xmlns:a16="http://schemas.microsoft.com/office/drawing/2014/main" id="{9355BCA4-164D-254E-A5D9-64B0C7CE5DD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CD5C0A2-CF1A-3E4A-8E0F-3C7274F6D5B6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B261051A-88C5-0E4F-8190-6F9364C28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1" name="Rectangle 3">
            <a:extLst>
              <a:ext uri="{FF2B5EF4-FFF2-40B4-BE49-F238E27FC236}">
                <a16:creationId xmlns:a16="http://schemas.microsoft.com/office/drawing/2014/main" id="{71BB980A-67FD-6441-BD93-59E94213F2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484B6F8A-2788-2744-B9F6-F1AAA99A2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CFE8DC-2A38-9E4C-9D14-CFBFECEE33D1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03427" name="Rectangle 7">
            <a:extLst>
              <a:ext uri="{FF2B5EF4-FFF2-40B4-BE49-F238E27FC236}">
                <a16:creationId xmlns:a16="http://schemas.microsoft.com/office/drawing/2014/main" id="{F13C2E66-3296-2548-99A1-12021A6F14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9FEEEC8-37FB-2E4A-BC1C-6ADD4BF29289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B69ECFC7-FFD5-1E45-8E48-F904B0E7DB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50E57C20-81B6-A144-B818-333330730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F07E51DA-A55E-E843-A5B7-F0846241F7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BAA3C3-0572-5B4E-A45D-A3F1FA7FB46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05475" name="Rectangle 7">
            <a:extLst>
              <a:ext uri="{FF2B5EF4-FFF2-40B4-BE49-F238E27FC236}">
                <a16:creationId xmlns:a16="http://schemas.microsoft.com/office/drawing/2014/main" id="{530E0C41-971D-3341-BFE1-3554E0BD28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3AA94D8-0C10-4548-A7CF-D8564DA4EB45}" type="slidenum">
              <a:rPr lang="en-US" altLang="en-US" sz="1200"/>
              <a:pPr algn="r" eaLnBrk="1" hangingPunct="1"/>
              <a:t>24</a:t>
            </a:fld>
            <a:endParaRPr lang="en-US" altLang="en-US" sz="1200"/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A49A327C-FBB8-7C4D-A00D-1C079AC310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7" name="Rectangle 3">
            <a:extLst>
              <a:ext uri="{FF2B5EF4-FFF2-40B4-BE49-F238E27FC236}">
                <a16:creationId xmlns:a16="http://schemas.microsoft.com/office/drawing/2014/main" id="{9DB7FF9D-B677-6145-BA1F-31576D9EB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8FC6B578-A704-EB46-BA29-D6FF5019F1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E4F8A9-AB49-4F4B-A1EF-470FDF7F662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09571" name="Rectangle 7">
            <a:extLst>
              <a:ext uri="{FF2B5EF4-FFF2-40B4-BE49-F238E27FC236}">
                <a16:creationId xmlns:a16="http://schemas.microsoft.com/office/drawing/2014/main" id="{AAEC1419-B21A-C847-9437-AE37253F41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690E171-0FBC-CC4E-A30F-0EEB96803BF5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15633F05-BAFE-4349-8D78-794D389C15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3" name="Rectangle 3">
            <a:extLst>
              <a:ext uri="{FF2B5EF4-FFF2-40B4-BE49-F238E27FC236}">
                <a16:creationId xmlns:a16="http://schemas.microsoft.com/office/drawing/2014/main" id="{21188CC9-444B-5E4D-ABBB-B91698A1B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86CF33EC-0B21-7C46-8766-899F22E41A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C92D8E-73EE-1047-B3DD-01F9F42EFBEC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1619" name="Rectangle 7">
            <a:extLst>
              <a:ext uri="{FF2B5EF4-FFF2-40B4-BE49-F238E27FC236}">
                <a16:creationId xmlns:a16="http://schemas.microsoft.com/office/drawing/2014/main" id="{C0127415-1138-E748-AAAA-FF6BB4DDD57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AD266F6-C7A8-8342-A84C-7E1072E02681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F629716C-3F4D-3A43-9B16-880AE1A93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2451D640-8D07-F846-AD1A-A6F7F77E0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8A982374-9B17-AC4E-A460-8A83A1483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31B972-C7A2-374F-B6CF-980A5153DEE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8307" name="Rectangle 7">
            <a:extLst>
              <a:ext uri="{FF2B5EF4-FFF2-40B4-BE49-F238E27FC236}">
                <a16:creationId xmlns:a16="http://schemas.microsoft.com/office/drawing/2014/main" id="{36A92F52-2A8B-0541-B97D-451E4B355B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44191611-1968-9743-8562-0E33D668A19F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98308" name="Rectangle 2">
            <a:extLst>
              <a:ext uri="{FF2B5EF4-FFF2-40B4-BE49-F238E27FC236}">
                <a16:creationId xmlns:a16="http://schemas.microsoft.com/office/drawing/2014/main" id="{0C5537BB-A176-464A-8AFC-654447843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9" name="Rectangle 3">
            <a:extLst>
              <a:ext uri="{FF2B5EF4-FFF2-40B4-BE49-F238E27FC236}">
                <a16:creationId xmlns:a16="http://schemas.microsoft.com/office/drawing/2014/main" id="{CA8DE130-A7EA-DB49-87EC-E78E1B4A6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6C797BD3-EE15-144A-9E2D-558B0403A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DE624C-7526-EF40-84D0-ABB1F15A1D32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3667" name="Rectangle 7">
            <a:extLst>
              <a:ext uri="{FF2B5EF4-FFF2-40B4-BE49-F238E27FC236}">
                <a16:creationId xmlns:a16="http://schemas.microsoft.com/office/drawing/2014/main" id="{5E0EA251-D1F3-024E-9DFD-09DF0DFB70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4AF8463-E3EF-CE40-9ACE-96B71A0AB8EC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FC2FEA86-1165-684E-A830-582A39EA85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B98BA285-50CD-7C42-B38D-27B672C33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AC06548D-95F8-FF49-8837-F246957E2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D2169C-7123-2948-87C4-8B7DE1856DCB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5715" name="Rectangle 7">
            <a:extLst>
              <a:ext uri="{FF2B5EF4-FFF2-40B4-BE49-F238E27FC236}">
                <a16:creationId xmlns:a16="http://schemas.microsoft.com/office/drawing/2014/main" id="{B25CF993-0616-ED45-8683-84C14865F0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05A5CE3D-FBFF-2D49-B329-4812065E4C31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9BFF6526-0AEB-BD40-AB0B-0B1ABE965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1951B6AC-6E49-484D-8682-F04457677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CDAE6818-F5D6-3C47-A15E-7140B3E8E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E88DFB-4360-1441-9F02-84B30EF98F0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7763" name="Rectangle 7">
            <a:extLst>
              <a:ext uri="{FF2B5EF4-FFF2-40B4-BE49-F238E27FC236}">
                <a16:creationId xmlns:a16="http://schemas.microsoft.com/office/drawing/2014/main" id="{ABD2D3FB-45CA-0E45-B747-0AD20024C9E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2359CD1-C882-1E48-87C5-F215AA4A140B}" type="slidenum">
              <a:rPr lang="en-US" altLang="en-US" sz="1200"/>
              <a:pPr algn="r" eaLnBrk="1" hangingPunct="1"/>
              <a:t>29</a:t>
            </a:fld>
            <a:endParaRPr lang="en-US" altLang="en-US" sz="1200"/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C46B1B5F-51F0-D042-8DA5-83A5B9392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29EE96CB-82C9-3346-95F5-684A197BF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1D1B7E45-9273-EB45-84B4-C20882E9B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50BFE3-3D11-F642-815C-1F31FD9471E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9811" name="Rectangle 7">
            <a:extLst>
              <a:ext uri="{FF2B5EF4-FFF2-40B4-BE49-F238E27FC236}">
                <a16:creationId xmlns:a16="http://schemas.microsoft.com/office/drawing/2014/main" id="{C5153EF9-B4FA-1C4D-B01B-AD0586E1A2F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D650805-94AB-FC4A-9D0F-81E41781A417}" type="slidenum">
              <a:rPr lang="en-US" altLang="en-US" sz="1200"/>
              <a:pPr algn="r" eaLnBrk="1" hangingPunct="1"/>
              <a:t>30</a:t>
            </a:fld>
            <a:endParaRPr lang="en-US" altLang="en-US" sz="1200"/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7B2E9DED-E77B-D746-BBC6-B7F7E34DE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3" name="Rectangle 3">
            <a:extLst>
              <a:ext uri="{FF2B5EF4-FFF2-40B4-BE49-F238E27FC236}">
                <a16:creationId xmlns:a16="http://schemas.microsoft.com/office/drawing/2014/main" id="{535C5086-99F3-6444-9828-4913EDE58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C4B15D79-3A7E-3E4D-A820-E048A2BF0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69C703-C113-E54E-9FA1-72CC38A417F4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07523" name="Rectangle 7">
            <a:extLst>
              <a:ext uri="{FF2B5EF4-FFF2-40B4-BE49-F238E27FC236}">
                <a16:creationId xmlns:a16="http://schemas.microsoft.com/office/drawing/2014/main" id="{44472505-4167-2847-9F11-B92970FC5BF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91C381C-F9AE-4743-A45F-760A025B3A68}" type="slidenum">
              <a:rPr lang="en-US" altLang="en-US" sz="1200"/>
              <a:pPr algn="r" eaLnBrk="1" hangingPunct="1"/>
              <a:t>31</a:t>
            </a:fld>
            <a:endParaRPr lang="en-US" altLang="en-US" sz="1200"/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427DA5CD-4CC9-6844-A800-10E36062D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5" name="Rectangle 3">
            <a:extLst>
              <a:ext uri="{FF2B5EF4-FFF2-40B4-BE49-F238E27FC236}">
                <a16:creationId xmlns:a16="http://schemas.microsoft.com/office/drawing/2014/main" id="{2A8DE7A0-D400-6A41-A3A0-C89E680191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49A8EB74-2FA2-1140-A850-9651EB220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4BB1B4-D9B1-014E-BD53-90FD0B2F02F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00355" name="Rectangle 7">
            <a:extLst>
              <a:ext uri="{FF2B5EF4-FFF2-40B4-BE49-F238E27FC236}">
                <a16:creationId xmlns:a16="http://schemas.microsoft.com/office/drawing/2014/main" id="{801E32C5-BABC-2449-8279-BDDB7E54B4B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AD71770-AAFF-3144-8FE3-6F05B8B71021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B310F418-B501-1848-97D9-AE1F12A2AE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4F9C7734-1683-664A-B670-9639F99FF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1D19747A-DA36-A946-BADF-FE4836C9D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DA3DD22-1064-7941-8058-4BB876DCB992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02403" name="Rectangle 7">
            <a:extLst>
              <a:ext uri="{FF2B5EF4-FFF2-40B4-BE49-F238E27FC236}">
                <a16:creationId xmlns:a16="http://schemas.microsoft.com/office/drawing/2014/main" id="{32F198A5-44DF-E843-BF8A-E086A5A7AAB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2A45230F-9AE5-9547-ABF2-688229F3ED6F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90B78DB2-2CEF-3A4A-8723-DF02B6877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5" name="Rectangle 3">
            <a:extLst>
              <a:ext uri="{FF2B5EF4-FFF2-40B4-BE49-F238E27FC236}">
                <a16:creationId xmlns:a16="http://schemas.microsoft.com/office/drawing/2014/main" id="{C7E58324-837B-5C49-A301-0B53B3B517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4739DD12-49F3-6D4A-98BB-51AA0220B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3C757D-AD3D-A04B-8AAE-BF42868B81A2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04451" name="Rectangle 7">
            <a:extLst>
              <a:ext uri="{FF2B5EF4-FFF2-40B4-BE49-F238E27FC236}">
                <a16:creationId xmlns:a16="http://schemas.microsoft.com/office/drawing/2014/main" id="{798BB087-90A0-AB41-9D1F-9702F6494B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95043AB4-B74D-5643-B6C1-9005DECDAA3F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92651910-ED87-4548-8A12-8D7A822B8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9B40304E-85D6-0F4D-AFC2-EF5C03A528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22AA28D2-17AD-E540-9743-60FA4F8C30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2EF192-CF92-EF4B-B4E5-16C94C3DF0F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06499" name="Rectangle 7">
            <a:extLst>
              <a:ext uri="{FF2B5EF4-FFF2-40B4-BE49-F238E27FC236}">
                <a16:creationId xmlns:a16="http://schemas.microsoft.com/office/drawing/2014/main" id="{EEBB783B-419F-084E-9538-3024C6F773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A2207ACF-6EF3-5342-A7AB-ADE1903593C0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7D1A7E51-1E01-424A-A695-26E3E41206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6368A063-6425-9F44-9DCA-7719910B3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9E1E3A58-F8A2-2344-B362-0DBEDFF79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956ADD-F4DE-FF4D-BFF7-5FEAD19AC5EA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08547" name="Rectangle 7">
            <a:extLst>
              <a:ext uri="{FF2B5EF4-FFF2-40B4-BE49-F238E27FC236}">
                <a16:creationId xmlns:a16="http://schemas.microsoft.com/office/drawing/2014/main" id="{242DD73D-89EB-CE4E-B7BB-C1419DFB3D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9A522EC-2616-584B-BF79-C8F8D3751A0B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CE6A58C7-4EEC-E949-A657-0E2EAEEFE5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34BD61A5-BC6B-7544-B688-A55DD6DC6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B930F7BE-2E37-8744-B06A-31E37D8A0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7916466-98B2-B24B-8F2C-9ADF49994D4C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10595" name="Rectangle 7">
            <a:extLst>
              <a:ext uri="{FF2B5EF4-FFF2-40B4-BE49-F238E27FC236}">
                <a16:creationId xmlns:a16="http://schemas.microsoft.com/office/drawing/2014/main" id="{302B7846-C3F3-6F49-AB51-556CB3D7C0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577B244A-EEAC-C24B-AAA9-F4CBC43669A9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110596" name="Rectangle 2">
            <a:extLst>
              <a:ext uri="{FF2B5EF4-FFF2-40B4-BE49-F238E27FC236}">
                <a16:creationId xmlns:a16="http://schemas.microsoft.com/office/drawing/2014/main" id="{05F5F3B5-1A5F-0048-BE45-43085A521A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7" name="Rectangle 3">
            <a:extLst>
              <a:ext uri="{FF2B5EF4-FFF2-40B4-BE49-F238E27FC236}">
                <a16:creationId xmlns:a16="http://schemas.microsoft.com/office/drawing/2014/main" id="{32C44242-DCAC-F145-A9E2-E393E6A77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1209AA00-CB6A-D548-9C0F-DF47D74F3F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1E97D3-F2B0-7945-B4F0-4FE2E0417FA9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12643" name="Rectangle 7">
            <a:extLst>
              <a:ext uri="{FF2B5EF4-FFF2-40B4-BE49-F238E27FC236}">
                <a16:creationId xmlns:a16="http://schemas.microsoft.com/office/drawing/2014/main" id="{4FED207B-DBEB-414E-908E-1A1D41293C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7547C61B-2859-5F48-A274-60D8EF417BB3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E1F04E45-9109-A841-9FA7-EF54ADA81D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792D94C3-ED1D-4444-99D1-E6BC1DB90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ollision16">
            <a:extLst>
              <a:ext uri="{FF2B5EF4-FFF2-40B4-BE49-F238E27FC236}">
                <a16:creationId xmlns:a16="http://schemas.microsoft.com/office/drawing/2014/main" id="{CDB86F3D-A1E9-9A48-8F78-DA180F1F09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80" b="4262"/>
          <a:stretch>
            <a:fillRect/>
          </a:stretch>
        </p:blipFill>
        <p:spPr bwMode="auto">
          <a:xfrm>
            <a:off x="0" y="106363"/>
            <a:ext cx="91440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911F2030-4AE6-EF47-9ACC-BF6C0178011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" name="Picture 11" descr="Pearson_Bound_White">
            <a:extLst>
              <a:ext uri="{FF2B5EF4-FFF2-40B4-BE49-F238E27FC236}">
                <a16:creationId xmlns:a16="http://schemas.microsoft.com/office/drawing/2014/main" id="{8014A6B5-C46A-504D-8F4D-74F2D91357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Pearson_Strap_Bound_White">
            <a:extLst>
              <a:ext uri="{FF2B5EF4-FFF2-40B4-BE49-F238E27FC236}">
                <a16:creationId xmlns:a16="http://schemas.microsoft.com/office/drawing/2014/main" id="{392D6F52-F14C-2746-AC3D-B38C2024AF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EEAFE663-8377-A145-8260-0BC8E0B03E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92200" y="2127250"/>
            <a:ext cx="55292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>
                <a:cs typeface="Arial" panose="020B0604020202020204" pitchFamily="34" charset="0"/>
              </a:rPr>
              <a:t>FOR SCIENTISTS AND ENGINEERS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B15916F4-0EF4-4646-97F9-6A750033FE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" y="876300"/>
            <a:ext cx="35877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7000">
                <a:solidFill>
                  <a:srgbClr val="000000"/>
                </a:solidFill>
                <a:cs typeface="Arial" panose="020B0604020202020204" pitchFamily="34" charset="0"/>
              </a:rPr>
              <a:t>physics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7999BDA7-2B35-004D-9EEE-30E4B31C7C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76700" y="2728913"/>
            <a:ext cx="36369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93001B"/>
                </a:solidFill>
                <a:cs typeface="Arial" panose="020B0604020202020204" pitchFamily="34" charset="0"/>
              </a:rPr>
              <a:t>a strategic approach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1BF9F281-F23E-0A49-8855-F8D4D8C0BE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13213" y="3270250"/>
            <a:ext cx="12223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Helvetica" pitchFamily="2" charset="0"/>
                <a:cs typeface="Arial" panose="020B0604020202020204" pitchFamily="34" charset="0"/>
              </a:rPr>
              <a:t>THIRD EDITION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878596F-B15B-3842-BE41-DAD960282E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14700" y="5284788"/>
            <a:ext cx="251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>
                <a:latin typeface="Helvetica" pitchFamily="2" charset="0"/>
                <a:cs typeface="Arial" panose="020B0604020202020204" pitchFamily="34" charset="0"/>
              </a:rPr>
              <a:t>randall d. knight</a:t>
            </a:r>
          </a:p>
        </p:txBody>
      </p:sp>
      <p:sp>
        <p:nvSpPr>
          <p:cNvPr id="11" name="Text Box 34">
            <a:extLst>
              <a:ext uri="{FF2B5EF4-FFF2-40B4-BE49-F238E27FC236}">
                <a16:creationId xmlns:a16="http://schemas.microsoft.com/office/drawing/2014/main" id="{F3977CEC-89DC-E44C-BD37-515B387D43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130925"/>
            <a:ext cx="2225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© 2013 Pearson Education, Inc.</a:t>
            </a: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820893F5-BF2C-0344-82AC-46DF5CB319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066EF3E-FE88-2B41-9028-5035D6E577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7E6EC1F-0A9B-FA4C-B00C-FA0C052EC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EF9436FE-1C44-5549-9045-B05BB16B61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CD2BD-78E5-2341-9B8F-CFF64D936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53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D00-10DC-854D-9A02-A3AAEB3DE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81172-0270-CA40-9EC2-CFDF099531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D7C633-AA24-A048-89A8-E30959F4F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5A3DFE-FD49-A34E-BCFF-5AE371B0ED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39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40A51D-35CB-1C4C-AF69-32EDAE3F4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2AA01-F352-FB4F-BC0E-DBFE0693C6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870905-5EE8-7546-B14A-00F23C21B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3019F-3DC8-D54D-969E-4C1CB2448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1A279F-14A4-7541-9569-55E343253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9A1ED3-488D-EE48-BF01-1A7C39E5A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13AB63-45C4-DE4D-B302-8C5D9041F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9A9D5-1B34-0049-917D-33147A0AD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29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B7F9B3-E926-D84E-A0F9-7DB2CBBF8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33A6D-2C01-E440-8766-21438E4F9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C227FD-C5DC-C447-A14E-3B5225458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76046-316C-0840-8165-149A08FD6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47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BD75F1-F88B-C54D-828C-5598E4311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B01F8-03AE-7E40-8DCE-FBFAB13D3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5C9E7E-E754-0A40-8B99-F5A5EC3A4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708AC-C203-974D-A41E-4FE6359F3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79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922F9A-BB5B-2A46-8C06-0189A2F44D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80AB78-6DBC-564A-B183-52F63AD9B2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164578-EFCE-9644-87F3-1FBA2302E5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8B74A-E532-8B4C-A7F4-7B560A8860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91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08568B-D47A-5B4E-9641-60F5CBCF2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7A7CA8-CC2E-5C48-AEAC-99258BD35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88A868-478D-2F41-97F9-1CD9A5DFC8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87172-FDA6-484A-8758-9C8083CCD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70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3E5950-CC99-B443-A041-7BF912A0A5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D17101-BE4B-F741-8394-4E2F31C0A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040D7D-640F-9C45-BA3A-8D845EB70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C3870-46AF-AB49-861C-36AD06C11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5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07E4D-AA3D-054E-A2A5-D5ED4E4291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D3CB0-9737-8041-9E29-98BDC5526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8E13F-B3C2-A341-A607-B70E1E317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CE9FF-19C7-9E40-AEF3-C17A69879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86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7D381-AE1A-C040-97A6-710AA82CB1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9E2891-ECC1-7746-B68E-F99C899BD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FCAD7-71AF-7142-BA07-F39DE9037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6365A-D2FA-6143-924F-B2D4E0CB4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8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9BEDDF-3588-724E-87B3-13C2F27BD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B7772B9-A70D-C646-9289-EB529B523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25C4CD-DDF0-904A-BCBA-6AFAE7E1AE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2CC9A9-00CD-9B44-BD17-280579B2FC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6A006DB-44AD-A14F-9030-209151A1EF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0E4DFE-5994-524D-9A86-464BAD894D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34">
            <a:extLst>
              <a:ext uri="{FF2B5EF4-FFF2-40B4-BE49-F238E27FC236}">
                <a16:creationId xmlns:a16="http://schemas.microsoft.com/office/drawing/2014/main" id="{31B1B5DD-9F29-424F-8B94-1D935654B2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200" y="6507163"/>
            <a:ext cx="22256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Times New Roman" panose="02020603050405020304" pitchFamily="18" charset="0"/>
              </a:rPr>
              <a:t>© 2013 Pearson Education, Inc.</a:t>
            </a:r>
          </a:p>
        </p:txBody>
      </p:sp>
      <p:sp>
        <p:nvSpPr>
          <p:cNvPr id="1032" name="Rectangle 10">
            <a:extLst>
              <a:ext uri="{FF2B5EF4-FFF2-40B4-BE49-F238E27FC236}">
                <a16:creationId xmlns:a16="http://schemas.microsoft.com/office/drawing/2014/main" id="{BC7BF625-7A68-354E-B3BF-D0436F83CE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2413" cy="5794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3001B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3001B"/>
        </a:buClr>
        <a:buFont typeface="Times" pitchFamily="2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98E15B27-ED90-C643-A95F-C0EE07797B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14300"/>
            <a:ext cx="77724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>
                <a:solidFill>
                  <a:schemeClr val="bg1"/>
                </a:solidFill>
              </a:rPr>
              <a:t>Chapter 30 Current and Resistance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Text Box 7">
            <a:extLst>
              <a:ext uri="{FF2B5EF4-FFF2-40B4-BE49-F238E27FC236}">
                <a16:creationId xmlns:a16="http://schemas.microsoft.com/office/drawing/2014/main" id="{7E153ED4-C0BD-2845-A8C9-AACF1C731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5521325"/>
            <a:ext cx="8656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b="1"/>
              <a:t>Chapter Goal: </a:t>
            </a:r>
            <a:r>
              <a:rPr lang="en-US" altLang="en-US"/>
              <a:t>To learn how and why charge moves through a conductor as what we call a current.</a:t>
            </a: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A8CF52CA-8CE6-DE45-97F5-F73A9AC1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</a:t>
            </a:r>
          </a:p>
        </p:txBody>
      </p:sp>
      <p:pic>
        <p:nvPicPr>
          <p:cNvPr id="4101" name="Picture 6" descr="30_00_Figure">
            <a:extLst>
              <a:ext uri="{FF2B5EF4-FFF2-40B4-BE49-F238E27FC236}">
                <a16:creationId xmlns:a16="http://schemas.microsoft.com/office/drawing/2014/main" id="{BC2BC353-3391-DC4D-BFA8-504911F7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7"/>
          <a:stretch>
            <a:fillRect/>
          </a:stretch>
        </p:blipFill>
        <p:spPr bwMode="auto">
          <a:xfrm>
            <a:off x="296863" y="711200"/>
            <a:ext cx="8548687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FC41798-F347-6942-963D-C733D635D052}"/>
              </a:ext>
            </a:extLst>
          </p:cNvPr>
          <p:cNvSpPr>
            <a:spLocks/>
          </p:cNvSpPr>
          <p:nvPr/>
        </p:nvSpPr>
        <p:spPr bwMode="auto">
          <a:xfrm>
            <a:off x="533400" y="1028700"/>
            <a:ext cx="4733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A and B are identical lightbulbs connected to a battery as shown. Which is brighter?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DC49400-6287-114A-9105-4F262997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8113"/>
            <a:ext cx="4270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30.5 </a:t>
            </a: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074C3A5D-8234-C945-8F30-FAB92FC1FA37}"/>
              </a:ext>
            </a:extLst>
          </p:cNvPr>
          <p:cNvSpPr>
            <a:spLocks/>
          </p:cNvSpPr>
          <p:nvPr/>
        </p:nvSpPr>
        <p:spPr bwMode="auto">
          <a:xfrm>
            <a:off x="533400" y="2627313"/>
            <a:ext cx="66294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Bulb A.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Bulb B.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The bulbs are equally bright.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</p:txBody>
      </p:sp>
      <p:sp>
        <p:nvSpPr>
          <p:cNvPr id="57349" name="Rectangle 11">
            <a:extLst>
              <a:ext uri="{FF2B5EF4-FFF2-40B4-BE49-F238E27FC236}">
                <a16:creationId xmlns:a16="http://schemas.microsoft.com/office/drawing/2014/main" id="{543A6631-EF9D-D446-B6DA-20C373DBC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30-54</a:t>
            </a:r>
          </a:p>
        </p:txBody>
      </p:sp>
      <p:pic>
        <p:nvPicPr>
          <p:cNvPr id="57350" name="Picture 12" descr="CH30_PPT_Slide_53-54">
            <a:extLst>
              <a:ext uri="{FF2B5EF4-FFF2-40B4-BE49-F238E27FC236}">
                <a16:creationId xmlns:a16="http://schemas.microsoft.com/office/drawing/2014/main" id="{347B9F3F-F0C6-BB47-A5E1-BA1F0FC0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0771"/>
          <a:stretch>
            <a:fillRect/>
          </a:stretch>
        </p:blipFill>
        <p:spPr bwMode="auto">
          <a:xfrm>
            <a:off x="5273675" y="685800"/>
            <a:ext cx="34893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2DD3C47-0FE0-B043-9C75-06671601F5F4}"/>
              </a:ext>
            </a:extLst>
          </p:cNvPr>
          <p:cNvSpPr>
            <a:spLocks/>
          </p:cNvSpPr>
          <p:nvPr/>
        </p:nvSpPr>
        <p:spPr bwMode="auto">
          <a:xfrm>
            <a:off x="457200" y="1028700"/>
            <a:ext cx="51816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The current in the fourth wire is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A8ED8A6-D887-144C-B72D-99F101C37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498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30.6 </a:t>
            </a: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DC9ECF00-16FD-F74E-AC60-4ABD86105F33}"/>
              </a:ext>
            </a:extLst>
          </p:cNvPr>
          <p:cNvSpPr>
            <a:spLocks/>
          </p:cNvSpPr>
          <p:nvPr/>
        </p:nvSpPr>
        <p:spPr bwMode="auto">
          <a:xfrm>
            <a:off x="461963" y="1419225"/>
            <a:ext cx="5862637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17525" indent="-5175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16 A</a:t>
            </a:r>
            <a:r>
              <a:rPr lang="en-US" altLang="en-US"/>
              <a:t> to the right.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4 A</a:t>
            </a:r>
            <a:r>
              <a:rPr lang="en-US" altLang="en-US"/>
              <a:t> to the left.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2 A</a:t>
            </a:r>
            <a:r>
              <a:rPr lang="en-US" altLang="en-US"/>
              <a:t> to the right.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2 A</a:t>
            </a:r>
            <a:r>
              <a:rPr lang="en-US" altLang="en-US"/>
              <a:t> to the left.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Not enough information to tell.</a:t>
            </a:r>
          </a:p>
        </p:txBody>
      </p:sp>
      <p:sp>
        <p:nvSpPr>
          <p:cNvPr id="60421" name="Rectangle 22">
            <a:extLst>
              <a:ext uri="{FF2B5EF4-FFF2-40B4-BE49-F238E27FC236}">
                <a16:creationId xmlns:a16="http://schemas.microsoft.com/office/drawing/2014/main" id="{2184AFF1-FEBF-FB4A-A8D7-FE7937922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30-57</a:t>
            </a:r>
          </a:p>
        </p:txBody>
      </p:sp>
      <p:pic>
        <p:nvPicPr>
          <p:cNvPr id="60422" name="Picture 23" descr="CH30_PPT_Slide_56-57">
            <a:extLst>
              <a:ext uri="{FF2B5EF4-FFF2-40B4-BE49-F238E27FC236}">
                <a16:creationId xmlns:a16="http://schemas.microsoft.com/office/drawing/2014/main" id="{8912CFFE-AB3D-2C43-9847-9814C7D0B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9879"/>
          <a:stretch>
            <a:fillRect/>
          </a:stretch>
        </p:blipFill>
        <p:spPr bwMode="auto">
          <a:xfrm>
            <a:off x="5791200" y="1066800"/>
            <a:ext cx="2895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DB0A2C9-7CCD-1244-B053-6489B7B13660}"/>
              </a:ext>
            </a:extLst>
          </p:cNvPr>
          <p:cNvSpPr>
            <a:spLocks/>
          </p:cNvSpPr>
          <p:nvPr/>
        </p:nvSpPr>
        <p:spPr bwMode="auto">
          <a:xfrm>
            <a:off x="617538" y="1028700"/>
            <a:ext cx="395446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Both segments of the wire are made of the same metal. Current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flows into segment </a:t>
            </a:r>
            <a:r>
              <a:rPr lang="en-US" altLang="en-US" sz="26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from the left. How does current 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/>
              <a:t> in segment </a:t>
            </a:r>
            <a:r>
              <a:rPr lang="en-US" altLang="en-US" sz="26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compare to current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 in segment </a:t>
            </a:r>
            <a:r>
              <a:rPr lang="en-US" altLang="en-US" sz="26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?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7D0B7C3-F0F0-8D4C-8388-B190DA67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30.7 </a:t>
            </a: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EED84D81-3DE9-F541-98B7-19C9D9AF597E}"/>
              </a:ext>
            </a:extLst>
          </p:cNvPr>
          <p:cNvSpPr>
            <a:spLocks/>
          </p:cNvSpPr>
          <p:nvPr/>
        </p:nvSpPr>
        <p:spPr bwMode="auto">
          <a:xfrm>
            <a:off x="628650" y="3465513"/>
            <a:ext cx="828675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&gt;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>
                <a:latin typeface="Times New Roman" panose="02020603050405020304" pitchFamily="18" charset="0"/>
              </a:rPr>
              <a:t>.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=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>
                <a:latin typeface="Times New Roman" panose="02020603050405020304" pitchFamily="18" charset="0"/>
              </a:rPr>
              <a:t>.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&lt;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>
                <a:latin typeface="Times New Roman" panose="02020603050405020304" pitchFamily="18" charset="0"/>
              </a:rPr>
              <a:t>.</a:t>
            </a:r>
            <a:endParaRPr lang="en-US" altLang="en-US" sz="2600" baseline="-25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 baseline="-25000"/>
              <a:t> </a:t>
            </a:r>
            <a:r>
              <a:rPr lang="en-US" altLang="en-US" sz="2600"/>
              <a:t> There’s not enough information to compare them.</a:t>
            </a:r>
          </a:p>
        </p:txBody>
      </p:sp>
      <p:sp>
        <p:nvSpPr>
          <p:cNvPr id="63494" name="Rectangle 7">
            <a:extLst>
              <a:ext uri="{FF2B5EF4-FFF2-40B4-BE49-F238E27FC236}">
                <a16:creationId xmlns:a16="http://schemas.microsoft.com/office/drawing/2014/main" id="{5156111C-E120-0746-B4A5-1889CC085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30-60</a:t>
            </a:r>
          </a:p>
        </p:txBody>
      </p:sp>
      <p:pic>
        <p:nvPicPr>
          <p:cNvPr id="63495" name="Picture 8" descr="CH30_PPT_Slide_59-64">
            <a:extLst>
              <a:ext uri="{FF2B5EF4-FFF2-40B4-BE49-F238E27FC236}">
                <a16:creationId xmlns:a16="http://schemas.microsoft.com/office/drawing/2014/main" id="{7C8CC997-5F77-1D42-89B0-2C49D9168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6855"/>
          <a:stretch>
            <a:fillRect/>
          </a:stretch>
        </p:blipFill>
        <p:spPr bwMode="auto">
          <a:xfrm>
            <a:off x="4953000" y="1227138"/>
            <a:ext cx="38068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807EB3A-CCF0-D64C-B396-069C4648CABE}"/>
              </a:ext>
            </a:extLst>
          </p:cNvPr>
          <p:cNvSpPr>
            <a:spLocks/>
          </p:cNvSpPr>
          <p:nvPr/>
        </p:nvSpPr>
        <p:spPr bwMode="auto">
          <a:xfrm>
            <a:off x="457200" y="1028700"/>
            <a:ext cx="3886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Both segments of the wire are made of the same metal. Current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flows into segment </a:t>
            </a:r>
            <a:r>
              <a:rPr lang="en-US" altLang="en-US" sz="26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from the left. How does current density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in segment </a:t>
            </a:r>
            <a:r>
              <a:rPr lang="en-US" altLang="en-US" sz="26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compare to current density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 in segment </a:t>
            </a:r>
            <a:r>
              <a:rPr lang="en-US" altLang="en-US" sz="26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?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0E476E19-9915-8742-8A2E-78732CC4D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30.8 </a:t>
            </a: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516BBB6D-719A-E143-A490-DC9495BEEFF6}"/>
              </a:ext>
            </a:extLst>
          </p:cNvPr>
          <p:cNvSpPr>
            <a:spLocks/>
          </p:cNvSpPr>
          <p:nvPr/>
        </p:nvSpPr>
        <p:spPr bwMode="auto">
          <a:xfrm>
            <a:off x="457200" y="3810000"/>
            <a:ext cx="815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latin typeface="Symbol" pitchFamily="2" charset="2"/>
                <a:sym typeface="Symbol" pitchFamily="2" charset="2"/>
              </a:rPr>
              <a:t>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latin typeface="Symbol" pitchFamily="2" charset="2"/>
                <a:sym typeface="Symbol" pitchFamily="2" charset="2"/>
              </a:rPr>
              <a:t>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latin typeface="Symbol" pitchFamily="2" charset="2"/>
                <a:sym typeface="Symbol" pitchFamily="2" charset="2"/>
              </a:rPr>
              <a:t>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.</a:t>
            </a:r>
            <a:endParaRPr lang="en-US" altLang="en-US" sz="2600" baseline="-25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 baseline="-25000"/>
              <a:t> </a:t>
            </a:r>
            <a:r>
              <a:rPr lang="en-US" altLang="en-US" sz="2600"/>
              <a:t>There’s not enough information to compare them.</a:t>
            </a:r>
          </a:p>
        </p:txBody>
      </p:sp>
      <p:sp>
        <p:nvSpPr>
          <p:cNvPr id="65541" name="Rectangle 7">
            <a:extLst>
              <a:ext uri="{FF2B5EF4-FFF2-40B4-BE49-F238E27FC236}">
                <a16:creationId xmlns:a16="http://schemas.microsoft.com/office/drawing/2014/main" id="{EE398DD5-3B16-0F42-81B8-321808BA0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30-62</a:t>
            </a:r>
          </a:p>
        </p:txBody>
      </p:sp>
      <p:pic>
        <p:nvPicPr>
          <p:cNvPr id="65542" name="Picture 8" descr="CH30_PPT_Slide_59-64">
            <a:extLst>
              <a:ext uri="{FF2B5EF4-FFF2-40B4-BE49-F238E27FC236}">
                <a16:creationId xmlns:a16="http://schemas.microsoft.com/office/drawing/2014/main" id="{4C36D87F-A6F6-8348-9EED-F7C8B3B7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6855"/>
          <a:stretch>
            <a:fillRect/>
          </a:stretch>
        </p:blipFill>
        <p:spPr bwMode="auto">
          <a:xfrm>
            <a:off x="5184775" y="1227138"/>
            <a:ext cx="38068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29A9079-8244-9846-8A2A-263C5A589E62}"/>
              </a:ext>
            </a:extLst>
          </p:cNvPr>
          <p:cNvSpPr>
            <a:spLocks/>
          </p:cNvSpPr>
          <p:nvPr/>
        </p:nvSpPr>
        <p:spPr bwMode="auto">
          <a:xfrm>
            <a:off x="457200" y="1028700"/>
            <a:ext cx="4114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/>
              <a:t>Both segments of the wire are made of the same metal. Current </a:t>
            </a:r>
            <a:r>
              <a:rPr lang="en-US" altLang="en-US" sz="2400" i="1">
                <a:latin typeface="Times New Roman" panose="02020603050405020304" pitchFamily="18" charset="0"/>
              </a:rPr>
              <a:t>I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/>
              <a:t> flows into segment </a:t>
            </a: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/>
              <a:t> from the left. How does the electric field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/>
              <a:t> in segment </a:t>
            </a: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/>
              <a:t> compare to the electric field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 in segment </a:t>
            </a:r>
            <a:r>
              <a:rPr lang="en-US" altLang="en-US" sz="24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?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F3E74E6-963F-D34A-9FDB-3DDE6BB7B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30.9 </a:t>
            </a: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E95B736D-368D-294D-B18B-22067643A49D}"/>
              </a:ext>
            </a:extLst>
          </p:cNvPr>
          <p:cNvSpPr>
            <a:spLocks/>
          </p:cNvSpPr>
          <p:nvPr/>
        </p:nvSpPr>
        <p:spPr bwMode="auto">
          <a:xfrm>
            <a:off x="457200" y="3297238"/>
            <a:ext cx="78486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400"/>
              <a:t> 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 &gt;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400"/>
              <a:t> 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 =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 but not zero.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400"/>
              <a:t> 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 &lt;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.</a:t>
            </a:r>
            <a:endParaRPr lang="en-US" altLang="en-US" sz="2400" baseline="-25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400" baseline="-25000"/>
              <a:t> </a:t>
            </a:r>
            <a:r>
              <a:rPr lang="en-US" altLang="en-US" sz="2400"/>
              <a:t> Both are zero because metal is a conductor.</a:t>
            </a:r>
            <a:endParaRPr lang="en-US" altLang="en-US" sz="2400" baseline="-25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5"/>
            </a:pPr>
            <a:r>
              <a:rPr lang="en-US" altLang="en-US" sz="2400" baseline="-25000"/>
              <a:t> </a:t>
            </a:r>
            <a:r>
              <a:rPr lang="en-US" altLang="en-US" sz="2400"/>
              <a:t> There’s not enough information to compare them.</a:t>
            </a:r>
          </a:p>
        </p:txBody>
      </p:sp>
      <p:sp>
        <p:nvSpPr>
          <p:cNvPr id="67589" name="Rectangle 8">
            <a:extLst>
              <a:ext uri="{FF2B5EF4-FFF2-40B4-BE49-F238E27FC236}">
                <a16:creationId xmlns:a16="http://schemas.microsoft.com/office/drawing/2014/main" id="{44A4FB52-31A3-DF4E-8DB9-C56A24FBD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30-64</a:t>
            </a:r>
          </a:p>
        </p:txBody>
      </p:sp>
      <p:pic>
        <p:nvPicPr>
          <p:cNvPr id="67590" name="Picture 9" descr="CH30_PPT_Slide_59-64">
            <a:extLst>
              <a:ext uri="{FF2B5EF4-FFF2-40B4-BE49-F238E27FC236}">
                <a16:creationId xmlns:a16="http://schemas.microsoft.com/office/drawing/2014/main" id="{91461860-0BA0-584E-9773-BE73DDDB1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6855"/>
          <a:stretch>
            <a:fillRect/>
          </a:stretch>
        </p:blipFill>
        <p:spPr bwMode="auto">
          <a:xfrm>
            <a:off x="5184775" y="1227138"/>
            <a:ext cx="38068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E9419F6-E42C-CF49-AC6F-442C1B526ABC}"/>
              </a:ext>
            </a:extLst>
          </p:cNvPr>
          <p:cNvSpPr>
            <a:spLocks/>
          </p:cNvSpPr>
          <p:nvPr/>
        </p:nvSpPr>
        <p:spPr bwMode="auto">
          <a:xfrm>
            <a:off x="457200" y="1181100"/>
            <a:ext cx="4648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Wire </a:t>
            </a:r>
            <a:r>
              <a:rPr lang="en-US" altLang="en-US">
                <a:latin typeface="Times New Roman" panose="02020603050405020304" pitchFamily="18" charset="0"/>
              </a:rPr>
              <a:t>2</a:t>
            </a:r>
            <a:r>
              <a:rPr lang="en-US" altLang="en-US"/>
              <a:t> is twice the length and twice the diameter of wire </a:t>
            </a:r>
            <a:r>
              <a:rPr lang="en-US" altLang="en-US">
                <a:latin typeface="Times New Roman" panose="02020603050405020304" pitchFamily="18" charset="0"/>
              </a:rPr>
              <a:t>1</a:t>
            </a:r>
            <a:r>
              <a:rPr lang="en-US" altLang="en-US"/>
              <a:t>. What is the ratio </a:t>
            </a:r>
            <a:r>
              <a:rPr lang="en-US" altLang="en-US" i="1">
                <a:latin typeface="Times New Roman" panose="02020603050405020304" pitchFamily="18" charset="0"/>
              </a:rPr>
              <a:t>R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 i="1">
                <a:latin typeface="Times New Roman" panose="02020603050405020304" pitchFamily="18" charset="0"/>
              </a:rPr>
              <a:t>/R</a:t>
            </a:r>
            <a:r>
              <a:rPr lang="en-US" altLang="en-US" baseline="-25000">
                <a:latin typeface="Times New Roman" panose="02020603050405020304" pitchFamily="18" charset="0"/>
              </a:rPr>
              <a:t>1</a:t>
            </a:r>
            <a:r>
              <a:rPr lang="en-US" altLang="en-US"/>
              <a:t> of their resistances?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515198A-AE9B-7F42-859E-0DF9302EF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30.10 </a:t>
            </a: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B0C3DF54-BBEC-8041-9DF7-145BE419693C}"/>
              </a:ext>
            </a:extLst>
          </p:cNvPr>
          <p:cNvSpPr>
            <a:spLocks/>
          </p:cNvSpPr>
          <p:nvPr/>
        </p:nvSpPr>
        <p:spPr bwMode="auto">
          <a:xfrm>
            <a:off x="457200" y="2627313"/>
            <a:ext cx="4386263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1/4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1/2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1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4</a:t>
            </a:r>
            <a:r>
              <a:rPr lang="en-US" altLang="en-US"/>
              <a:t>.</a:t>
            </a:r>
          </a:p>
        </p:txBody>
      </p:sp>
      <p:sp>
        <p:nvSpPr>
          <p:cNvPr id="75781" name="Rectangle 10">
            <a:extLst>
              <a:ext uri="{FF2B5EF4-FFF2-40B4-BE49-F238E27FC236}">
                <a16:creationId xmlns:a16="http://schemas.microsoft.com/office/drawing/2014/main" id="{54981554-E04D-EC40-947C-42A5DFF31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30-72</a:t>
            </a:r>
          </a:p>
        </p:txBody>
      </p:sp>
      <p:pic>
        <p:nvPicPr>
          <p:cNvPr id="75782" name="Picture 11" descr="CH30_PPT_Slide_71-72">
            <a:extLst>
              <a:ext uri="{FF2B5EF4-FFF2-40B4-BE49-F238E27FC236}">
                <a16:creationId xmlns:a16="http://schemas.microsoft.com/office/drawing/2014/main" id="{292AE703-CF3A-4D41-8E31-4CEFF28DB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r="11662"/>
          <a:stretch>
            <a:fillRect/>
          </a:stretch>
        </p:blipFill>
        <p:spPr bwMode="auto">
          <a:xfrm>
            <a:off x="5983288" y="1562100"/>
            <a:ext cx="21304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2ACF45B3-A3DE-E143-80FA-960604DB3333}"/>
              </a:ext>
            </a:extLst>
          </p:cNvPr>
          <p:cNvSpPr>
            <a:spLocks/>
          </p:cNvSpPr>
          <p:nvPr/>
        </p:nvSpPr>
        <p:spPr bwMode="auto">
          <a:xfrm>
            <a:off x="457200" y="1028700"/>
            <a:ext cx="38544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The current through a wire is measured as the potential difference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i="1">
                <a:latin typeface="Times New Roman" panose="02020603050405020304" pitchFamily="18" charset="0"/>
              </a:rPr>
              <a:t>V</a:t>
            </a:r>
            <a:r>
              <a:rPr lang="en-US" altLang="en-US"/>
              <a:t> is varied.  What is the wire’s resistance?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D0917D3-8BCD-474D-9E9B-2532A4AA9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30.11 </a:t>
            </a:r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A1711E09-900F-804C-8242-41AABB4ADFAC}"/>
              </a:ext>
            </a:extLst>
          </p:cNvPr>
          <p:cNvSpPr>
            <a:spLocks/>
          </p:cNvSpPr>
          <p:nvPr/>
        </p:nvSpPr>
        <p:spPr bwMode="auto">
          <a:xfrm>
            <a:off x="457200" y="3200400"/>
            <a:ext cx="3854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11175" indent="-5111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0.01</a:t>
            </a:r>
            <a:r>
              <a:rPr lang="en-US" altLang="en-US"/>
              <a:t>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</a:t>
            </a:r>
            <a:r>
              <a:rPr lang="en-US" altLang="en-US">
                <a:latin typeface="Lucida Grande" panose="020B0600040502020204" pitchFamily="34" charset="0"/>
              </a:rPr>
              <a:t>.</a:t>
            </a:r>
            <a:endParaRPr lang="en-US" altLang="en-US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0.02</a:t>
            </a:r>
            <a:r>
              <a:rPr lang="en-US" altLang="en-US"/>
              <a:t>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</a:t>
            </a:r>
            <a:r>
              <a:rPr lang="en-US" altLang="en-US">
                <a:latin typeface="Lucida Grande" panose="020B0600040502020204" pitchFamily="34" charset="0"/>
              </a:rPr>
              <a:t>.</a:t>
            </a:r>
            <a:endParaRPr lang="en-US" altLang="en-US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50</a:t>
            </a:r>
            <a:r>
              <a:rPr lang="en-US" altLang="en-US"/>
              <a:t>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</a:t>
            </a:r>
            <a:r>
              <a:rPr lang="en-US" altLang="en-US">
                <a:latin typeface="Lucida Grande" panose="020B0600040502020204" pitchFamily="34" charset="0"/>
              </a:rPr>
              <a:t>.</a:t>
            </a:r>
            <a:endParaRPr lang="en-US" altLang="en-US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 startAt="4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100</a:t>
            </a:r>
            <a:r>
              <a:rPr lang="en-US" altLang="en-US"/>
              <a:t>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</a:t>
            </a:r>
            <a:r>
              <a:rPr lang="en-US" altLang="en-US">
                <a:latin typeface="Lucida Grande" panose="020B0600040502020204" pitchFamily="34" charset="0"/>
              </a:rPr>
              <a:t>.</a:t>
            </a:r>
            <a:endParaRPr lang="en-US" altLang="en-US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 startAt="4"/>
            </a:pPr>
            <a:r>
              <a:rPr lang="en-US" altLang="en-US"/>
              <a:t> Some other value.</a:t>
            </a:r>
          </a:p>
        </p:txBody>
      </p:sp>
      <p:sp>
        <p:nvSpPr>
          <p:cNvPr id="79877" name="Rectangle 19">
            <a:extLst>
              <a:ext uri="{FF2B5EF4-FFF2-40B4-BE49-F238E27FC236}">
                <a16:creationId xmlns:a16="http://schemas.microsoft.com/office/drawing/2014/main" id="{6A8F3D5E-5CED-A94C-AFF3-E38E7C855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30-76</a:t>
            </a:r>
          </a:p>
        </p:txBody>
      </p:sp>
      <p:pic>
        <p:nvPicPr>
          <p:cNvPr id="79880" name="Picture 8" descr="CH30_PPT_Slide_75-76">
            <a:extLst>
              <a:ext uri="{FF2B5EF4-FFF2-40B4-BE49-F238E27FC236}">
                <a16:creationId xmlns:a16="http://schemas.microsoft.com/office/drawing/2014/main" id="{73801187-D56E-C14B-BC2D-C5303836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9062"/>
          <a:stretch>
            <a:fillRect/>
          </a:stretch>
        </p:blipFill>
        <p:spPr bwMode="auto">
          <a:xfrm>
            <a:off x="4402138" y="1155700"/>
            <a:ext cx="4562475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>
            <a:extLst>
              <a:ext uri="{FF2B5EF4-FFF2-40B4-BE49-F238E27FC236}">
                <a16:creationId xmlns:a16="http://schemas.microsoft.com/office/drawing/2014/main" id="{A43CBC17-4A9B-A047-9C1F-D45A6FB1A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20938"/>
            <a:ext cx="563403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/>
              <a:t> Resistivity.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/>
              <a:t> Conductivity.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 b="1"/>
              <a:t> Current density.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/>
              <a:t> Complex impedance.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/>
              <a:t> Johnston’s constant.</a:t>
            </a:r>
          </a:p>
        </p:txBody>
      </p:sp>
      <p:sp>
        <p:nvSpPr>
          <p:cNvPr id="14339" name="Text Box 1029">
            <a:extLst>
              <a:ext uri="{FF2B5EF4-FFF2-40B4-BE49-F238E27FC236}">
                <a16:creationId xmlns:a16="http://schemas.microsoft.com/office/drawing/2014/main" id="{932C7E0B-A01D-F543-B756-56B85B627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What quantity is represented by the symbol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i="1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4340" name="Rectangle 7">
            <a:extLst>
              <a:ext uri="{FF2B5EF4-FFF2-40B4-BE49-F238E27FC236}">
                <a16:creationId xmlns:a16="http://schemas.microsoft.com/office/drawing/2014/main" id="{8855ECF6-E32F-E243-8B7E-0EC36C488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1016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30.1</a:t>
            </a:r>
          </a:p>
        </p:txBody>
      </p:sp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6F206112-9BD6-9F4D-8A84-50BDBCBF4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3756025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Photo Editor Photo" r:id="rId3" imgW="317500" imgH="292100" progId="MSPhotoEd.3">
                  <p:embed/>
                </p:oleObj>
              </mc:Choice>
              <mc:Fallback>
                <p:oleObj name="Photo Editor Photo" r:id="rId3" imgW="317500" imgH="29210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756025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6">
            <a:extLst>
              <a:ext uri="{FF2B5EF4-FFF2-40B4-BE49-F238E27FC236}">
                <a16:creationId xmlns:a16="http://schemas.microsoft.com/office/drawing/2014/main" id="{0C3E0AFC-8F52-884A-8CD3-C41B9EE52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7">
            <a:extLst>
              <a:ext uri="{FF2B5EF4-FFF2-40B4-BE49-F238E27FC236}">
                <a16:creationId xmlns:a16="http://schemas.microsoft.com/office/drawing/2014/main" id="{45B98660-2E79-D244-BC81-F438EA75A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27300"/>
            <a:ext cx="7377112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 b="1">
                <a:cs typeface="Arial" panose="020B0604020202020204" pitchFamily="34" charset="0"/>
              </a:rPr>
              <a:t>Extremely slow </a:t>
            </a: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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altLang="en-US" b="1" baseline="30000">
                <a:latin typeface="Times New Roman" panose="02020603050405020304" pitchFamily="18" charset="0"/>
                <a:cs typeface="Arial" panose="020B0604020202020204" pitchFamily="34" charset="0"/>
              </a:rPr>
              <a:t>–4</a:t>
            </a:r>
            <a:r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t> m/s</a:t>
            </a:r>
            <a:r>
              <a:rPr lang="en-US" altLang="en-US" b="1"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Moderate (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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1 m/s</a:t>
            </a:r>
            <a:r>
              <a:rPr lang="en-US" altLang="en-US">
                <a:cs typeface="Arial" panose="020B0604020202020204" pitchFamily="34" charset="0"/>
              </a:rPr>
              <a:t>).	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Very fast (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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altLang="en-US" baseline="30000"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 m/s</a:t>
            </a:r>
            <a:r>
              <a:rPr lang="en-US" altLang="en-US"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Could be any of A, B, or C.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No numerical values were provided.</a:t>
            </a:r>
          </a:p>
        </p:txBody>
      </p:sp>
      <p:sp>
        <p:nvSpPr>
          <p:cNvPr id="16387" name="Text Box 1029">
            <a:extLst>
              <a:ext uri="{FF2B5EF4-FFF2-40B4-BE49-F238E27FC236}">
                <a16:creationId xmlns:a16="http://schemas.microsoft.com/office/drawing/2014/main" id="{C53BFD8C-6AE7-1847-840D-DFFE26EF0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82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The electron drift speed in a typical current-carrying wire is 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EF17B5A6-F464-3144-A804-E01EBBE51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52400"/>
            <a:ext cx="822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30.2</a:t>
            </a: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469F5A85-2449-0342-80FB-8FBA19EA2F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8" y="2609850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Photo Editor Photo" r:id="rId3" imgW="317500" imgH="292100" progId="MSPhotoEd.3">
                  <p:embed/>
                </p:oleObj>
              </mc:Choice>
              <mc:Fallback>
                <p:oleObj name="Photo Editor Photo" r:id="rId3" imgW="317500" imgH="29210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2609850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>
            <a:extLst>
              <a:ext uri="{FF2B5EF4-FFF2-40B4-BE49-F238E27FC236}">
                <a16:creationId xmlns:a16="http://schemas.microsoft.com/office/drawing/2014/main" id="{3983DD70-E16B-B743-B7A9-AC29E4D13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30-14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9">
            <a:extLst>
              <a:ext uri="{FF2B5EF4-FFF2-40B4-BE49-F238E27FC236}">
                <a16:creationId xmlns:a16="http://schemas.microsoft.com/office/drawing/2014/main" id="{4C46827A-B360-2442-99AD-B2DF0279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45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All other things being equal, current will be larger in a wire that has a larger value of</a:t>
            </a:r>
          </a:p>
        </p:txBody>
      </p:sp>
      <p:sp>
        <p:nvSpPr>
          <p:cNvPr id="18435" name="Text Box 1030">
            <a:extLst>
              <a:ext uri="{FF2B5EF4-FFF2-40B4-BE49-F238E27FC236}">
                <a16:creationId xmlns:a16="http://schemas.microsoft.com/office/drawing/2014/main" id="{49101581-F869-914F-BF84-57ADEB8F2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38400"/>
            <a:ext cx="5313362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 b="1">
                <a:cs typeface="Arial" panose="020B0604020202020204" pitchFamily="34" charset="0"/>
              </a:rPr>
              <a:t>Conductivity.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Resistivity.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The coefficient of current.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Net charge.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Potential.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A095CEC9-2297-824B-A9C4-9A6014171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225425"/>
            <a:ext cx="8229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30.3</a:t>
            </a:r>
          </a:p>
        </p:txBody>
      </p:sp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677EC75B-9CD5-2A4D-AF5C-9648A94077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250" y="2514600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Photo Editor Photo" r:id="rId3" imgW="317500" imgH="292100" progId="MSPhotoEd.3">
                  <p:embed/>
                </p:oleObj>
              </mc:Choice>
              <mc:Fallback>
                <p:oleObj name="Photo Editor Photo" r:id="rId3" imgW="317500" imgH="29210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2514600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6">
            <a:extLst>
              <a:ext uri="{FF2B5EF4-FFF2-40B4-BE49-F238E27FC236}">
                <a16:creationId xmlns:a16="http://schemas.microsoft.com/office/drawing/2014/main" id="{ECB764A1-109D-2543-AFC7-C0AF8DD02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27">
            <a:extLst>
              <a:ext uri="{FF2B5EF4-FFF2-40B4-BE49-F238E27FC236}">
                <a16:creationId xmlns:a16="http://schemas.microsoft.com/office/drawing/2014/main" id="{A33851B0-25BD-9746-AC8C-C534251D8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20938"/>
            <a:ext cx="563403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/>
              <a:t> Resistivity.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/>
              <a:t> Conductivity.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/>
              <a:t> Current density.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/>
              <a:t> Complex impedance.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/>
              <a:t> Johnston’s constant.</a:t>
            </a:r>
          </a:p>
        </p:txBody>
      </p:sp>
      <p:sp>
        <p:nvSpPr>
          <p:cNvPr id="13315" name="Text Box 1029">
            <a:extLst>
              <a:ext uri="{FF2B5EF4-FFF2-40B4-BE49-F238E27FC236}">
                <a16:creationId xmlns:a16="http://schemas.microsoft.com/office/drawing/2014/main" id="{B174C97B-C15D-BD47-9B92-35B8ED1E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What quantity is represented by the symbol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J </a:t>
            </a:r>
            <a:r>
              <a:rPr lang="en-US" alt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316" name="Rectangle 7">
            <a:extLst>
              <a:ext uri="{FF2B5EF4-FFF2-40B4-BE49-F238E27FC236}">
                <a16:creationId xmlns:a16="http://schemas.microsoft.com/office/drawing/2014/main" id="{48957075-6DE5-384A-89F6-2E514297F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101600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30.1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55A4944A-752E-0C42-A777-C822D19AD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30-11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31">
            <a:extLst>
              <a:ext uri="{FF2B5EF4-FFF2-40B4-BE49-F238E27FC236}">
                <a16:creationId xmlns:a16="http://schemas.microsoft.com/office/drawing/2014/main" id="{D1CC674A-7F1E-F44B-9366-CF75F9011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58913"/>
            <a:ext cx="7407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 equation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en-US" i="1">
                <a:solidFill>
                  <a:srgbClr val="000000"/>
                </a:solidFill>
                <a:latin typeface="Symbol" pitchFamily="2" charset="2"/>
                <a:sym typeface="Symbol" pitchFamily="2" charset="2"/>
              </a:rPr>
              <a:t></a:t>
            </a:r>
            <a:r>
              <a:rPr lang="en-US" altLang="en-US">
                <a:solidFill>
                  <a:srgbClr val="000000"/>
                </a:solidFill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V/R</a:t>
            </a:r>
            <a:r>
              <a:rPr lang="en-US" altLang="en-US">
                <a:solidFill>
                  <a:srgbClr val="000000"/>
                </a:solidFill>
              </a:rPr>
              <a:t> is called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46E46283-EFD6-2B43-AC6E-BC256F7BC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76200"/>
            <a:ext cx="822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30.4</a:t>
            </a:r>
          </a:p>
        </p:txBody>
      </p:sp>
      <p:sp>
        <p:nvSpPr>
          <p:cNvPr id="20484" name="Text Box 1031">
            <a:extLst>
              <a:ext uri="{FF2B5EF4-FFF2-40B4-BE49-F238E27FC236}">
                <a16:creationId xmlns:a16="http://schemas.microsoft.com/office/drawing/2014/main" id="{DD79ECCB-9F41-BE4B-9933-40285E2B6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7407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79450" indent="-679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>
                <a:solidFill>
                  <a:srgbClr val="000000"/>
                </a:solidFill>
              </a:rPr>
              <a:t>Amp</a:t>
            </a:r>
            <a:r>
              <a:rPr lang="en-US" altLang="ja-JP">
                <a:solidFill>
                  <a:srgbClr val="000000"/>
                </a:solidFill>
                <a:ea typeface="ヒラギノ角ゴ Pro W3" panose="020B0300000000000000" pitchFamily="34" charset="-128"/>
              </a:rPr>
              <a:t>ère’s law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ja-JP" b="1">
                <a:solidFill>
                  <a:srgbClr val="000000"/>
                </a:solidFill>
                <a:ea typeface="ヒラギノ角ゴ Pro W3" panose="020B0300000000000000" pitchFamily="34" charset="-128"/>
              </a:rPr>
              <a:t>Ohm’s law.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ja-JP">
                <a:solidFill>
                  <a:srgbClr val="000000"/>
                </a:solidFill>
                <a:ea typeface="ヒラギノ角ゴ Pro W3" panose="020B0300000000000000" pitchFamily="34" charset="-128"/>
              </a:rPr>
              <a:t>Faraday’s law.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ja-JP">
                <a:solidFill>
                  <a:srgbClr val="000000"/>
                </a:solidFill>
                <a:ea typeface="ヒラギノ角ゴ Pro W3" panose="020B0300000000000000" pitchFamily="34" charset="-128"/>
              </a:rPr>
              <a:t>Weber’s law.</a:t>
            </a:r>
            <a:endParaRPr lang="en-US" altLang="en-US">
              <a:solidFill>
                <a:srgbClr val="000000"/>
              </a:solidFill>
              <a:ea typeface="ヒラギノ角ゴ Pro W3" panose="020B0300000000000000" pitchFamily="34" charset="-128"/>
            </a:endParaRPr>
          </a:p>
        </p:txBody>
      </p:sp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id="{3A58C545-8566-0947-8B26-CB280B0658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" y="2917825"/>
          <a:ext cx="390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Photo Editor Photo" r:id="rId4" imgW="317500" imgH="292100" progId="MSPhotoEd.3">
                  <p:embed/>
                </p:oleObj>
              </mc:Choice>
              <mc:Fallback>
                <p:oleObj name="Photo Editor Photo" r:id="rId4" imgW="317500" imgH="29210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2917825"/>
                        <a:ext cx="390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>
            <a:extLst>
              <a:ext uri="{FF2B5EF4-FFF2-40B4-BE49-F238E27FC236}">
                <a16:creationId xmlns:a16="http://schemas.microsoft.com/office/drawing/2014/main" id="{E2C36E42-2A58-4440-906F-4B47AE3BB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30-18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813D25E-7373-3347-989D-A5B34A74B611}"/>
              </a:ext>
            </a:extLst>
          </p:cNvPr>
          <p:cNvSpPr>
            <a:spLocks/>
          </p:cNvSpPr>
          <p:nvPr/>
        </p:nvSpPr>
        <p:spPr bwMode="auto">
          <a:xfrm>
            <a:off x="484188" y="1027113"/>
            <a:ext cx="8145462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A wire carries a current. If both the wire diameter and the electron drift speed are doubled, the electron current increases by a factor of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656F3DF-A619-2D43-A36D-EC18A1B8E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3988"/>
            <a:ext cx="33909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30.1 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938088A-DAAE-BC4F-A16F-4569C6E207E2}"/>
              </a:ext>
            </a:extLst>
          </p:cNvPr>
          <p:cNvSpPr>
            <a:spLocks/>
          </p:cNvSpPr>
          <p:nvPr/>
        </p:nvSpPr>
        <p:spPr bwMode="auto">
          <a:xfrm>
            <a:off x="485775" y="2265363"/>
            <a:ext cx="8145463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17525" indent="-5175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4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6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 b="1"/>
              <a:t> </a:t>
            </a:r>
            <a:r>
              <a:rPr lang="en-US" altLang="en-US" b="1">
                <a:latin typeface="Times New Roman" panose="02020603050405020304" pitchFamily="18" charset="0"/>
              </a:rPr>
              <a:t>8</a:t>
            </a:r>
            <a:r>
              <a:rPr lang="en-US" altLang="en-US" b="1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Some other value.</a:t>
            </a:r>
          </a:p>
        </p:txBody>
      </p:sp>
      <p:graphicFrame>
        <p:nvGraphicFramePr>
          <p:cNvPr id="28677" name="Object 5">
            <a:extLst>
              <a:ext uri="{FF2B5EF4-FFF2-40B4-BE49-F238E27FC236}">
                <a16:creationId xmlns:a16="http://schemas.microsoft.com/office/drawing/2014/main" id="{9416A7B9-FCF0-9A4B-84C7-94CC9859D7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4403725"/>
          <a:ext cx="36353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Photo Editor Photo" r:id="rId4" imgW="317500" imgH="292100" progId="MSPhotoEd.3">
                  <p:embed/>
                </p:oleObj>
              </mc:Choice>
              <mc:Fallback>
                <p:oleObj name="Photo Editor Photo" r:id="rId4" imgW="317500" imgH="292100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403725"/>
                        <a:ext cx="36353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6">
            <a:extLst>
              <a:ext uri="{FF2B5EF4-FFF2-40B4-BE49-F238E27FC236}">
                <a16:creationId xmlns:a16="http://schemas.microsoft.com/office/drawing/2014/main" id="{3C5369C0-384E-AB4A-A82D-42F79491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4291013"/>
            <a:ext cx="1905000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E0100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CE01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i="1" baseline="-25000">
                <a:solidFill>
                  <a:srgbClr val="CE01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en-US">
                <a:solidFill>
                  <a:srgbClr val="CE01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CE0100"/>
                </a:solidFill>
                <a:latin typeface="Times New Roman" panose="02020603050405020304" pitchFamily="18" charset="0"/>
                <a:sym typeface="Symbol" pitchFamily="2" charset="2"/>
              </a:rPr>
              <a:t> </a:t>
            </a:r>
            <a:r>
              <a:rPr lang="en-US" altLang="en-US" i="1">
                <a:solidFill>
                  <a:srgbClr val="CE0100"/>
                </a:solidFill>
                <a:latin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i="1">
                <a:solidFill>
                  <a:srgbClr val="CE0100"/>
                </a:solidFill>
                <a:latin typeface="Symbol" pitchFamily="2" charset="2"/>
                <a:sym typeface="Symbol" pitchFamily="2" charset="2"/>
              </a:rPr>
              <a:t></a:t>
            </a:r>
            <a:r>
              <a:rPr lang="en-US" altLang="en-US" i="1" baseline="-25000">
                <a:solidFill>
                  <a:srgbClr val="CE0100"/>
                </a:solidFill>
                <a:latin typeface="Times New Roman" panose="02020603050405020304" pitchFamily="18" charset="0"/>
                <a:sym typeface="Symbol" pitchFamily="2" charset="2"/>
              </a:rPr>
              <a:t>d</a:t>
            </a:r>
            <a:endParaRPr lang="en-US" altLang="en-US" i="1">
              <a:solidFill>
                <a:srgbClr val="CE01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11CED62E-727C-9944-9BFC-D1459602D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30-26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CH30_PPT_Slide_35">
            <a:extLst>
              <a:ext uri="{FF2B5EF4-FFF2-40B4-BE49-F238E27FC236}">
                <a16:creationId xmlns:a16="http://schemas.microsoft.com/office/drawing/2014/main" id="{9FC5D556-3A65-3B4C-954D-1915405E6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5" b="31485"/>
          <a:stretch>
            <a:fillRect/>
          </a:stretch>
        </p:blipFill>
        <p:spPr bwMode="auto">
          <a:xfrm>
            <a:off x="5337175" y="1924050"/>
            <a:ext cx="35020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>
            <a:extLst>
              <a:ext uri="{FF2B5EF4-FFF2-40B4-BE49-F238E27FC236}">
                <a16:creationId xmlns:a16="http://schemas.microsoft.com/office/drawing/2014/main" id="{8ACF4842-0B7A-0044-AE7C-34B55409067F}"/>
              </a:ext>
            </a:extLst>
          </p:cNvPr>
          <p:cNvSpPr>
            <a:spLocks/>
          </p:cNvSpPr>
          <p:nvPr/>
        </p:nvSpPr>
        <p:spPr bwMode="auto">
          <a:xfrm>
            <a:off x="461963" y="1028700"/>
            <a:ext cx="81486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Surface charge is distributed on a wire as shown. Electrons in the wire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1FD3F7A-02A4-504E-9103-A31CD6463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104775"/>
            <a:ext cx="3390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30.2 </a:t>
            </a:r>
          </a:p>
        </p:txBody>
      </p:sp>
      <p:sp>
        <p:nvSpPr>
          <p:cNvPr id="38917" name="Rectangle 2">
            <a:extLst>
              <a:ext uri="{FF2B5EF4-FFF2-40B4-BE49-F238E27FC236}">
                <a16:creationId xmlns:a16="http://schemas.microsoft.com/office/drawing/2014/main" id="{452CF5C3-3D79-8241-88D7-B99CFD7E0B06}"/>
              </a:ext>
            </a:extLst>
          </p:cNvPr>
          <p:cNvSpPr>
            <a:spLocks/>
          </p:cNvSpPr>
          <p:nvPr/>
        </p:nvSpPr>
        <p:spPr bwMode="auto">
          <a:xfrm>
            <a:off x="461963" y="2170113"/>
            <a:ext cx="4872037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Drift to the right.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b="1"/>
              <a:t>  Drift to the left.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Move upward.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Move downward.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On average, remain at rest.</a:t>
            </a:r>
          </a:p>
        </p:txBody>
      </p:sp>
      <p:sp>
        <p:nvSpPr>
          <p:cNvPr id="38918" name="Rectangle 5">
            <a:extLst>
              <a:ext uri="{FF2B5EF4-FFF2-40B4-BE49-F238E27FC236}">
                <a16:creationId xmlns:a16="http://schemas.microsoft.com/office/drawing/2014/main" id="{4529351A-1DBA-0A49-8BD5-CFE4C301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30-36</a:t>
            </a:r>
          </a:p>
        </p:txBody>
      </p:sp>
      <p:graphicFrame>
        <p:nvGraphicFramePr>
          <p:cNvPr id="38919" name="Object 8">
            <a:extLst>
              <a:ext uri="{FF2B5EF4-FFF2-40B4-BE49-F238E27FC236}">
                <a16:creationId xmlns:a16="http://schemas.microsoft.com/office/drawing/2014/main" id="{00481BE0-6AA8-4E49-8578-101E878E88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3273425"/>
          <a:ext cx="363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Photo Editor Photo" r:id="rId5" imgW="317500" imgH="292100" progId="MSPhotoEd.3">
                  <p:embed/>
                </p:oleObj>
              </mc:Choice>
              <mc:Fallback>
                <p:oleObj name="Photo Editor Photo" r:id="rId5" imgW="317500" imgH="29210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273425"/>
                        <a:ext cx="3635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Rectangle 78">
            <a:extLst>
              <a:ext uri="{FF2B5EF4-FFF2-40B4-BE49-F238E27FC236}">
                <a16:creationId xmlns:a16="http://schemas.microsoft.com/office/drawing/2014/main" id="{4A0C707C-76A2-B144-8705-F0977FF6D0A4}"/>
              </a:ext>
            </a:extLst>
          </p:cNvPr>
          <p:cNvSpPr>
            <a:spLocks/>
          </p:cNvSpPr>
          <p:nvPr/>
        </p:nvSpPr>
        <p:spPr bwMode="auto">
          <a:xfrm>
            <a:off x="5611813" y="3043238"/>
            <a:ext cx="2693987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CE0100"/>
                </a:solidFill>
                <a:latin typeface="Times New Roman" panose="02020603050405020304" pitchFamily="18" charset="0"/>
              </a:rPr>
              <a:t>Electric field from nonuniform surface charges is to the right. Force on negative electrons is to the left.</a:t>
            </a:r>
          </a:p>
        </p:txBody>
      </p:sp>
      <p:sp>
        <p:nvSpPr>
          <p:cNvPr id="38921" name="Line 79">
            <a:extLst>
              <a:ext uri="{FF2B5EF4-FFF2-40B4-BE49-F238E27FC236}">
                <a16:creationId xmlns:a16="http://schemas.microsoft.com/office/drawing/2014/main" id="{9040093D-B107-2244-AE08-E0B1B3D3AD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9000" y="2497138"/>
            <a:ext cx="111125" cy="603250"/>
          </a:xfrm>
          <a:prstGeom prst="line">
            <a:avLst/>
          </a:prstGeom>
          <a:noFill/>
          <a:ln w="12700">
            <a:solidFill>
              <a:srgbClr val="CE0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296" tIns="41148" rIns="82296" bIns="41148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>
            <a:extLst>
              <a:ext uri="{FF2B5EF4-FFF2-40B4-BE49-F238E27FC236}">
                <a16:creationId xmlns:a16="http://schemas.microsoft.com/office/drawing/2014/main" id="{84399277-8265-DA44-8406-B2E6344623C2}"/>
              </a:ext>
            </a:extLst>
          </p:cNvPr>
          <p:cNvSpPr>
            <a:spLocks/>
          </p:cNvSpPr>
          <p:nvPr/>
        </p:nvSpPr>
        <p:spPr bwMode="auto">
          <a:xfrm>
            <a:off x="617538" y="917575"/>
            <a:ext cx="78406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Every minute, </a:t>
            </a:r>
            <a:r>
              <a:rPr lang="en-US" altLang="en-US">
                <a:latin typeface="Times New Roman" panose="02020603050405020304" pitchFamily="18" charset="0"/>
              </a:rPr>
              <a:t>120 C</a:t>
            </a:r>
            <a:r>
              <a:rPr lang="en-US" altLang="en-US"/>
              <a:t> of charge flow through this cross section of the wire.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The wire’s current is 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A455DF5-C79A-1948-85F1-AA4F3BE71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9700"/>
            <a:ext cx="33909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30.3 </a:t>
            </a: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68B59DA8-2031-C24B-821E-917388FFC0DC}"/>
              </a:ext>
            </a:extLst>
          </p:cNvPr>
          <p:cNvSpPr>
            <a:spLocks/>
          </p:cNvSpPr>
          <p:nvPr/>
        </p:nvSpPr>
        <p:spPr bwMode="auto">
          <a:xfrm>
            <a:off x="623888" y="3195638"/>
            <a:ext cx="7840662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240 A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120 A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60 A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 b="1"/>
              <a:t>  </a:t>
            </a:r>
            <a:r>
              <a:rPr lang="en-US" altLang="en-US" b="1">
                <a:latin typeface="Times New Roman" panose="02020603050405020304" pitchFamily="18" charset="0"/>
              </a:rPr>
              <a:t>2 A</a:t>
            </a:r>
            <a:r>
              <a:rPr lang="en-US" altLang="en-US" b="1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Some other value.</a:t>
            </a:r>
          </a:p>
        </p:txBody>
      </p:sp>
      <p:sp>
        <p:nvSpPr>
          <p:cNvPr id="48134" name="Rectangle 7">
            <a:extLst>
              <a:ext uri="{FF2B5EF4-FFF2-40B4-BE49-F238E27FC236}">
                <a16:creationId xmlns:a16="http://schemas.microsoft.com/office/drawing/2014/main" id="{F41FF65F-C7FC-8343-844E-A5A6A8FA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30-45</a:t>
            </a:r>
          </a:p>
        </p:txBody>
      </p:sp>
      <p:graphicFrame>
        <p:nvGraphicFramePr>
          <p:cNvPr id="48135" name="Object 8">
            <a:extLst>
              <a:ext uri="{FF2B5EF4-FFF2-40B4-BE49-F238E27FC236}">
                <a16:creationId xmlns:a16="http://schemas.microsoft.com/office/drawing/2014/main" id="{1810A362-E9DE-B346-B0BF-26BD5D39B5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900" y="5432425"/>
          <a:ext cx="361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Photo Editor Photo" r:id="rId4" imgW="317500" imgH="292100" progId="MSPhotoEd.3">
                  <p:embed/>
                </p:oleObj>
              </mc:Choice>
              <mc:Fallback>
                <p:oleObj name="Photo Editor Photo" r:id="rId4" imgW="317500" imgH="292100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5432425"/>
                        <a:ext cx="3619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40" name="Group 12">
            <a:extLst>
              <a:ext uri="{FF2B5EF4-FFF2-40B4-BE49-F238E27FC236}">
                <a16:creationId xmlns:a16="http://schemas.microsoft.com/office/drawing/2014/main" id="{383D6DC8-D4BB-4648-883E-A23C25DE7E95}"/>
              </a:ext>
            </a:extLst>
          </p:cNvPr>
          <p:cNvGrpSpPr>
            <a:grpSpLocks/>
          </p:cNvGrpSpPr>
          <p:nvPr/>
        </p:nvGrpSpPr>
        <p:grpSpPr bwMode="auto">
          <a:xfrm>
            <a:off x="514350" y="1676400"/>
            <a:ext cx="7331075" cy="1111250"/>
            <a:chOff x="324" y="1056"/>
            <a:chExt cx="4618" cy="700"/>
          </a:xfrm>
        </p:grpSpPr>
        <p:pic>
          <p:nvPicPr>
            <p:cNvPr id="48138" name="Picture 10" descr="CH30_PPT_Slide_44">
              <a:extLst>
                <a:ext uri="{FF2B5EF4-FFF2-40B4-BE49-F238E27FC236}">
                  <a16:creationId xmlns:a16="http://schemas.microsoft.com/office/drawing/2014/main" id="{E55C04A7-3B03-7B44-A545-609593166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045" b="41620"/>
            <a:stretch>
              <a:fillRect/>
            </a:stretch>
          </p:blipFill>
          <p:spPr bwMode="auto">
            <a:xfrm>
              <a:off x="324" y="1104"/>
              <a:ext cx="4618" cy="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39" name="Line 11">
              <a:extLst>
                <a:ext uri="{FF2B5EF4-FFF2-40B4-BE49-F238E27FC236}">
                  <a16:creationId xmlns:a16="http://schemas.microsoft.com/office/drawing/2014/main" id="{416EEF79-A560-1141-AFE6-3ADE5FBF8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056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83AAC7D-24C9-014F-B8C9-F381AA8CE779}"/>
              </a:ext>
            </a:extLst>
          </p:cNvPr>
          <p:cNvSpPr>
            <a:spLocks/>
          </p:cNvSpPr>
          <p:nvPr/>
        </p:nvSpPr>
        <p:spPr bwMode="auto">
          <a:xfrm>
            <a:off x="423863" y="1028700"/>
            <a:ext cx="7424737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The current density in this wire 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FD9950D-9CB4-B444-A3C1-1DF7748C1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04788"/>
            <a:ext cx="4727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30.4 </a:t>
            </a: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EBC7E305-7FCA-4746-945E-074E7F4FDB03}"/>
              </a:ext>
            </a:extLst>
          </p:cNvPr>
          <p:cNvSpPr>
            <a:spLocks/>
          </p:cNvSpPr>
          <p:nvPr/>
        </p:nvSpPr>
        <p:spPr bwMode="auto">
          <a:xfrm>
            <a:off x="428625" y="1966913"/>
            <a:ext cx="4275138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6263" indent="-5762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4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</a:t>
            </a:r>
            <a:r>
              <a:rPr lang="en-US" altLang="en-US">
                <a:latin typeface="Times New Roman" panose="02020603050405020304" pitchFamily="18" charset="0"/>
              </a:rPr>
              <a:t> 10</a:t>
            </a:r>
            <a:r>
              <a:rPr lang="en-US" altLang="en-US" baseline="30000">
                <a:latin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</a:rPr>
              <a:t> A/m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b="1"/>
              <a:t> </a:t>
            </a:r>
            <a:r>
              <a:rPr lang="en-US" altLang="en-US" b="1">
                <a:latin typeface="Times New Roman" panose="02020603050405020304" pitchFamily="18" charset="0"/>
              </a:rPr>
              <a:t>2 </a:t>
            </a:r>
            <a:r>
              <a:rPr lang="en-US" altLang="en-US" b="1">
                <a:latin typeface="Symbol" pitchFamily="2" charset="2"/>
                <a:sym typeface="Symbol" pitchFamily="2" charset="2"/>
              </a:rPr>
              <a:t></a:t>
            </a:r>
            <a:r>
              <a:rPr lang="en-US" altLang="en-US" b="1">
                <a:latin typeface="Times New Roman" panose="02020603050405020304" pitchFamily="18" charset="0"/>
              </a:rPr>
              <a:t> 10</a:t>
            </a:r>
            <a:r>
              <a:rPr lang="en-US" altLang="en-US" b="1" baseline="30000">
                <a:latin typeface="Times New Roman" panose="02020603050405020304" pitchFamily="18" charset="0"/>
              </a:rPr>
              <a:t>6</a:t>
            </a:r>
            <a:r>
              <a:rPr lang="en-US" altLang="en-US" b="1">
                <a:latin typeface="Times New Roman" panose="02020603050405020304" pitchFamily="18" charset="0"/>
              </a:rPr>
              <a:t> A/m</a:t>
            </a:r>
            <a:r>
              <a:rPr lang="en-US" altLang="en-US" b="1" baseline="30000">
                <a:latin typeface="Times New Roman" panose="02020603050405020304" pitchFamily="18" charset="0"/>
              </a:rPr>
              <a:t>2</a:t>
            </a:r>
            <a:r>
              <a:rPr lang="en-US" altLang="en-US" b="1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4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</a:t>
            </a:r>
            <a:r>
              <a:rPr lang="en-US" altLang="en-US">
                <a:latin typeface="Times New Roman" panose="02020603050405020304" pitchFamily="18" charset="0"/>
              </a:rPr>
              <a:t> 10</a:t>
            </a:r>
            <a:r>
              <a:rPr lang="en-US" altLang="en-US" baseline="30000">
                <a:latin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</a:rPr>
              <a:t> A/m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2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</a:t>
            </a:r>
            <a:r>
              <a:rPr lang="en-US" altLang="en-US">
                <a:latin typeface="Times New Roman" panose="02020603050405020304" pitchFamily="18" charset="0"/>
              </a:rPr>
              <a:t> 10</a:t>
            </a:r>
            <a:r>
              <a:rPr lang="en-US" altLang="en-US" baseline="30000">
                <a:latin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</a:rPr>
              <a:t> A/m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Some other value.</a:t>
            </a:r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DFB539E-EDFB-2B4E-B796-69DD1761B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30-50</a:t>
            </a:r>
          </a:p>
        </p:txBody>
      </p:sp>
      <p:graphicFrame>
        <p:nvGraphicFramePr>
          <p:cNvPr id="53255" name="Object 7">
            <a:extLst>
              <a:ext uri="{FF2B5EF4-FFF2-40B4-BE49-F238E27FC236}">
                <a16:creationId xmlns:a16="http://schemas.microsoft.com/office/drawing/2014/main" id="{42A33B2C-E864-7841-9C85-D3211BEE55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63" y="3094038"/>
          <a:ext cx="3635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Photo Editor Photo" r:id="rId4" imgW="317500" imgH="292100" progId="MSPhotoEd.3">
                  <p:embed/>
                </p:oleObj>
              </mc:Choice>
              <mc:Fallback>
                <p:oleObj name="Photo Editor Photo" r:id="rId4" imgW="317500" imgH="2921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3" y="3094038"/>
                        <a:ext cx="36353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6" name="Picture 8" descr="CH30_PPT_Slide_48-49">
            <a:extLst>
              <a:ext uri="{FF2B5EF4-FFF2-40B4-BE49-F238E27FC236}">
                <a16:creationId xmlns:a16="http://schemas.microsoft.com/office/drawing/2014/main" id="{A7765BF7-A142-324F-AF24-FFA73D9D9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8" b="38428"/>
          <a:stretch>
            <a:fillRect/>
          </a:stretch>
        </p:blipFill>
        <p:spPr bwMode="auto">
          <a:xfrm>
            <a:off x="3887788" y="1727200"/>
            <a:ext cx="49085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0FA9855-B34E-EE48-AE4D-D734C5483ED7}"/>
              </a:ext>
            </a:extLst>
          </p:cNvPr>
          <p:cNvSpPr>
            <a:spLocks/>
          </p:cNvSpPr>
          <p:nvPr/>
        </p:nvSpPr>
        <p:spPr bwMode="auto">
          <a:xfrm>
            <a:off x="457200" y="1028700"/>
            <a:ext cx="5181600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The current in the fourth wire is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30E8C4E-4597-004E-80AA-64935BAD8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498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30.6 </a:t>
            </a: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5BBA1D84-FD02-0543-8D47-70A969DD2D14}"/>
              </a:ext>
            </a:extLst>
          </p:cNvPr>
          <p:cNvSpPr>
            <a:spLocks/>
          </p:cNvSpPr>
          <p:nvPr/>
        </p:nvSpPr>
        <p:spPr bwMode="auto">
          <a:xfrm>
            <a:off x="461963" y="1419225"/>
            <a:ext cx="5862637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17525" indent="-5175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16 A</a:t>
            </a:r>
            <a:r>
              <a:rPr lang="en-US" altLang="en-US"/>
              <a:t> to the right.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4 A</a:t>
            </a:r>
            <a:r>
              <a:rPr lang="en-US" altLang="en-US"/>
              <a:t> to the left.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2 A</a:t>
            </a:r>
            <a:r>
              <a:rPr lang="en-US" altLang="en-US"/>
              <a:t> to the right.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 b="1"/>
              <a:t> </a:t>
            </a:r>
            <a:r>
              <a:rPr lang="en-US" altLang="en-US" b="1">
                <a:latin typeface="Times New Roman" panose="02020603050405020304" pitchFamily="18" charset="0"/>
              </a:rPr>
              <a:t>2 A</a:t>
            </a:r>
            <a:r>
              <a:rPr lang="en-US" altLang="en-US" b="1"/>
              <a:t> to the left.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Not enough information to tell.</a:t>
            </a: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45867B22-60D8-B14A-9890-8FFB34FBC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30-58</a:t>
            </a:r>
          </a:p>
        </p:txBody>
      </p:sp>
      <p:pic>
        <p:nvPicPr>
          <p:cNvPr id="61446" name="Picture 6" descr="CH30_PPT_Slide_56-57">
            <a:extLst>
              <a:ext uri="{FF2B5EF4-FFF2-40B4-BE49-F238E27FC236}">
                <a16:creationId xmlns:a16="http://schemas.microsoft.com/office/drawing/2014/main" id="{C245A924-98AD-BC46-A90B-28C979D0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9879"/>
          <a:stretch>
            <a:fillRect/>
          </a:stretch>
        </p:blipFill>
        <p:spPr bwMode="auto">
          <a:xfrm>
            <a:off x="5791200" y="1066800"/>
            <a:ext cx="2895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47" name="Object 7">
            <a:extLst>
              <a:ext uri="{FF2B5EF4-FFF2-40B4-BE49-F238E27FC236}">
                <a16:creationId xmlns:a16="http://schemas.microsoft.com/office/drawing/2014/main" id="{E95DA8A4-9E6E-1840-9C6D-7778C887CF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8" y="3640138"/>
          <a:ext cx="3619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Photo Editor Photo" r:id="rId5" imgW="317500" imgH="292100" progId="MSPhotoEd.3">
                  <p:embed/>
                </p:oleObj>
              </mc:Choice>
              <mc:Fallback>
                <p:oleObj name="Photo Editor Photo" r:id="rId5" imgW="317500" imgH="2921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3640138"/>
                        <a:ext cx="3619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" name="Rectangle 22">
            <a:extLst>
              <a:ext uri="{FF2B5EF4-FFF2-40B4-BE49-F238E27FC236}">
                <a16:creationId xmlns:a16="http://schemas.microsoft.com/office/drawing/2014/main" id="{C2496D90-0565-644B-B96A-C75B2CFAD17F}"/>
              </a:ext>
            </a:extLst>
          </p:cNvPr>
          <p:cNvSpPr>
            <a:spLocks/>
          </p:cNvSpPr>
          <p:nvPr/>
        </p:nvSpPr>
        <p:spPr bwMode="auto">
          <a:xfrm>
            <a:off x="3646488" y="3606800"/>
            <a:ext cx="28178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CE0100"/>
                </a:solidFill>
                <a:latin typeface="Times New Roman" panose="02020603050405020304" pitchFamily="18" charset="0"/>
              </a:rPr>
              <a:t>Conservation of current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97F1F67-4446-5C46-93DC-0E22B5E25911}"/>
              </a:ext>
            </a:extLst>
          </p:cNvPr>
          <p:cNvSpPr>
            <a:spLocks/>
          </p:cNvSpPr>
          <p:nvPr/>
        </p:nvSpPr>
        <p:spPr bwMode="auto">
          <a:xfrm>
            <a:off x="617538" y="1028700"/>
            <a:ext cx="3954462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Both segments of the wire are made of the same metal. Current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flows into segment </a:t>
            </a:r>
            <a:r>
              <a:rPr lang="en-US" altLang="en-US" sz="26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from the left. How does current </a:t>
            </a:r>
            <a:r>
              <a:rPr lang="en-US" altLang="en-US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600"/>
              <a:t> in segment </a:t>
            </a:r>
            <a:r>
              <a:rPr lang="en-US" altLang="en-US" sz="26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compare to current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 in segment </a:t>
            </a:r>
            <a:r>
              <a:rPr lang="en-US" altLang="en-US" sz="26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?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C9355382-9B2B-AF4D-A504-8F6AFA813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30.7 </a:t>
            </a: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37761466-11C8-8A4D-A742-7054D7C12423}"/>
              </a:ext>
            </a:extLst>
          </p:cNvPr>
          <p:cNvSpPr>
            <a:spLocks/>
          </p:cNvSpPr>
          <p:nvPr/>
        </p:nvSpPr>
        <p:spPr bwMode="auto">
          <a:xfrm>
            <a:off x="628650" y="3465513"/>
            <a:ext cx="828675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9725" indent="-3397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&gt;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>
                <a:latin typeface="Times New Roman" panose="02020603050405020304" pitchFamily="18" charset="0"/>
              </a:rPr>
              <a:t>.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 b="1"/>
              <a:t>  </a:t>
            </a:r>
            <a:r>
              <a:rPr lang="en-US" altLang="en-US" sz="2600" b="1" i="1">
                <a:latin typeface="Times New Roman" panose="02020603050405020304" pitchFamily="18" charset="0"/>
              </a:rPr>
              <a:t>I</a:t>
            </a:r>
            <a:r>
              <a:rPr lang="en-US" altLang="en-US" sz="26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 b="1">
                <a:latin typeface="Times New Roman" panose="02020603050405020304" pitchFamily="18" charset="0"/>
              </a:rPr>
              <a:t> = </a:t>
            </a:r>
            <a:r>
              <a:rPr lang="en-US" altLang="en-US" sz="2600" b="1" i="1">
                <a:latin typeface="Times New Roman" panose="02020603050405020304" pitchFamily="18" charset="0"/>
              </a:rPr>
              <a:t>I</a:t>
            </a:r>
            <a:r>
              <a:rPr lang="en-US" altLang="en-US" sz="26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 b="1">
                <a:latin typeface="Times New Roman" panose="02020603050405020304" pitchFamily="18" charset="0"/>
              </a:rPr>
              <a:t>.</a:t>
            </a:r>
            <a:endParaRPr lang="en-US" altLang="en-US" sz="2600" b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&lt;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>
                <a:latin typeface="Times New Roman" panose="02020603050405020304" pitchFamily="18" charset="0"/>
              </a:rPr>
              <a:t>.</a:t>
            </a:r>
            <a:endParaRPr lang="en-US" altLang="en-US" sz="2600" baseline="-25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 baseline="-25000"/>
              <a:t> </a:t>
            </a:r>
            <a:r>
              <a:rPr lang="en-US" altLang="en-US" sz="2600"/>
              <a:t> There’s not enough information to compare them.</a:t>
            </a: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A166BD2A-0312-7148-A57F-04F1FD9E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30-61</a:t>
            </a:r>
          </a:p>
        </p:txBody>
      </p:sp>
      <p:pic>
        <p:nvPicPr>
          <p:cNvPr id="64519" name="Picture 7" descr="CH30_PPT_Slide_59-64">
            <a:extLst>
              <a:ext uri="{FF2B5EF4-FFF2-40B4-BE49-F238E27FC236}">
                <a16:creationId xmlns:a16="http://schemas.microsoft.com/office/drawing/2014/main" id="{37DAB1CF-1B34-B740-A290-459C7E710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6855"/>
          <a:stretch>
            <a:fillRect/>
          </a:stretch>
        </p:blipFill>
        <p:spPr bwMode="auto">
          <a:xfrm>
            <a:off x="4953000" y="1227138"/>
            <a:ext cx="38068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21" name="Object 9">
            <a:extLst>
              <a:ext uri="{FF2B5EF4-FFF2-40B4-BE49-F238E27FC236}">
                <a16:creationId xmlns:a16="http://schemas.microsoft.com/office/drawing/2014/main" id="{FC646B1F-A6F8-6C43-B394-D44B02BC61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950" y="4495800"/>
          <a:ext cx="363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Photo Editor Photo" r:id="rId5" imgW="317500" imgH="292100" progId="MSPhotoEd.3">
                  <p:embed/>
                </p:oleObj>
              </mc:Choice>
              <mc:Fallback>
                <p:oleObj name="Photo Editor Photo" r:id="rId5" imgW="317500" imgH="292100" progId="MSPhotoEd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4495800"/>
                        <a:ext cx="3635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2" name="Rectangle 6">
            <a:extLst>
              <a:ext uri="{FF2B5EF4-FFF2-40B4-BE49-F238E27FC236}">
                <a16:creationId xmlns:a16="http://schemas.microsoft.com/office/drawing/2014/main" id="{9B1D5646-A463-0945-8C10-1061D31A6FE3}"/>
              </a:ext>
            </a:extLst>
          </p:cNvPr>
          <p:cNvSpPr>
            <a:spLocks/>
          </p:cNvSpPr>
          <p:nvPr/>
        </p:nvSpPr>
        <p:spPr bwMode="auto">
          <a:xfrm>
            <a:off x="2351088" y="4479925"/>
            <a:ext cx="28178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CE0100"/>
                </a:solidFill>
                <a:latin typeface="Times New Roman" panose="02020603050405020304" pitchFamily="18" charset="0"/>
              </a:rPr>
              <a:t>Conservation of current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70B71347-A9E3-4141-98CB-E3294E7987ED}"/>
              </a:ext>
            </a:extLst>
          </p:cNvPr>
          <p:cNvSpPr>
            <a:spLocks/>
          </p:cNvSpPr>
          <p:nvPr/>
        </p:nvSpPr>
        <p:spPr bwMode="auto">
          <a:xfrm>
            <a:off x="457200" y="1028700"/>
            <a:ext cx="3886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Both segments of the wire are made of the same metal. Current </a:t>
            </a:r>
            <a:r>
              <a:rPr lang="en-US" altLang="en-US" sz="2600" i="1">
                <a:latin typeface="Times New Roman" panose="02020603050405020304" pitchFamily="18" charset="0"/>
              </a:rPr>
              <a:t>I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flows into segment </a:t>
            </a:r>
            <a:r>
              <a:rPr lang="en-US" altLang="en-US" sz="26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from the left. How does current density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in segment </a:t>
            </a:r>
            <a:r>
              <a:rPr lang="en-US" altLang="en-US" sz="2600">
                <a:latin typeface="Times New Roman" panose="02020603050405020304" pitchFamily="18" charset="0"/>
              </a:rPr>
              <a:t>1</a:t>
            </a:r>
            <a:r>
              <a:rPr lang="en-US" altLang="en-US" sz="2600"/>
              <a:t> compare to current density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 in segment </a:t>
            </a:r>
            <a:r>
              <a:rPr lang="en-US" altLang="en-US" sz="26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?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2E8E277C-9345-894B-AF35-BC6219F44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30.8 </a:t>
            </a: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D52F9441-C65C-AE4D-8175-2B296B0CC9F7}"/>
              </a:ext>
            </a:extLst>
          </p:cNvPr>
          <p:cNvSpPr>
            <a:spLocks/>
          </p:cNvSpPr>
          <p:nvPr/>
        </p:nvSpPr>
        <p:spPr bwMode="auto">
          <a:xfrm>
            <a:off x="457200" y="3810000"/>
            <a:ext cx="815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 b="1"/>
              <a:t> </a:t>
            </a:r>
            <a:r>
              <a:rPr lang="en-US" altLang="en-US" sz="2600" b="1" i="1">
                <a:latin typeface="Times New Roman" panose="02020603050405020304" pitchFamily="18" charset="0"/>
              </a:rPr>
              <a:t>J</a:t>
            </a:r>
            <a:r>
              <a:rPr lang="en-US" altLang="en-US" sz="26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 b="1">
                <a:latin typeface="Times New Roman" panose="02020603050405020304" pitchFamily="18" charset="0"/>
              </a:rPr>
              <a:t> </a:t>
            </a:r>
            <a:r>
              <a:rPr lang="en-US" altLang="en-US" sz="2600" b="1">
                <a:latin typeface="Symbol" pitchFamily="2" charset="2"/>
                <a:sym typeface="Symbol" pitchFamily="2" charset="2"/>
              </a:rPr>
              <a:t></a:t>
            </a:r>
            <a:r>
              <a:rPr lang="en-US" altLang="en-US" sz="2600" b="1">
                <a:latin typeface="Times New Roman" panose="02020603050405020304" pitchFamily="18" charset="0"/>
              </a:rPr>
              <a:t> </a:t>
            </a:r>
            <a:r>
              <a:rPr lang="en-US" altLang="en-US" sz="2600" b="1" i="1">
                <a:latin typeface="Times New Roman" panose="02020603050405020304" pitchFamily="18" charset="0"/>
              </a:rPr>
              <a:t>J</a:t>
            </a:r>
            <a:r>
              <a:rPr lang="en-US" altLang="en-US" sz="26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 b="1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latin typeface="Symbol" pitchFamily="2" charset="2"/>
                <a:sym typeface="Symbol" pitchFamily="2" charset="2"/>
              </a:rPr>
              <a:t>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/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1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>
                <a:latin typeface="Symbol" pitchFamily="2" charset="2"/>
                <a:sym typeface="Symbol" pitchFamily="2" charset="2"/>
              </a:rPr>
              <a:t></a:t>
            </a:r>
            <a:r>
              <a:rPr lang="en-US" altLang="en-US" sz="2600">
                <a:latin typeface="Times New Roman" panose="02020603050405020304" pitchFamily="18" charset="0"/>
              </a:rPr>
              <a:t> </a:t>
            </a:r>
            <a:r>
              <a:rPr lang="en-US" altLang="en-US" sz="2600" i="1">
                <a:latin typeface="Times New Roman" panose="02020603050405020304" pitchFamily="18" charset="0"/>
              </a:rPr>
              <a:t>J</a:t>
            </a:r>
            <a:r>
              <a:rPr lang="en-US" altLang="en-US" sz="2600" baseline="-25000">
                <a:latin typeface="Times New Roman" panose="02020603050405020304" pitchFamily="18" charset="0"/>
              </a:rPr>
              <a:t>2</a:t>
            </a:r>
            <a:r>
              <a:rPr lang="en-US" altLang="en-US" sz="2600"/>
              <a:t>.</a:t>
            </a:r>
            <a:endParaRPr lang="en-US" altLang="en-US" sz="2600" baseline="-25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600" baseline="-25000"/>
              <a:t> </a:t>
            </a:r>
            <a:r>
              <a:rPr lang="en-US" altLang="en-US" sz="2600"/>
              <a:t>There’s not enough information to compare them.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A4E8911F-E5A7-4D4E-8279-2BD4190CC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30-63</a:t>
            </a:r>
          </a:p>
        </p:txBody>
      </p:sp>
      <p:pic>
        <p:nvPicPr>
          <p:cNvPr id="66566" name="Picture 6" descr="CH30_PPT_Slide_59-64">
            <a:extLst>
              <a:ext uri="{FF2B5EF4-FFF2-40B4-BE49-F238E27FC236}">
                <a16:creationId xmlns:a16="http://schemas.microsoft.com/office/drawing/2014/main" id="{2D5B652E-57A0-B64B-905D-BFB2664F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6855"/>
          <a:stretch>
            <a:fillRect/>
          </a:stretch>
        </p:blipFill>
        <p:spPr bwMode="auto">
          <a:xfrm>
            <a:off x="5184775" y="1227138"/>
            <a:ext cx="38068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567" name="Object 7">
            <a:extLst>
              <a:ext uri="{FF2B5EF4-FFF2-40B4-BE49-F238E27FC236}">
                <a16:creationId xmlns:a16="http://schemas.microsoft.com/office/drawing/2014/main" id="{2ACDF002-047C-A54B-80F2-204C004AD3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4346575"/>
          <a:ext cx="363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Photo Editor Photo" r:id="rId5" imgW="317500" imgH="292100" progId="MSPhotoEd.3">
                  <p:embed/>
                </p:oleObj>
              </mc:Choice>
              <mc:Fallback>
                <p:oleObj name="Photo Editor Photo" r:id="rId5" imgW="317500" imgH="2921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46575"/>
                        <a:ext cx="3635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Rectangle 6">
            <a:extLst>
              <a:ext uri="{FF2B5EF4-FFF2-40B4-BE49-F238E27FC236}">
                <a16:creationId xmlns:a16="http://schemas.microsoft.com/office/drawing/2014/main" id="{96E8219E-8090-1C4F-BED5-82B63E7E3218}"/>
              </a:ext>
            </a:extLst>
          </p:cNvPr>
          <p:cNvSpPr>
            <a:spLocks/>
          </p:cNvSpPr>
          <p:nvPr/>
        </p:nvSpPr>
        <p:spPr bwMode="auto">
          <a:xfrm>
            <a:off x="2389188" y="4314825"/>
            <a:ext cx="3097212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CE0100"/>
                </a:solidFill>
                <a:latin typeface="Times New Roman" panose="02020603050405020304" pitchFamily="18" charset="0"/>
              </a:rPr>
              <a:t>Smaller cross-section area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8D1C49D-7386-B74E-8D1C-60F0D12D46A3}"/>
              </a:ext>
            </a:extLst>
          </p:cNvPr>
          <p:cNvSpPr>
            <a:spLocks/>
          </p:cNvSpPr>
          <p:nvPr/>
        </p:nvSpPr>
        <p:spPr bwMode="auto">
          <a:xfrm>
            <a:off x="457200" y="1028700"/>
            <a:ext cx="4114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/>
              <a:t>Both segments of the wire are made of the same metal. Current </a:t>
            </a:r>
            <a:r>
              <a:rPr lang="en-US" altLang="en-US" sz="2400" i="1">
                <a:latin typeface="Times New Roman" panose="02020603050405020304" pitchFamily="18" charset="0"/>
              </a:rPr>
              <a:t>I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/>
              <a:t> flows into segment </a:t>
            </a: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/>
              <a:t> from the left. How does the electric field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/>
              <a:t> in segment </a:t>
            </a:r>
            <a:r>
              <a:rPr lang="en-US" altLang="en-US" sz="2400">
                <a:latin typeface="Times New Roman" panose="02020603050405020304" pitchFamily="18" charset="0"/>
              </a:rPr>
              <a:t>1</a:t>
            </a:r>
            <a:r>
              <a:rPr lang="en-US" altLang="en-US" sz="2400"/>
              <a:t> compare to the electric field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 in segment </a:t>
            </a:r>
            <a:r>
              <a:rPr lang="en-US" altLang="en-US" sz="24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?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ADBC01B-82AA-EB4D-ACC3-ACF2AEEEC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30.9 </a:t>
            </a: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072300CA-D4F9-7042-B700-EA6E39019EF8}"/>
              </a:ext>
            </a:extLst>
          </p:cNvPr>
          <p:cNvSpPr>
            <a:spLocks/>
          </p:cNvSpPr>
          <p:nvPr/>
        </p:nvSpPr>
        <p:spPr bwMode="auto">
          <a:xfrm>
            <a:off x="457200" y="3297238"/>
            <a:ext cx="78486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400" b="1"/>
              <a:t>  </a:t>
            </a:r>
            <a:r>
              <a:rPr lang="en-US" altLang="en-US" sz="2400" b="1" i="1">
                <a:latin typeface="Times New Roman" panose="02020603050405020304" pitchFamily="18" charset="0"/>
              </a:rPr>
              <a:t>E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latin typeface="Times New Roman" panose="02020603050405020304" pitchFamily="18" charset="0"/>
              </a:rPr>
              <a:t> &gt; </a:t>
            </a:r>
            <a:r>
              <a:rPr lang="en-US" altLang="en-US" sz="2400" b="1" i="1">
                <a:latin typeface="Times New Roman" panose="02020603050405020304" pitchFamily="18" charset="0"/>
              </a:rPr>
              <a:t>E</a:t>
            </a:r>
            <a:r>
              <a:rPr lang="en-US" altLang="en-US" sz="2400" b="1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 b="1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400"/>
              <a:t> 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 =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 but not zero.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400"/>
              <a:t> 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1</a:t>
            </a:r>
            <a:r>
              <a:rPr lang="en-US" altLang="en-US" sz="2400">
                <a:latin typeface="Times New Roman" panose="02020603050405020304" pitchFamily="18" charset="0"/>
              </a:rPr>
              <a:t> &lt; </a:t>
            </a:r>
            <a:r>
              <a:rPr lang="en-US" altLang="en-US" sz="2400" i="1">
                <a:latin typeface="Times New Roman" panose="02020603050405020304" pitchFamily="18" charset="0"/>
              </a:rPr>
              <a:t>E</a:t>
            </a:r>
            <a:r>
              <a:rPr lang="en-US" altLang="en-US" sz="2400" baseline="-25000">
                <a:latin typeface="Times New Roman" panose="02020603050405020304" pitchFamily="18" charset="0"/>
              </a:rPr>
              <a:t>2</a:t>
            </a:r>
            <a:r>
              <a:rPr lang="en-US" altLang="en-US" sz="2400"/>
              <a:t>.</a:t>
            </a:r>
            <a:endParaRPr lang="en-US" altLang="en-US" sz="2400" baseline="-25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sz="2400" baseline="-25000"/>
              <a:t> </a:t>
            </a:r>
            <a:r>
              <a:rPr lang="en-US" altLang="en-US" sz="2400"/>
              <a:t> Both are zero because metal is a conductor.</a:t>
            </a:r>
            <a:endParaRPr lang="en-US" altLang="en-US" sz="2400" baseline="-25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5"/>
            </a:pPr>
            <a:r>
              <a:rPr lang="en-US" altLang="en-US" sz="2400" baseline="-25000"/>
              <a:t> </a:t>
            </a:r>
            <a:r>
              <a:rPr lang="en-US" altLang="en-US" sz="2400"/>
              <a:t> There’s not enough information to compare them.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6A72089D-CEB8-8144-88CD-383272EF7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30-65</a:t>
            </a:r>
          </a:p>
        </p:txBody>
      </p:sp>
      <p:pic>
        <p:nvPicPr>
          <p:cNvPr id="68614" name="Picture 6" descr="CH30_PPT_Slide_59-64">
            <a:extLst>
              <a:ext uri="{FF2B5EF4-FFF2-40B4-BE49-F238E27FC236}">
                <a16:creationId xmlns:a16="http://schemas.microsoft.com/office/drawing/2014/main" id="{6B00A64C-A3F9-8F4C-A4B9-CBFC3985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7" b="26855"/>
          <a:stretch>
            <a:fillRect/>
          </a:stretch>
        </p:blipFill>
        <p:spPr bwMode="auto">
          <a:xfrm>
            <a:off x="5184775" y="1227138"/>
            <a:ext cx="38068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15" name="Object 7">
            <a:extLst>
              <a:ext uri="{FF2B5EF4-FFF2-40B4-BE49-F238E27FC236}">
                <a16:creationId xmlns:a16="http://schemas.microsoft.com/office/drawing/2014/main" id="{7D5642D5-6E98-CF43-9A00-9DF06E184A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5" y="3776663"/>
          <a:ext cx="3619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Photo Editor Photo" r:id="rId5" imgW="317500" imgH="292100" progId="MSPhotoEd.3">
                  <p:embed/>
                </p:oleObj>
              </mc:Choice>
              <mc:Fallback>
                <p:oleObj name="Photo Editor Photo" r:id="rId5" imgW="317500" imgH="2921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3776663"/>
                        <a:ext cx="3619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Rectangle 6">
            <a:extLst>
              <a:ext uri="{FF2B5EF4-FFF2-40B4-BE49-F238E27FC236}">
                <a16:creationId xmlns:a16="http://schemas.microsoft.com/office/drawing/2014/main" id="{1F9AA010-2C01-354A-BA2E-97188AD51281}"/>
              </a:ext>
            </a:extLst>
          </p:cNvPr>
          <p:cNvSpPr>
            <a:spLocks/>
          </p:cNvSpPr>
          <p:nvPr/>
        </p:nvSpPr>
        <p:spPr bwMode="auto">
          <a:xfrm>
            <a:off x="2317750" y="3722688"/>
            <a:ext cx="8953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 i="1">
                <a:solidFill>
                  <a:srgbClr val="CE0100"/>
                </a:solidFill>
                <a:latin typeface="Times New Roman" panose="02020603050405020304" pitchFamily="18" charset="0"/>
              </a:rPr>
              <a:t>J</a:t>
            </a:r>
            <a:r>
              <a:rPr lang="en-US" altLang="en-US" sz="2200">
                <a:solidFill>
                  <a:srgbClr val="CE010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200" i="1">
                <a:solidFill>
                  <a:srgbClr val="CE0100"/>
                </a:solidFill>
                <a:latin typeface="Times New Roman" panose="02020603050405020304" pitchFamily="18" charset="0"/>
              </a:rPr>
              <a:t>σE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B372F25A-65F0-9449-AADF-0557CAC91354}"/>
              </a:ext>
            </a:extLst>
          </p:cNvPr>
          <p:cNvSpPr>
            <a:spLocks/>
          </p:cNvSpPr>
          <p:nvPr/>
        </p:nvSpPr>
        <p:spPr bwMode="auto">
          <a:xfrm>
            <a:off x="457200" y="1181100"/>
            <a:ext cx="4724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Wire </a:t>
            </a:r>
            <a:r>
              <a:rPr lang="en-US" altLang="en-US">
                <a:latin typeface="Times New Roman" panose="02020603050405020304" pitchFamily="18" charset="0"/>
              </a:rPr>
              <a:t>2</a:t>
            </a:r>
            <a:r>
              <a:rPr lang="en-US" altLang="en-US"/>
              <a:t> is twice the length and twice the diameter of wire </a:t>
            </a:r>
            <a:r>
              <a:rPr lang="en-US" altLang="en-US">
                <a:latin typeface="Times New Roman" panose="02020603050405020304" pitchFamily="18" charset="0"/>
              </a:rPr>
              <a:t>1</a:t>
            </a:r>
            <a:r>
              <a:rPr lang="en-US" altLang="en-US"/>
              <a:t>. What is the ratio </a:t>
            </a:r>
            <a:r>
              <a:rPr lang="en-US" altLang="en-US" i="1">
                <a:latin typeface="Times New Roman" panose="02020603050405020304" pitchFamily="18" charset="0"/>
              </a:rPr>
              <a:t>R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 i="1">
                <a:latin typeface="Times New Roman" panose="02020603050405020304" pitchFamily="18" charset="0"/>
              </a:rPr>
              <a:t>/R</a:t>
            </a:r>
            <a:r>
              <a:rPr lang="en-US" altLang="en-US" baseline="-25000">
                <a:latin typeface="Times New Roman" panose="02020603050405020304" pitchFamily="18" charset="0"/>
              </a:rPr>
              <a:t>1</a:t>
            </a:r>
            <a:r>
              <a:rPr lang="en-US" altLang="en-US"/>
              <a:t> of their resistances?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6DF60AB1-7779-EA4F-B2C3-0CE1D85E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30.10 </a:t>
            </a: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66B75104-3746-604F-B7A1-A021FF796191}"/>
              </a:ext>
            </a:extLst>
          </p:cNvPr>
          <p:cNvSpPr>
            <a:spLocks/>
          </p:cNvSpPr>
          <p:nvPr/>
        </p:nvSpPr>
        <p:spPr bwMode="auto">
          <a:xfrm>
            <a:off x="457200" y="2627313"/>
            <a:ext cx="4386263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1/4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b="1"/>
              <a:t>  </a:t>
            </a:r>
            <a:r>
              <a:rPr lang="en-US" altLang="en-US" b="1">
                <a:latin typeface="Times New Roman" panose="02020603050405020304" pitchFamily="18" charset="0"/>
              </a:rPr>
              <a:t>1/2</a:t>
            </a:r>
            <a:r>
              <a:rPr lang="en-US" altLang="en-US" b="1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1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4</a:t>
            </a:r>
            <a:r>
              <a:rPr lang="en-US" altLang="en-US"/>
              <a:t>.</a:t>
            </a:r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A6B4613E-8A3C-D146-B44F-0A562BD6E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30-73</a:t>
            </a:r>
          </a:p>
        </p:txBody>
      </p:sp>
      <p:graphicFrame>
        <p:nvGraphicFramePr>
          <p:cNvPr id="76807" name="Object 7">
            <a:extLst>
              <a:ext uri="{FF2B5EF4-FFF2-40B4-BE49-F238E27FC236}">
                <a16:creationId xmlns:a16="http://schemas.microsoft.com/office/drawing/2014/main" id="{E895F811-E9D2-D440-BACD-F15A7EDDC9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00" y="3716338"/>
          <a:ext cx="36353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Photo Editor Photo" r:id="rId4" imgW="317500" imgH="292100" progId="MSPhotoEd.3">
                  <p:embed/>
                </p:oleObj>
              </mc:Choice>
              <mc:Fallback>
                <p:oleObj name="Photo Editor Photo" r:id="rId4" imgW="317500" imgH="2921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3716338"/>
                        <a:ext cx="363538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08" name="Picture 11" descr="CH30_PPT_Slide_71-72">
            <a:extLst>
              <a:ext uri="{FF2B5EF4-FFF2-40B4-BE49-F238E27FC236}">
                <a16:creationId xmlns:a16="http://schemas.microsoft.com/office/drawing/2014/main" id="{3FEF41C8-B1B5-0849-92B4-EC405BFA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r="11662"/>
          <a:stretch>
            <a:fillRect/>
          </a:stretch>
        </p:blipFill>
        <p:spPr bwMode="auto">
          <a:xfrm>
            <a:off x="5983288" y="1562100"/>
            <a:ext cx="21304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913B3D1-CF12-AB47-BA75-BCAB29F49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27300"/>
            <a:ext cx="7377112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Extremely slow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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altLang="en-US" baseline="30000">
                <a:latin typeface="Times New Roman" panose="02020603050405020304" pitchFamily="18" charset="0"/>
                <a:cs typeface="Arial" panose="020B0604020202020204" pitchFamily="34" charset="0"/>
              </a:rPr>
              <a:t>–4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 m/s</a:t>
            </a:r>
            <a:r>
              <a:rPr lang="en-US" altLang="en-US"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Moderate (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</a:t>
            </a:r>
            <a:r>
              <a:rPr lang="en-US" altLang="en-US">
                <a:cs typeface="Arial" panose="020B0604020202020204" pitchFamily="34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1 m/s</a:t>
            </a:r>
            <a:r>
              <a:rPr lang="en-US" altLang="en-US">
                <a:cs typeface="Arial" panose="020B0604020202020204" pitchFamily="34" charset="0"/>
              </a:rPr>
              <a:t>).	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Very fast (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 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en-US" altLang="en-US" baseline="30000"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  <a:cs typeface="Arial" panose="020B0604020202020204" pitchFamily="34" charset="0"/>
              </a:rPr>
              <a:t> m/s</a:t>
            </a:r>
            <a:r>
              <a:rPr lang="en-US" altLang="en-US"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Could be any of A, B, or C.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No numerical values were provided.</a:t>
            </a:r>
          </a:p>
        </p:txBody>
      </p:sp>
      <p:sp>
        <p:nvSpPr>
          <p:cNvPr id="15363" name="Text Box 1029">
            <a:extLst>
              <a:ext uri="{FF2B5EF4-FFF2-40B4-BE49-F238E27FC236}">
                <a16:creationId xmlns:a16="http://schemas.microsoft.com/office/drawing/2014/main" id="{B666AD7C-2C2D-C141-B4AB-574A83E84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8382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The electron drift speed in a typical current-carrying wire is </a:t>
            </a:r>
          </a:p>
        </p:txBody>
      </p:sp>
      <p:sp>
        <p:nvSpPr>
          <p:cNvPr id="15364" name="Rectangle 7">
            <a:extLst>
              <a:ext uri="{FF2B5EF4-FFF2-40B4-BE49-F238E27FC236}">
                <a16:creationId xmlns:a16="http://schemas.microsoft.com/office/drawing/2014/main" id="{1D8475A1-AC51-BF49-A237-441964EB7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52400"/>
            <a:ext cx="8229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30.2</a:t>
            </a:r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573C1119-6944-8249-8841-32DD94E6B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30-13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911DCCA-8C23-D84D-AB89-9050269AFB24}"/>
              </a:ext>
            </a:extLst>
          </p:cNvPr>
          <p:cNvSpPr>
            <a:spLocks/>
          </p:cNvSpPr>
          <p:nvPr/>
        </p:nvSpPr>
        <p:spPr bwMode="auto">
          <a:xfrm>
            <a:off x="457200" y="1028700"/>
            <a:ext cx="38544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/>
              <a:t>The current through a wire is measured as the potential difference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i="1">
                <a:latin typeface="Times New Roman" panose="02020603050405020304" pitchFamily="18" charset="0"/>
              </a:rPr>
              <a:t>V</a:t>
            </a:r>
            <a:r>
              <a:rPr lang="en-US" altLang="en-US"/>
              <a:t> is varied.  What is the wire’s resistance?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B6D1F39-A623-1642-8F58-1693236E1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19075"/>
            <a:ext cx="4879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30.11 </a:t>
            </a: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E38FF799-31AB-2A47-8047-1DBF642BC189}"/>
              </a:ext>
            </a:extLst>
          </p:cNvPr>
          <p:cNvSpPr>
            <a:spLocks/>
          </p:cNvSpPr>
          <p:nvPr/>
        </p:nvSpPr>
        <p:spPr bwMode="auto">
          <a:xfrm>
            <a:off x="457200" y="3200400"/>
            <a:ext cx="38544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11175" indent="-5111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en-US" altLang="en-US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0.01</a:t>
            </a:r>
            <a:r>
              <a:rPr lang="en-US" altLang="en-US"/>
              <a:t>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</a:t>
            </a:r>
            <a:r>
              <a:rPr lang="en-US" altLang="en-US">
                <a:latin typeface="Lucida Grande" panose="020B0600040502020204" pitchFamily="34" charset="0"/>
              </a:rPr>
              <a:t>.</a:t>
            </a:r>
            <a:endParaRPr lang="en-US" altLang="en-US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/>
            </a:pPr>
            <a:r>
              <a:rPr lang="en-US" altLang="en-US" b="1"/>
              <a:t> </a:t>
            </a:r>
            <a:r>
              <a:rPr lang="en-US" altLang="en-US" b="1">
                <a:latin typeface="Times New Roman" panose="02020603050405020304" pitchFamily="18" charset="0"/>
              </a:rPr>
              <a:t>0.02</a:t>
            </a:r>
            <a:r>
              <a:rPr lang="en-US" altLang="en-US" b="1"/>
              <a:t> </a:t>
            </a:r>
            <a:r>
              <a:rPr lang="en-US" altLang="en-US" b="1">
                <a:latin typeface="Symbol" pitchFamily="2" charset="2"/>
                <a:sym typeface="Symbol" pitchFamily="2" charset="2"/>
              </a:rPr>
              <a:t></a:t>
            </a:r>
            <a:r>
              <a:rPr lang="en-US" altLang="en-US" b="1">
                <a:latin typeface="Lucida Grande" panose="020B0600040502020204" pitchFamily="34" charset="0"/>
              </a:rPr>
              <a:t>.</a:t>
            </a:r>
            <a:endParaRPr lang="en-US" altLang="en-US" b="1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50</a:t>
            </a:r>
            <a:r>
              <a:rPr lang="en-US" altLang="en-US"/>
              <a:t>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</a:t>
            </a:r>
            <a:r>
              <a:rPr lang="en-US" altLang="en-US">
                <a:latin typeface="Lucida Grande" panose="020B0600040502020204" pitchFamily="34" charset="0"/>
              </a:rPr>
              <a:t>.</a:t>
            </a:r>
            <a:endParaRPr lang="en-US" altLang="en-US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 startAt="4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100</a:t>
            </a:r>
            <a:r>
              <a:rPr lang="en-US" altLang="en-US"/>
              <a:t>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</a:t>
            </a:r>
            <a:r>
              <a:rPr lang="en-US" altLang="en-US">
                <a:latin typeface="Lucida Grande" panose="020B0600040502020204" pitchFamily="34" charset="0"/>
              </a:rPr>
              <a:t>.</a:t>
            </a:r>
            <a:endParaRPr lang="en-US" altLang="en-US"/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AutoNum type="alphaUcPeriod" startAt="4"/>
            </a:pPr>
            <a:r>
              <a:rPr lang="en-US" altLang="en-US"/>
              <a:t> Some other value.</a:t>
            </a: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68150AD8-E2DD-2042-87B5-FDF189E7F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30-77</a:t>
            </a:r>
          </a:p>
        </p:txBody>
      </p:sp>
      <p:graphicFrame>
        <p:nvGraphicFramePr>
          <p:cNvPr id="80903" name="Object 7">
            <a:extLst>
              <a:ext uri="{FF2B5EF4-FFF2-40B4-BE49-F238E27FC236}">
                <a16:creationId xmlns:a16="http://schemas.microsoft.com/office/drawing/2014/main" id="{3495BA7C-34D3-7C48-ADE6-45432792A9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00" y="4198938"/>
          <a:ext cx="3619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Photo Editor Photo" r:id="rId4" imgW="317500" imgH="292100" progId="MSPhotoEd.3">
                  <p:embed/>
                </p:oleObj>
              </mc:Choice>
              <mc:Fallback>
                <p:oleObj name="Photo Editor Photo" r:id="rId4" imgW="317500" imgH="2921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4198938"/>
                        <a:ext cx="36195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4" name="Picture 8" descr="CH30_PPT_Slide_75-76">
            <a:extLst>
              <a:ext uri="{FF2B5EF4-FFF2-40B4-BE49-F238E27FC236}">
                <a16:creationId xmlns:a16="http://schemas.microsoft.com/office/drawing/2014/main" id="{F50209B8-2E58-6148-990A-CD6A192C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7" r="9062"/>
          <a:stretch>
            <a:fillRect/>
          </a:stretch>
        </p:blipFill>
        <p:spPr bwMode="auto">
          <a:xfrm>
            <a:off x="4402138" y="1155700"/>
            <a:ext cx="4562475" cy="428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EAD336D-241E-0C48-BB76-7CAC6EF98399}"/>
              </a:ext>
            </a:extLst>
          </p:cNvPr>
          <p:cNvSpPr>
            <a:spLocks/>
          </p:cNvSpPr>
          <p:nvPr/>
        </p:nvSpPr>
        <p:spPr bwMode="auto">
          <a:xfrm>
            <a:off x="533400" y="1028700"/>
            <a:ext cx="4733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A and B are identical lightbulbs connected to a battery as shown. Which is brighter? 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9AC985B-9C10-B942-8B18-7EB7DFE0E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8113"/>
            <a:ext cx="4270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30.5 </a:t>
            </a: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0E97F456-DA43-2948-B0F5-E1B2CC3CC956}"/>
              </a:ext>
            </a:extLst>
          </p:cNvPr>
          <p:cNvSpPr>
            <a:spLocks/>
          </p:cNvSpPr>
          <p:nvPr/>
        </p:nvSpPr>
        <p:spPr bwMode="auto">
          <a:xfrm>
            <a:off x="533400" y="2627313"/>
            <a:ext cx="66294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Bulb A.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Bulb B.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 b="1"/>
              <a:t> The bulbs are equally bright.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8CC2525C-C6F7-5841-B5A0-709B27500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30-55</a:t>
            </a:r>
          </a:p>
        </p:txBody>
      </p:sp>
      <p:pic>
        <p:nvPicPr>
          <p:cNvPr id="58374" name="Picture 6" descr="CH30_PPT_Slide_53-54">
            <a:extLst>
              <a:ext uri="{FF2B5EF4-FFF2-40B4-BE49-F238E27FC236}">
                <a16:creationId xmlns:a16="http://schemas.microsoft.com/office/drawing/2014/main" id="{334F1743-507E-3C42-A9AF-26C6E048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r="10771"/>
          <a:stretch>
            <a:fillRect/>
          </a:stretch>
        </p:blipFill>
        <p:spPr bwMode="auto">
          <a:xfrm>
            <a:off x="5273675" y="685800"/>
            <a:ext cx="34893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375" name="Object 7">
            <a:extLst>
              <a:ext uri="{FF2B5EF4-FFF2-40B4-BE49-F238E27FC236}">
                <a16:creationId xmlns:a16="http://schemas.microsoft.com/office/drawing/2014/main" id="{241825C5-CCE6-6347-919F-842493354D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4470400"/>
          <a:ext cx="363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Photo Editor Photo" r:id="rId5" imgW="317500" imgH="292100" progId="MSPhotoEd.3">
                  <p:embed/>
                </p:oleObj>
              </mc:Choice>
              <mc:Fallback>
                <p:oleObj name="Photo Editor Photo" r:id="rId5" imgW="317500" imgH="292100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470400"/>
                        <a:ext cx="3635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Rectangle 11">
            <a:extLst>
              <a:ext uri="{FF2B5EF4-FFF2-40B4-BE49-F238E27FC236}">
                <a16:creationId xmlns:a16="http://schemas.microsoft.com/office/drawing/2014/main" id="{C8AD8183-13C3-2143-8A55-5871A53BB157}"/>
              </a:ext>
            </a:extLst>
          </p:cNvPr>
          <p:cNvSpPr>
            <a:spLocks/>
          </p:cNvSpPr>
          <p:nvPr/>
        </p:nvSpPr>
        <p:spPr bwMode="auto">
          <a:xfrm>
            <a:off x="1066800" y="5029200"/>
            <a:ext cx="28178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200">
                <a:solidFill>
                  <a:srgbClr val="CE0100"/>
                </a:solidFill>
                <a:latin typeface="Times New Roman" panose="02020603050405020304" pitchFamily="18" charset="0"/>
              </a:rPr>
              <a:t>Conservation of current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9">
            <a:extLst>
              <a:ext uri="{FF2B5EF4-FFF2-40B4-BE49-F238E27FC236}">
                <a16:creationId xmlns:a16="http://schemas.microsoft.com/office/drawing/2014/main" id="{19DC93A5-46AD-434A-9FA5-B07A99152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4582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All other things being equal, current will be larger in a wire that has a larger value of</a:t>
            </a:r>
          </a:p>
        </p:txBody>
      </p:sp>
      <p:sp>
        <p:nvSpPr>
          <p:cNvPr id="17411" name="Text Box 1030">
            <a:extLst>
              <a:ext uri="{FF2B5EF4-FFF2-40B4-BE49-F238E27FC236}">
                <a16:creationId xmlns:a16="http://schemas.microsoft.com/office/drawing/2014/main" id="{CC654102-001C-AC4B-BC53-399560E13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438400"/>
            <a:ext cx="5313362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6263" indent="-5762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Conductivity.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Resistivity.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The coefficient of current.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Net charge.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FontTx/>
              <a:buAutoNum type="alphaUcPeriod"/>
            </a:pPr>
            <a:r>
              <a:rPr lang="en-US" altLang="en-US">
                <a:cs typeface="Arial" panose="020B0604020202020204" pitchFamily="34" charset="0"/>
              </a:rPr>
              <a:t>Potential.</a:t>
            </a:r>
          </a:p>
        </p:txBody>
      </p:sp>
      <p:sp>
        <p:nvSpPr>
          <p:cNvPr id="17412" name="Rectangle 7">
            <a:extLst>
              <a:ext uri="{FF2B5EF4-FFF2-40B4-BE49-F238E27FC236}">
                <a16:creationId xmlns:a16="http://schemas.microsoft.com/office/drawing/2014/main" id="{3320EC46-E7AC-9743-A49D-AE175DC0E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225425"/>
            <a:ext cx="8229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30.3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093D1826-C29C-7D49-84BD-7963CA13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30-15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31">
            <a:extLst>
              <a:ext uri="{FF2B5EF4-FFF2-40B4-BE49-F238E27FC236}">
                <a16:creationId xmlns:a16="http://schemas.microsoft.com/office/drawing/2014/main" id="{12449F4E-53C5-594F-935C-5DD28E4F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58913"/>
            <a:ext cx="7407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The equation 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I </a:t>
            </a:r>
            <a:r>
              <a:rPr lang="en-US" altLang="en-US" i="1">
                <a:solidFill>
                  <a:srgbClr val="000000"/>
                </a:solidFill>
                <a:latin typeface="Symbol" pitchFamily="2" charset="2"/>
                <a:sym typeface="Symbol" pitchFamily="2" charset="2"/>
              </a:rPr>
              <a:t></a:t>
            </a:r>
            <a:r>
              <a:rPr lang="en-US" altLang="en-US">
                <a:solidFill>
                  <a:srgbClr val="000000"/>
                </a:solidFill>
                <a:latin typeface="Symbol" pitchFamily="2" charset="2"/>
                <a:sym typeface="Symbol" pitchFamily="2" charset="2"/>
              </a:rPr>
              <a:t></a:t>
            </a:r>
            <a:r>
              <a:rPr lang="en-US" altLang="en-US" i="1">
                <a:solidFill>
                  <a:srgbClr val="000000"/>
                </a:solidFill>
                <a:latin typeface="Times New Roman" panose="02020603050405020304" pitchFamily="18" charset="0"/>
              </a:rPr>
              <a:t>V/R</a:t>
            </a:r>
            <a:r>
              <a:rPr lang="en-US" altLang="en-US">
                <a:solidFill>
                  <a:srgbClr val="000000"/>
                </a:solidFill>
              </a:rPr>
              <a:t> is called</a:t>
            </a: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DA97386E-31BF-EE4F-863A-07E012FCE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76200"/>
            <a:ext cx="822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Reading Question 30.4</a:t>
            </a:r>
          </a:p>
        </p:txBody>
      </p:sp>
      <p:sp>
        <p:nvSpPr>
          <p:cNvPr id="19460" name="Text Box 1031">
            <a:extLst>
              <a:ext uri="{FF2B5EF4-FFF2-40B4-BE49-F238E27FC236}">
                <a16:creationId xmlns:a16="http://schemas.microsoft.com/office/drawing/2014/main" id="{376F7BF7-D7F2-0640-947A-E984E5B9B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74072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79450" indent="-679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>
                <a:solidFill>
                  <a:srgbClr val="000000"/>
                </a:solidFill>
              </a:rPr>
              <a:t>Amp</a:t>
            </a:r>
            <a:r>
              <a:rPr lang="en-US" altLang="ja-JP">
                <a:solidFill>
                  <a:srgbClr val="000000"/>
                </a:solidFill>
                <a:ea typeface="ヒラギノ角ゴ Pro W3" panose="020B0300000000000000" pitchFamily="34" charset="-128"/>
              </a:rPr>
              <a:t>ère’s law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ja-JP">
                <a:solidFill>
                  <a:srgbClr val="000000"/>
                </a:solidFill>
                <a:ea typeface="ヒラギノ角ゴ Pro W3" panose="020B0300000000000000" pitchFamily="34" charset="-128"/>
              </a:rPr>
              <a:t>Ohm’s law.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ja-JP">
                <a:solidFill>
                  <a:srgbClr val="000000"/>
                </a:solidFill>
                <a:ea typeface="ヒラギノ角ゴ Pro W3" panose="020B0300000000000000" pitchFamily="34" charset="-128"/>
              </a:rPr>
              <a:t>Faraday’s law.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ja-JP">
                <a:solidFill>
                  <a:srgbClr val="000000"/>
                </a:solidFill>
                <a:ea typeface="ヒラギノ角ゴ Pro W3" panose="020B0300000000000000" pitchFamily="34" charset="-128"/>
              </a:rPr>
              <a:t>Weber’s law.</a:t>
            </a:r>
            <a:endParaRPr lang="en-US" altLang="en-US">
              <a:solidFill>
                <a:srgbClr val="000000"/>
              </a:solidFill>
              <a:ea typeface="ヒラギノ角ゴ Pro W3" panose="020B0300000000000000" pitchFamily="34" charset="-128"/>
            </a:endParaRPr>
          </a:p>
        </p:txBody>
      </p:sp>
      <p:sp>
        <p:nvSpPr>
          <p:cNvPr id="19461" name="Rectangle 8">
            <a:extLst>
              <a:ext uri="{FF2B5EF4-FFF2-40B4-BE49-F238E27FC236}">
                <a16:creationId xmlns:a16="http://schemas.microsoft.com/office/drawing/2014/main" id="{B8B65230-0D8D-5244-A10D-4FA194D0F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C692C02-FA6C-214B-A5CB-78B5AC38DE23}"/>
              </a:ext>
            </a:extLst>
          </p:cNvPr>
          <p:cNvSpPr>
            <a:spLocks/>
          </p:cNvSpPr>
          <p:nvPr/>
        </p:nvSpPr>
        <p:spPr bwMode="auto">
          <a:xfrm>
            <a:off x="484188" y="1027113"/>
            <a:ext cx="8145462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A wire carries a current. If both the wire diameter and the electron drift speed are doubled, the electron current increases by a factor of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EC05DE8-CAB0-A344-BCD0-0659BA441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53988"/>
            <a:ext cx="33909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30.1 </a:t>
            </a: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F3FD2986-9D03-FB44-A3CD-4CD9EECA66ED}"/>
              </a:ext>
            </a:extLst>
          </p:cNvPr>
          <p:cNvSpPr>
            <a:spLocks/>
          </p:cNvSpPr>
          <p:nvPr/>
        </p:nvSpPr>
        <p:spPr bwMode="auto">
          <a:xfrm>
            <a:off x="485775" y="2265363"/>
            <a:ext cx="8145463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17525" indent="-51752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4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6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8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Some other value.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D6EAE8B0-F11F-E244-AB21-872AD565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30-25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1D4FE8E2-CDE9-0D4A-8ED9-08E4E3F70079}"/>
              </a:ext>
            </a:extLst>
          </p:cNvPr>
          <p:cNvSpPr>
            <a:spLocks/>
          </p:cNvSpPr>
          <p:nvPr/>
        </p:nvSpPr>
        <p:spPr bwMode="auto">
          <a:xfrm>
            <a:off x="461963" y="1028700"/>
            <a:ext cx="82248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Surface charge is distributed on a wire as shown. Electrons in the wire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630598F-02CB-534B-A918-30A137711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104775"/>
            <a:ext cx="3390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30.2 </a:t>
            </a: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4813BFA-5BF7-8441-8160-CE4E952DCC8A}"/>
              </a:ext>
            </a:extLst>
          </p:cNvPr>
          <p:cNvSpPr>
            <a:spLocks/>
          </p:cNvSpPr>
          <p:nvPr/>
        </p:nvSpPr>
        <p:spPr bwMode="auto">
          <a:xfrm>
            <a:off x="461963" y="2170113"/>
            <a:ext cx="4872037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Drift to the right.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Drift to the left.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Move upward.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Move downward.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On average, remain at rest.</a:t>
            </a:r>
          </a:p>
        </p:txBody>
      </p:sp>
      <p:sp>
        <p:nvSpPr>
          <p:cNvPr id="37893" name="Rectangle 75">
            <a:extLst>
              <a:ext uri="{FF2B5EF4-FFF2-40B4-BE49-F238E27FC236}">
                <a16:creationId xmlns:a16="http://schemas.microsoft.com/office/drawing/2014/main" id="{CE8BC380-6583-834D-B00A-4F80E89EC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30-35</a:t>
            </a:r>
          </a:p>
        </p:txBody>
      </p:sp>
      <p:pic>
        <p:nvPicPr>
          <p:cNvPr id="37894" name="Picture 78" descr="CH30_PPT_Slide_34">
            <a:extLst>
              <a:ext uri="{FF2B5EF4-FFF2-40B4-BE49-F238E27FC236}">
                <a16:creationId xmlns:a16="http://schemas.microsoft.com/office/drawing/2014/main" id="{5E841605-7857-5544-A8FE-A62C3111B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5" b="31485"/>
          <a:stretch>
            <a:fillRect/>
          </a:stretch>
        </p:blipFill>
        <p:spPr bwMode="auto">
          <a:xfrm>
            <a:off x="4572000" y="1905000"/>
            <a:ext cx="34988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1874D68-DB08-F346-A446-CD4D1A646FB1}"/>
              </a:ext>
            </a:extLst>
          </p:cNvPr>
          <p:cNvSpPr>
            <a:spLocks/>
          </p:cNvSpPr>
          <p:nvPr/>
        </p:nvSpPr>
        <p:spPr bwMode="auto">
          <a:xfrm>
            <a:off x="617538" y="917575"/>
            <a:ext cx="784066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Every minute, </a:t>
            </a:r>
            <a:r>
              <a:rPr lang="en-US" altLang="en-US">
                <a:latin typeface="Times New Roman" panose="02020603050405020304" pitchFamily="18" charset="0"/>
              </a:rPr>
              <a:t>120 C</a:t>
            </a:r>
            <a:r>
              <a:rPr lang="en-US" altLang="en-US"/>
              <a:t> of charge flow through this cross section of the wire.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The wire’s current is 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40375C5-D536-D641-93AB-6708F823B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39700"/>
            <a:ext cx="33909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30.3 </a:t>
            </a:r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id="{90669B59-81AF-5E42-9ECA-EA97A42EAAF0}"/>
              </a:ext>
            </a:extLst>
          </p:cNvPr>
          <p:cNvSpPr>
            <a:spLocks/>
          </p:cNvSpPr>
          <p:nvPr/>
        </p:nvSpPr>
        <p:spPr bwMode="auto">
          <a:xfrm>
            <a:off x="623888" y="3195638"/>
            <a:ext cx="7840662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240 A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120 A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60 A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</a:t>
            </a:r>
            <a:r>
              <a:rPr lang="en-US" altLang="en-US">
                <a:latin typeface="Times New Roman" panose="02020603050405020304" pitchFamily="18" charset="0"/>
              </a:rPr>
              <a:t>2 A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 Some other value.</a:t>
            </a:r>
          </a:p>
        </p:txBody>
      </p:sp>
      <p:sp>
        <p:nvSpPr>
          <p:cNvPr id="47110" name="Rectangle 10">
            <a:extLst>
              <a:ext uri="{FF2B5EF4-FFF2-40B4-BE49-F238E27FC236}">
                <a16:creationId xmlns:a16="http://schemas.microsoft.com/office/drawing/2014/main" id="{F1C48674-D067-6E4A-9562-4FB4E9314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30-44</a:t>
            </a:r>
          </a:p>
        </p:txBody>
      </p:sp>
      <p:grpSp>
        <p:nvGrpSpPr>
          <p:cNvPr id="47116" name="Group 12">
            <a:extLst>
              <a:ext uri="{FF2B5EF4-FFF2-40B4-BE49-F238E27FC236}">
                <a16:creationId xmlns:a16="http://schemas.microsoft.com/office/drawing/2014/main" id="{2707B58E-1500-2E49-B54C-3762AF9AF26E}"/>
              </a:ext>
            </a:extLst>
          </p:cNvPr>
          <p:cNvGrpSpPr>
            <a:grpSpLocks/>
          </p:cNvGrpSpPr>
          <p:nvPr/>
        </p:nvGrpSpPr>
        <p:grpSpPr bwMode="auto">
          <a:xfrm>
            <a:off x="515938" y="1676400"/>
            <a:ext cx="7327900" cy="1047750"/>
            <a:chOff x="325" y="1056"/>
            <a:chExt cx="4616" cy="660"/>
          </a:xfrm>
        </p:grpSpPr>
        <p:pic>
          <p:nvPicPr>
            <p:cNvPr id="47113" name="Picture 9" descr="CH30_PPT_Slide_43">
              <a:extLst>
                <a:ext uri="{FF2B5EF4-FFF2-40B4-BE49-F238E27FC236}">
                  <a16:creationId xmlns:a16="http://schemas.microsoft.com/office/drawing/2014/main" id="{BBEB4D11-E19C-6E42-9DD0-D4E6BD480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20" b="42744"/>
            <a:stretch>
              <a:fillRect/>
            </a:stretch>
          </p:blipFill>
          <p:spPr bwMode="auto">
            <a:xfrm>
              <a:off x="325" y="1192"/>
              <a:ext cx="4616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5" name="Line 11">
              <a:extLst>
                <a:ext uri="{FF2B5EF4-FFF2-40B4-BE49-F238E27FC236}">
                  <a16:creationId xmlns:a16="http://schemas.microsoft.com/office/drawing/2014/main" id="{921257BA-B05F-F341-B90C-8EA550910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056"/>
              <a:ext cx="384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4BF0F6C-FE95-8A4D-87B6-B58F93D0C382}"/>
              </a:ext>
            </a:extLst>
          </p:cNvPr>
          <p:cNvSpPr>
            <a:spLocks/>
          </p:cNvSpPr>
          <p:nvPr/>
        </p:nvSpPr>
        <p:spPr bwMode="auto">
          <a:xfrm>
            <a:off x="423863" y="1028700"/>
            <a:ext cx="7424737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The current density in this wire is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4D0BEBC-3C69-B34D-A90B-E03CD929B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04788"/>
            <a:ext cx="4727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30.4 </a:t>
            </a: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43A1184F-8EA4-0D47-979C-F225F5D3233C}"/>
              </a:ext>
            </a:extLst>
          </p:cNvPr>
          <p:cNvSpPr>
            <a:spLocks/>
          </p:cNvSpPr>
          <p:nvPr/>
        </p:nvSpPr>
        <p:spPr bwMode="auto">
          <a:xfrm>
            <a:off x="428625" y="1966913"/>
            <a:ext cx="4275138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576263" indent="-57626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4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</a:t>
            </a:r>
            <a:r>
              <a:rPr lang="en-US" altLang="en-US">
                <a:latin typeface="Times New Roman" panose="02020603050405020304" pitchFamily="18" charset="0"/>
              </a:rPr>
              <a:t> 10</a:t>
            </a:r>
            <a:r>
              <a:rPr lang="en-US" altLang="en-US" baseline="30000">
                <a:latin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</a:rPr>
              <a:t> A/m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2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</a:t>
            </a:r>
            <a:r>
              <a:rPr lang="en-US" altLang="en-US">
                <a:latin typeface="Times New Roman" panose="02020603050405020304" pitchFamily="18" charset="0"/>
              </a:rPr>
              <a:t> 10</a:t>
            </a:r>
            <a:r>
              <a:rPr lang="en-US" altLang="en-US" baseline="30000">
                <a:latin typeface="Times New Roman" panose="02020603050405020304" pitchFamily="18" charset="0"/>
              </a:rPr>
              <a:t>6</a:t>
            </a:r>
            <a:r>
              <a:rPr lang="en-US" altLang="en-US">
                <a:latin typeface="Times New Roman" panose="02020603050405020304" pitchFamily="18" charset="0"/>
              </a:rPr>
              <a:t> A/m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4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</a:t>
            </a:r>
            <a:r>
              <a:rPr lang="en-US" altLang="en-US">
                <a:latin typeface="Times New Roman" panose="02020603050405020304" pitchFamily="18" charset="0"/>
              </a:rPr>
              <a:t> 10</a:t>
            </a:r>
            <a:r>
              <a:rPr lang="en-US" altLang="en-US" baseline="30000">
                <a:latin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</a:rPr>
              <a:t> A/m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</a:t>
            </a:r>
            <a:r>
              <a:rPr lang="en-US" altLang="en-US">
                <a:latin typeface="Times New Roman" panose="02020603050405020304" pitchFamily="18" charset="0"/>
              </a:rPr>
              <a:t>2 </a:t>
            </a:r>
            <a:r>
              <a:rPr lang="en-US" altLang="en-US">
                <a:latin typeface="Symbol" pitchFamily="2" charset="2"/>
                <a:sym typeface="Symbol" pitchFamily="2" charset="2"/>
              </a:rPr>
              <a:t></a:t>
            </a:r>
            <a:r>
              <a:rPr lang="en-US" altLang="en-US">
                <a:latin typeface="Times New Roman" panose="02020603050405020304" pitchFamily="18" charset="0"/>
              </a:rPr>
              <a:t> 10</a:t>
            </a:r>
            <a:r>
              <a:rPr lang="en-US" altLang="en-US" baseline="30000">
                <a:latin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</a:rPr>
              <a:t> A/m</a:t>
            </a:r>
            <a:r>
              <a:rPr lang="en-US" altLang="en-US" baseline="30000">
                <a:latin typeface="Times New Roman" panose="02020603050405020304" pitchFamily="18" charset="0"/>
              </a:rPr>
              <a:t>2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anose="020B0604020202020204" pitchFamily="34" charset="0"/>
              <a:buAutoNum type="alphaUcPeriod" startAt="4"/>
            </a:pPr>
            <a:r>
              <a:rPr lang="en-US" altLang="en-US"/>
              <a:t> Some other value.</a:t>
            </a:r>
          </a:p>
        </p:txBody>
      </p:sp>
      <p:sp>
        <p:nvSpPr>
          <p:cNvPr id="52229" name="Rectangle 10">
            <a:extLst>
              <a:ext uri="{FF2B5EF4-FFF2-40B4-BE49-F238E27FC236}">
                <a16:creationId xmlns:a16="http://schemas.microsoft.com/office/drawing/2014/main" id="{A4A76623-893C-694F-A53F-0ED032C8F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64897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3001B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Clr>
                <a:srgbClr val="93001B"/>
              </a:buClr>
              <a:buFont typeface="Wingdings" pitchFamily="2" charset="2"/>
              <a:buNone/>
            </a:pPr>
            <a:r>
              <a:rPr lang="en-US" altLang="en-US" sz="1200"/>
              <a:t>Slide 30-49</a:t>
            </a:r>
          </a:p>
        </p:txBody>
      </p:sp>
      <p:pic>
        <p:nvPicPr>
          <p:cNvPr id="52231" name="Picture 7" descr="CH30_PPT_Slide_48-49">
            <a:extLst>
              <a:ext uri="{FF2B5EF4-FFF2-40B4-BE49-F238E27FC236}">
                <a16:creationId xmlns:a16="http://schemas.microsoft.com/office/drawing/2014/main" id="{617C0C8D-9389-7645-8312-90965F98B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8" b="38428"/>
          <a:stretch>
            <a:fillRect/>
          </a:stretch>
        </p:blipFill>
        <p:spPr bwMode="auto">
          <a:xfrm>
            <a:off x="3887788" y="1727200"/>
            <a:ext cx="49085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1527</Words>
  <Application>Microsoft Macintosh PowerPoint</Application>
  <PresentationFormat>Letter Paper (8.5x11 in)</PresentationFormat>
  <Paragraphs>318</Paragraphs>
  <Slides>31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ヒラギノ角ゴ Pro W3</vt:lpstr>
      <vt:lpstr>Arial</vt:lpstr>
      <vt:lpstr>Helvetica</vt:lpstr>
      <vt:lpstr>Lucida Grande</vt:lpstr>
      <vt:lpstr>Symbol</vt:lpstr>
      <vt:lpstr>Times</vt:lpstr>
      <vt:lpstr>Times New Roman</vt:lpstr>
      <vt:lpstr>Wingdings</vt:lpstr>
      <vt:lpstr>Blank Presentation</vt:lpstr>
      <vt:lpstr>Photo Editor Photo</vt:lpstr>
      <vt:lpstr>Chapter 30 Current and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Progressive Information Technologies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103</dc:creator>
  <cp:lastModifiedBy>Kevin McChesney</cp:lastModifiedBy>
  <cp:revision>30</cp:revision>
  <cp:lastPrinted>2011-11-08T18:59:54Z</cp:lastPrinted>
  <dcterms:created xsi:type="dcterms:W3CDTF">2011-11-07T20:33:49Z</dcterms:created>
  <dcterms:modified xsi:type="dcterms:W3CDTF">2018-04-03T14:47:03Z</dcterms:modified>
</cp:coreProperties>
</file>